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emf" ContentType="image/x-emf"/>
  <Default Extension="png" ContentType="image/png"/>
  <Default Extension="wmf" ContentType="image/x-wmf"/>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handoutMasterIdLst>
    <p:handoutMasterId r:id="rId39"/>
  </p:handoutMasterIdLst>
  <p:sldIdLst>
    <p:sldId id="257" r:id="rId4"/>
    <p:sldId id="264" r:id="rId6"/>
    <p:sldId id="392" r:id="rId7"/>
    <p:sldId id="387" r:id="rId8"/>
    <p:sldId id="388" r:id="rId9"/>
    <p:sldId id="389" r:id="rId10"/>
    <p:sldId id="390" r:id="rId11"/>
    <p:sldId id="391" r:id="rId12"/>
    <p:sldId id="362" r:id="rId13"/>
    <p:sldId id="394" r:id="rId14"/>
    <p:sldId id="396" r:id="rId15"/>
    <p:sldId id="397" r:id="rId16"/>
    <p:sldId id="393" r:id="rId17"/>
    <p:sldId id="368" r:id="rId18"/>
    <p:sldId id="369" r:id="rId19"/>
    <p:sldId id="363" r:id="rId20"/>
    <p:sldId id="371" r:id="rId21"/>
    <p:sldId id="372" r:id="rId22"/>
    <p:sldId id="373" r:id="rId23"/>
    <p:sldId id="374" r:id="rId24"/>
    <p:sldId id="375" r:id="rId25"/>
    <p:sldId id="365" r:id="rId26"/>
    <p:sldId id="376" r:id="rId27"/>
    <p:sldId id="398" r:id="rId28"/>
    <p:sldId id="399" r:id="rId29"/>
    <p:sldId id="402" r:id="rId30"/>
    <p:sldId id="366" r:id="rId31"/>
    <p:sldId id="377" r:id="rId32"/>
    <p:sldId id="378" r:id="rId33"/>
    <p:sldId id="367" r:id="rId34"/>
    <p:sldId id="379" r:id="rId35"/>
    <p:sldId id="341" r:id="rId36"/>
    <p:sldId id="335" r:id="rId37"/>
    <p:sldId id="336" r:id="rId3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BD91"/>
    <a:srgbClr val="8BDCC1"/>
    <a:srgbClr val="595959"/>
    <a:srgbClr val="FF772B"/>
    <a:srgbClr val="71B0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p:scale>
          <a:sx n="66" d="100"/>
          <a:sy n="66" d="100"/>
        </p:scale>
        <p:origin x="2052" y="149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1.xml"/><Relationship Id="rId39" Type="http://schemas.openxmlformats.org/officeDocument/2006/relationships/handoutMaster" Target="handoutMasters/handoutMaster1.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微软雅黑" panose="020B0503020204020204" pitchFamily="34" charset="-122"/>
                <a:cs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微软雅黑" panose="020B0503020204020204" pitchFamily="34" charset="-122"/>
                <a:cs typeface="微软雅黑" panose="020B0503020204020204" pitchFamily="34" charset="-122"/>
              </a:defRPr>
            </a:lvl1pPr>
          </a:lstStyle>
          <a:p>
            <a:fld id="{A97D74B6-FD39-4371-8283-15CE724CAC1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微软雅黑" panose="020B0503020204020204" pitchFamily="34" charset="-122"/>
                <a:cs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微软雅黑" panose="020B0503020204020204" pitchFamily="34" charset="-122"/>
                <a:cs typeface="微软雅黑" panose="020B0503020204020204" pitchFamily="34" charset="-122"/>
              </a:defRPr>
            </a:lvl1pPr>
          </a:lstStyle>
          <a:p>
            <a:fld id="{C158DCB1-5218-4222-A849-9B0875F5640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anose="020B0503020204020204" pitchFamily="34" charset="-122"/>
        <a:cs typeface="微软雅黑" panose="020B0503020204020204" pitchFamily="34" charset="-122"/>
      </a:defRPr>
    </a:lvl1pPr>
    <a:lvl2pPr marL="457200" algn="l" defTabSz="914400" rtl="0" eaLnBrk="1" latinLnBrk="0" hangingPunct="1">
      <a:defRPr sz="1200" kern="1200">
        <a:solidFill>
          <a:schemeClr val="tx1"/>
        </a:solidFill>
        <a:latin typeface="+mn-lt"/>
        <a:ea typeface="微软雅黑" panose="020B0503020204020204" pitchFamily="34" charset="-122"/>
        <a:cs typeface="微软雅黑" panose="020B0503020204020204" pitchFamily="34" charset="-122"/>
      </a:defRPr>
    </a:lvl2pPr>
    <a:lvl3pPr marL="914400" algn="l" defTabSz="914400" rtl="0" eaLnBrk="1" latinLnBrk="0" hangingPunct="1">
      <a:defRPr sz="1200" kern="1200">
        <a:solidFill>
          <a:schemeClr val="tx1"/>
        </a:solidFill>
        <a:latin typeface="+mn-lt"/>
        <a:ea typeface="微软雅黑" panose="020B0503020204020204" pitchFamily="34" charset="-122"/>
        <a:cs typeface="微软雅黑" panose="020B0503020204020204" pitchFamily="34" charset="-122"/>
      </a:defRPr>
    </a:lvl3pPr>
    <a:lvl4pPr marL="1371600" algn="l" defTabSz="914400" rtl="0" eaLnBrk="1" latinLnBrk="0" hangingPunct="1">
      <a:defRPr sz="1200" kern="1200">
        <a:solidFill>
          <a:schemeClr val="tx1"/>
        </a:solidFill>
        <a:latin typeface="+mn-lt"/>
        <a:ea typeface="微软雅黑" panose="020B0503020204020204" pitchFamily="34" charset="-122"/>
        <a:cs typeface="微软雅黑" panose="020B0503020204020204" pitchFamily="34" charset="-122"/>
      </a:defRPr>
    </a:lvl4pPr>
    <a:lvl5pPr marL="1828800" algn="l" defTabSz="914400" rtl="0" eaLnBrk="1" latinLnBrk="0" hangingPunct="1">
      <a:defRPr sz="1200" kern="1200">
        <a:solidFill>
          <a:schemeClr val="tx1"/>
        </a:solidFill>
        <a:latin typeface="+mn-lt"/>
        <a:ea typeface="微软雅黑" panose="020B0503020204020204" pitchFamily="34" charset="-122"/>
        <a:cs typeface="微软雅黑" panose="020B0503020204020204" pitchFamily="34"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C2584C0-B246-42EA-B6A6-EDE80175E5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014D2B7-9761-4539-BCC6-31A5CB339AA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微软雅黑" panose="020B0503020204020204" pitchFamily="34" charset="-122"/>
                <a:cs typeface="微软雅黑" panose="020B0503020204020204" pitchFamily="34" charset="-122"/>
              </a:defRPr>
            </a:lvl1pPr>
          </a:lstStyle>
          <a:p>
            <a:fld id="{BC2584C0-B246-42EA-B6A6-EDE80175E5B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微软雅黑" panose="020B0503020204020204" pitchFamily="34" charset="-122"/>
                <a:cs typeface="微软雅黑" panose="020B0503020204020204"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微软雅黑" panose="020B0503020204020204" pitchFamily="34" charset="-122"/>
                <a:cs typeface="微软雅黑" panose="020B0503020204020204" pitchFamily="34" charset="-122"/>
              </a:defRPr>
            </a:lvl1pPr>
          </a:lstStyle>
          <a:p>
            <a:fld id="{8014D2B7-9761-4539-BCC6-31A5CB339A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微软雅黑" panose="020B0503020204020204" pitchFamily="34" charset="-122"/>
          <a:cs typeface="微软雅黑" panose="020B0503020204020204" pitchFamily="34" charset="-12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微软雅黑" panose="020B0503020204020204" pitchFamily="34" charset="-122"/>
          <a:cs typeface="微软雅黑" panose="020B0503020204020204" pitchFamily="34"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微软雅黑" panose="020B0503020204020204" pitchFamily="34" charset="-122"/>
          <a:cs typeface="微软雅黑" panose="020B0503020204020204" pitchFamily="34" charset="-122"/>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微软雅黑" panose="020B0503020204020204" pitchFamily="34" charset="-122"/>
          <a:cs typeface="微软雅黑" panose="020B0503020204020204" pitchFamily="34" charset="-122"/>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微软雅黑" panose="020B0503020204020204" pitchFamily="34" charset="-122"/>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微软雅黑" panose="020B0503020204020204" pitchFamily="34"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微软雅黑" panose="020B0503020204020204" pitchFamily="34" charset="-122"/>
                <a:cs typeface="微软雅黑" panose="020B0503020204020204" pitchFamily="34" charset="-122"/>
              </a:defRPr>
            </a:lvl1pPr>
          </a:lstStyle>
          <a:p>
            <a:fld id="{4726AEFC-9DB5-41A9-8268-467285F643D2}"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微软雅黑" panose="020B0503020204020204" pitchFamily="34" charset="-122"/>
                <a:cs typeface="微软雅黑" panose="020B0503020204020204" pitchFamily="34" charset="-122"/>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微软雅黑" panose="020B0503020204020204" pitchFamily="34" charset="-122"/>
                <a:cs typeface="微软雅黑" panose="020B0503020204020204" pitchFamily="34" charset="-122"/>
              </a:defRPr>
            </a:lvl1pPr>
          </a:lstStyle>
          <a:p>
            <a:fld id="{90D631E1-1D6A-4B8E-9C3F-89A95B28CC35}" type="slidenum">
              <a:rPr lang="zh-CN" altLang="en-US" smtClean="0">
                <a:solidFill>
                  <a:prstClr val="black">
                    <a:tint val="75000"/>
                  </a:prstClr>
                </a:solidFill>
              </a:rPr>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微软雅黑" panose="020B0503020204020204" pitchFamily="34" charset="-122"/>
          <a:cs typeface="微软雅黑" panose="020B0503020204020204" pitchFamily="34" charset="-12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微软雅黑" panose="020B0503020204020204" pitchFamily="34" charset="-122"/>
          <a:cs typeface="微软雅黑" panose="020B0503020204020204" pitchFamily="34" charset="-12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微软雅黑" panose="020B0503020204020204" pitchFamily="34" charset="-122"/>
          <a:cs typeface="微软雅黑" panose="020B0503020204020204" pitchFamily="34" charset="-122"/>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微软雅黑" panose="020B0503020204020204" pitchFamily="34" charset="-122"/>
          <a:cs typeface="微软雅黑" panose="020B0503020204020204" pitchFamily="34" charset="-122"/>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微软雅黑" panose="020B0503020204020204" pitchFamily="34" charset="-122"/>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panose="020B0503020204020204" pitchFamily="34" charset="-122"/>
          <a:cs typeface="微软雅黑" panose="020B0503020204020204" pitchFamily="34"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9" Type="http://schemas.openxmlformats.org/officeDocument/2006/relationships/tags" Target="../tags/tag4.xml"/><Relationship Id="rId8" Type="http://schemas.openxmlformats.org/officeDocument/2006/relationships/tags" Target="../tags/tag3.xml"/><Relationship Id="rId7" Type="http://schemas.openxmlformats.org/officeDocument/2006/relationships/tags" Target="../tags/tag2.xml"/><Relationship Id="rId6" Type="http://schemas.openxmlformats.org/officeDocument/2006/relationships/tags" Target="../tags/tag1.xml"/><Relationship Id="rId5" Type="http://schemas.openxmlformats.org/officeDocument/2006/relationships/slide" Target="slide1.xml"/><Relationship Id="rId4" Type="http://schemas.openxmlformats.org/officeDocument/2006/relationships/image" Target="../media/image4.emf"/><Relationship Id="rId3" Type="http://schemas.openxmlformats.org/officeDocument/2006/relationships/image" Target="../media/image3.emf"/><Relationship Id="rId2" Type="http://schemas.openxmlformats.org/officeDocument/2006/relationships/image" Target="../media/image2.emf"/><Relationship Id="rId12" Type="http://schemas.openxmlformats.org/officeDocument/2006/relationships/slideLayout" Target="../slideLayouts/slideLayout2.xml"/><Relationship Id="rId11" Type="http://schemas.openxmlformats.org/officeDocument/2006/relationships/tags" Target="../tags/tag6.xml"/><Relationship Id="rId10" Type="http://schemas.openxmlformats.org/officeDocument/2006/relationships/tags" Target="../tags/tag5.xml"/><Relationship Id="rId1"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0.png"/><Relationship Id="rId1" Type="http://schemas.openxmlformats.org/officeDocument/2006/relationships/image" Target="../media/image1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2.xml"/><Relationship Id="rId4" Type="http://schemas.openxmlformats.org/officeDocument/2006/relationships/image" Target="../media/image22.wmf"/><Relationship Id="rId3" Type="http://schemas.openxmlformats.org/officeDocument/2006/relationships/oleObject" Target="../embeddings/oleObject2.bin"/><Relationship Id="rId2" Type="http://schemas.openxmlformats.org/officeDocument/2006/relationships/image" Target="../media/image21.wmf"/><Relationship Id="rId1"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3.GIF"/></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25.jpeg"/><Relationship Id="rId1" Type="http://schemas.openxmlformats.org/officeDocument/2006/relationships/image" Target="../media/image24.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
        <p:cNvGrpSpPr/>
        <p:nvPr/>
      </p:nvGrpSpPr>
      <p:grpSpPr>
        <a:xfrm>
          <a:off x="0" y="0"/>
          <a:ext cx="0" cy="0"/>
          <a:chOff x="0" y="0"/>
          <a:chExt cx="0" cy="0"/>
        </a:xfrm>
      </p:grpSpPr>
      <p:grpSp>
        <p:nvGrpSpPr>
          <p:cNvPr id="146" name="组合 145"/>
          <p:cNvGrpSpPr/>
          <p:nvPr/>
        </p:nvGrpSpPr>
        <p:grpSpPr>
          <a:xfrm>
            <a:off x="-1" y="2115"/>
            <a:ext cx="8998983" cy="6870476"/>
            <a:chOff x="0" y="374295"/>
            <a:chExt cx="8660362" cy="6870476"/>
          </a:xfrm>
        </p:grpSpPr>
        <p:sp>
          <p:nvSpPr>
            <p:cNvPr id="145" name="任意多边形 144"/>
            <p:cNvSpPr/>
            <p:nvPr/>
          </p:nvSpPr>
          <p:spPr>
            <a:xfrm>
              <a:off x="1" y="374295"/>
              <a:ext cx="8660361" cy="6858000"/>
            </a:xfrm>
            <a:custGeom>
              <a:avLst/>
              <a:gdLst>
                <a:gd name="connsiteX0" fmla="*/ 0 w 8660361"/>
                <a:gd name="connsiteY0" fmla="*/ 0 h 6858000"/>
                <a:gd name="connsiteX1" fmla="*/ 6972036 w 8660361"/>
                <a:gd name="connsiteY1" fmla="*/ 0 h 6858000"/>
                <a:gd name="connsiteX2" fmla="*/ 7116439 w 8660361"/>
                <a:gd name="connsiteY2" fmla="*/ 127035 h 6858000"/>
                <a:gd name="connsiteX3" fmla="*/ 8660361 w 8660361"/>
                <a:gd name="connsiteY3" fmla="*/ 3478668 h 6858000"/>
                <a:gd name="connsiteX4" fmla="*/ 7116439 w 8660361"/>
                <a:gd name="connsiteY4" fmla="*/ 6830301 h 6858000"/>
                <a:gd name="connsiteX5" fmla="*/ 7084953 w 8660361"/>
                <a:gd name="connsiteY5" fmla="*/ 6858000 h 6858000"/>
                <a:gd name="connsiteX6" fmla="*/ 0 w 86603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60361" h="6858000">
                  <a:moveTo>
                    <a:pt x="0" y="0"/>
                  </a:moveTo>
                  <a:lnTo>
                    <a:pt x="6972036" y="0"/>
                  </a:lnTo>
                  <a:lnTo>
                    <a:pt x="7116439" y="127035"/>
                  </a:lnTo>
                  <a:cubicBezTo>
                    <a:pt x="8075705" y="1012263"/>
                    <a:pt x="8660361" y="2188199"/>
                    <a:pt x="8660361" y="3478668"/>
                  </a:cubicBezTo>
                  <a:cubicBezTo>
                    <a:pt x="8660361" y="4769138"/>
                    <a:pt x="8075704" y="5945074"/>
                    <a:pt x="7116439" y="6830301"/>
                  </a:cubicBezTo>
                  <a:lnTo>
                    <a:pt x="7084953" y="6858000"/>
                  </a:lnTo>
                  <a:lnTo>
                    <a:pt x="0" y="6858000"/>
                  </a:lnTo>
                  <a:close/>
                </a:path>
              </a:pathLst>
            </a:custGeom>
            <a:solidFill>
              <a:srgbClr val="FF7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cs typeface="微软雅黑" panose="020B0503020204020204" pitchFamily="34" charset="-122"/>
              </a:endParaRPr>
            </a:p>
          </p:txBody>
        </p:sp>
        <p:sp>
          <p:nvSpPr>
            <p:cNvPr id="143" name="任意多边形 142"/>
            <p:cNvSpPr/>
            <p:nvPr/>
          </p:nvSpPr>
          <p:spPr>
            <a:xfrm>
              <a:off x="1" y="374295"/>
              <a:ext cx="8480677" cy="6858000"/>
            </a:xfrm>
            <a:custGeom>
              <a:avLst/>
              <a:gdLst>
                <a:gd name="connsiteX0" fmla="*/ 0 w 8480677"/>
                <a:gd name="connsiteY0" fmla="*/ 0 h 6858000"/>
                <a:gd name="connsiteX1" fmla="*/ 6792352 w 8480677"/>
                <a:gd name="connsiteY1" fmla="*/ 0 h 6858000"/>
                <a:gd name="connsiteX2" fmla="*/ 6936755 w 8480677"/>
                <a:gd name="connsiteY2" fmla="*/ 127035 h 6858000"/>
                <a:gd name="connsiteX3" fmla="*/ 8480677 w 8480677"/>
                <a:gd name="connsiteY3" fmla="*/ 3478668 h 6858000"/>
                <a:gd name="connsiteX4" fmla="*/ 6936755 w 8480677"/>
                <a:gd name="connsiteY4" fmla="*/ 6830301 h 6858000"/>
                <a:gd name="connsiteX5" fmla="*/ 6905269 w 8480677"/>
                <a:gd name="connsiteY5" fmla="*/ 6858000 h 6858000"/>
                <a:gd name="connsiteX6" fmla="*/ 0 w 84806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80677" h="6858000">
                  <a:moveTo>
                    <a:pt x="0" y="0"/>
                  </a:moveTo>
                  <a:lnTo>
                    <a:pt x="6792352" y="0"/>
                  </a:lnTo>
                  <a:lnTo>
                    <a:pt x="6936755" y="127035"/>
                  </a:lnTo>
                  <a:cubicBezTo>
                    <a:pt x="7896020" y="1012263"/>
                    <a:pt x="8480677" y="2188199"/>
                    <a:pt x="8480677" y="3478668"/>
                  </a:cubicBezTo>
                  <a:cubicBezTo>
                    <a:pt x="8480677" y="4769138"/>
                    <a:pt x="7896020" y="5945074"/>
                    <a:pt x="6936755" y="6830301"/>
                  </a:cubicBezTo>
                  <a:lnTo>
                    <a:pt x="6905269" y="6858000"/>
                  </a:lnTo>
                  <a:lnTo>
                    <a:pt x="0" y="6858000"/>
                  </a:lnTo>
                  <a:close/>
                </a:path>
              </a:pathLst>
            </a:custGeom>
            <a:solidFill>
              <a:srgbClr val="71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cs typeface="微软雅黑" panose="020B0503020204020204" pitchFamily="34" charset="-122"/>
              </a:endParaRPr>
            </a:p>
          </p:txBody>
        </p:sp>
        <p:sp>
          <p:nvSpPr>
            <p:cNvPr id="141" name="任意多边形 140"/>
            <p:cNvSpPr/>
            <p:nvPr/>
          </p:nvSpPr>
          <p:spPr>
            <a:xfrm>
              <a:off x="0" y="374295"/>
              <a:ext cx="8217134" cy="6870476"/>
            </a:xfrm>
            <a:custGeom>
              <a:avLst/>
              <a:gdLst>
                <a:gd name="connsiteX0" fmla="*/ 0 w 8217134"/>
                <a:gd name="connsiteY0" fmla="*/ 0 h 6870476"/>
                <a:gd name="connsiteX1" fmla="*/ 6528809 w 8217134"/>
                <a:gd name="connsiteY1" fmla="*/ 0 h 6870476"/>
                <a:gd name="connsiteX2" fmla="*/ 6673212 w 8217134"/>
                <a:gd name="connsiteY2" fmla="*/ 127035 h 6870476"/>
                <a:gd name="connsiteX3" fmla="*/ 8217134 w 8217134"/>
                <a:gd name="connsiteY3" fmla="*/ 3478668 h 6870476"/>
                <a:gd name="connsiteX4" fmla="*/ 6673212 w 8217134"/>
                <a:gd name="connsiteY4" fmla="*/ 6830301 h 6870476"/>
                <a:gd name="connsiteX5" fmla="*/ 6627544 w 8217134"/>
                <a:gd name="connsiteY5" fmla="*/ 6870476 h 6870476"/>
                <a:gd name="connsiteX6" fmla="*/ 0 w 8217134"/>
                <a:gd name="connsiteY6" fmla="*/ 6870476 h 687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7134" h="6870476">
                  <a:moveTo>
                    <a:pt x="0" y="0"/>
                  </a:moveTo>
                  <a:lnTo>
                    <a:pt x="6528809" y="0"/>
                  </a:lnTo>
                  <a:lnTo>
                    <a:pt x="6673212" y="127035"/>
                  </a:lnTo>
                  <a:cubicBezTo>
                    <a:pt x="7632477" y="1012263"/>
                    <a:pt x="8217134" y="2188199"/>
                    <a:pt x="8217134" y="3478668"/>
                  </a:cubicBezTo>
                  <a:cubicBezTo>
                    <a:pt x="8217134" y="4769138"/>
                    <a:pt x="7632477" y="5945074"/>
                    <a:pt x="6673212" y="6830301"/>
                  </a:cubicBezTo>
                  <a:lnTo>
                    <a:pt x="6627544" y="6870476"/>
                  </a:lnTo>
                  <a:lnTo>
                    <a:pt x="0" y="6870476"/>
                  </a:lnTo>
                  <a:close/>
                </a:path>
              </a:pathLst>
            </a:custGeom>
            <a:solidFill>
              <a:srgbClr val="8BDC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cs typeface="微软雅黑" panose="020B0503020204020204" pitchFamily="34" charset="-122"/>
              </a:endParaRPr>
            </a:p>
          </p:txBody>
        </p:sp>
        <p:sp>
          <p:nvSpPr>
            <p:cNvPr id="139" name="任意多边形 138"/>
            <p:cNvSpPr/>
            <p:nvPr/>
          </p:nvSpPr>
          <p:spPr>
            <a:xfrm>
              <a:off x="0" y="374295"/>
              <a:ext cx="7874974" cy="6858000"/>
            </a:xfrm>
            <a:custGeom>
              <a:avLst/>
              <a:gdLst>
                <a:gd name="connsiteX0" fmla="*/ 0 w 7874974"/>
                <a:gd name="connsiteY0" fmla="*/ 0 h 6858000"/>
                <a:gd name="connsiteX1" fmla="*/ 6186649 w 7874974"/>
                <a:gd name="connsiteY1" fmla="*/ 0 h 6858000"/>
                <a:gd name="connsiteX2" fmla="*/ 6331052 w 7874974"/>
                <a:gd name="connsiteY2" fmla="*/ 127035 h 6858000"/>
                <a:gd name="connsiteX3" fmla="*/ 7874974 w 7874974"/>
                <a:gd name="connsiteY3" fmla="*/ 3478668 h 6858000"/>
                <a:gd name="connsiteX4" fmla="*/ 6331052 w 7874974"/>
                <a:gd name="connsiteY4" fmla="*/ 6830301 h 6858000"/>
                <a:gd name="connsiteX5" fmla="*/ 6299566 w 7874974"/>
                <a:gd name="connsiteY5" fmla="*/ 6858000 h 6858000"/>
                <a:gd name="connsiteX6" fmla="*/ 0 w 787497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74974" h="6858000">
                  <a:moveTo>
                    <a:pt x="0" y="0"/>
                  </a:moveTo>
                  <a:lnTo>
                    <a:pt x="6186649" y="0"/>
                  </a:lnTo>
                  <a:lnTo>
                    <a:pt x="6331052" y="127035"/>
                  </a:lnTo>
                  <a:cubicBezTo>
                    <a:pt x="7290318" y="1012263"/>
                    <a:pt x="7874974" y="2188199"/>
                    <a:pt x="7874974" y="3478668"/>
                  </a:cubicBezTo>
                  <a:cubicBezTo>
                    <a:pt x="7874974" y="4769138"/>
                    <a:pt x="7290318" y="5945074"/>
                    <a:pt x="6331052" y="6830301"/>
                  </a:cubicBezTo>
                  <a:lnTo>
                    <a:pt x="6299566" y="6858000"/>
                  </a:lnTo>
                  <a:lnTo>
                    <a:pt x="0" y="6858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cs typeface="微软雅黑" panose="020B0503020204020204" pitchFamily="34" charset="-122"/>
              </a:endParaRPr>
            </a:p>
          </p:txBody>
        </p:sp>
      </p:grpSp>
      <p:grpSp>
        <p:nvGrpSpPr>
          <p:cNvPr id="116" name="组合 115"/>
          <p:cNvGrpSpPr/>
          <p:nvPr/>
        </p:nvGrpSpPr>
        <p:grpSpPr>
          <a:xfrm>
            <a:off x="5867400" y="2366351"/>
            <a:ext cx="6324601" cy="3953259"/>
            <a:chOff x="3111500" y="2511425"/>
            <a:chExt cx="6537326" cy="4086225"/>
          </a:xfrm>
        </p:grpSpPr>
        <p:sp>
          <p:nvSpPr>
            <p:cNvPr id="9" name="Rectangle 5"/>
            <p:cNvSpPr>
              <a:spLocks noChangeArrowheads="1"/>
            </p:cNvSpPr>
            <p:nvPr/>
          </p:nvSpPr>
          <p:spPr bwMode="auto">
            <a:xfrm>
              <a:off x="4022725" y="4122738"/>
              <a:ext cx="1757363" cy="1384300"/>
            </a:xfrm>
            <a:prstGeom prst="rect">
              <a:avLst/>
            </a:prstGeom>
            <a:solidFill>
              <a:srgbClr val="B07E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 name="Rectangle 6"/>
            <p:cNvSpPr>
              <a:spLocks noChangeArrowheads="1"/>
            </p:cNvSpPr>
            <p:nvPr/>
          </p:nvSpPr>
          <p:spPr bwMode="auto">
            <a:xfrm>
              <a:off x="4022725" y="4122738"/>
              <a:ext cx="17573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1" name="Freeform 7"/>
            <p:cNvSpPr/>
            <p:nvPr/>
          </p:nvSpPr>
          <p:spPr bwMode="auto">
            <a:xfrm>
              <a:off x="4932363" y="4630738"/>
              <a:ext cx="542925" cy="520700"/>
            </a:xfrm>
            <a:custGeom>
              <a:avLst/>
              <a:gdLst>
                <a:gd name="T0" fmla="*/ 43 w 43"/>
                <a:gd name="T1" fmla="*/ 0 h 41"/>
                <a:gd name="T2" fmla="*/ 41 w 43"/>
                <a:gd name="T3" fmla="*/ 2 h 41"/>
                <a:gd name="T4" fmla="*/ 40 w 43"/>
                <a:gd name="T5" fmla="*/ 10 h 41"/>
                <a:gd name="T6" fmla="*/ 17 w 43"/>
                <a:gd name="T7" fmla="*/ 29 h 41"/>
                <a:gd name="T8" fmla="*/ 10 w 43"/>
                <a:gd name="T9" fmla="*/ 32 h 41"/>
                <a:gd name="T10" fmla="*/ 0 w 43"/>
                <a:gd name="T11" fmla="*/ 41 h 41"/>
                <a:gd name="T12" fmla="*/ 19 w 43"/>
                <a:gd name="T13" fmla="*/ 35 h 41"/>
                <a:gd name="T14" fmla="*/ 41 w 43"/>
                <a:gd name="T15" fmla="*/ 16 h 41"/>
                <a:gd name="T16" fmla="*/ 42 w 43"/>
                <a:gd name="T17" fmla="*/ 13 h 41"/>
                <a:gd name="T18" fmla="*/ 43 w 43"/>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1">
                  <a:moveTo>
                    <a:pt x="43" y="0"/>
                  </a:moveTo>
                  <a:cubicBezTo>
                    <a:pt x="42" y="1"/>
                    <a:pt x="42" y="1"/>
                    <a:pt x="41" y="2"/>
                  </a:cubicBezTo>
                  <a:cubicBezTo>
                    <a:pt x="41" y="5"/>
                    <a:pt x="40" y="8"/>
                    <a:pt x="40" y="10"/>
                  </a:cubicBezTo>
                  <a:cubicBezTo>
                    <a:pt x="37" y="21"/>
                    <a:pt x="17" y="29"/>
                    <a:pt x="17" y="29"/>
                  </a:cubicBezTo>
                  <a:cubicBezTo>
                    <a:pt x="10" y="32"/>
                    <a:pt x="10" y="32"/>
                    <a:pt x="10" y="32"/>
                  </a:cubicBezTo>
                  <a:cubicBezTo>
                    <a:pt x="7" y="35"/>
                    <a:pt x="4" y="38"/>
                    <a:pt x="0" y="41"/>
                  </a:cubicBezTo>
                  <a:cubicBezTo>
                    <a:pt x="19" y="35"/>
                    <a:pt x="19" y="35"/>
                    <a:pt x="19" y="35"/>
                  </a:cubicBezTo>
                  <a:cubicBezTo>
                    <a:pt x="19" y="35"/>
                    <a:pt x="38" y="27"/>
                    <a:pt x="41" y="16"/>
                  </a:cubicBezTo>
                  <a:cubicBezTo>
                    <a:pt x="42" y="15"/>
                    <a:pt x="42" y="14"/>
                    <a:pt x="42" y="13"/>
                  </a:cubicBezTo>
                  <a:cubicBezTo>
                    <a:pt x="42" y="9"/>
                    <a:pt x="43" y="5"/>
                    <a:pt x="43" y="0"/>
                  </a:cubicBezTo>
                </a:path>
              </a:pathLst>
            </a:custGeom>
            <a:solidFill>
              <a:srgbClr val="9E6E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2" name="Freeform 8"/>
            <p:cNvSpPr/>
            <p:nvPr/>
          </p:nvSpPr>
          <p:spPr bwMode="auto">
            <a:xfrm>
              <a:off x="4211638" y="4186238"/>
              <a:ext cx="796925" cy="914400"/>
            </a:xfrm>
            <a:custGeom>
              <a:avLst/>
              <a:gdLst>
                <a:gd name="T0" fmla="*/ 37 w 63"/>
                <a:gd name="T1" fmla="*/ 0 h 72"/>
                <a:gd name="T2" fmla="*/ 0 w 63"/>
                <a:gd name="T3" fmla="*/ 0 h 72"/>
                <a:gd name="T4" fmla="*/ 0 w 63"/>
                <a:gd name="T5" fmla="*/ 72 h 72"/>
                <a:gd name="T6" fmla="*/ 12 w 63"/>
                <a:gd name="T7" fmla="*/ 60 h 72"/>
                <a:gd name="T8" fmla="*/ 18 w 63"/>
                <a:gd name="T9" fmla="*/ 32 h 72"/>
                <a:gd name="T10" fmla="*/ 50 w 63"/>
                <a:gd name="T11" fmla="*/ 19 h 72"/>
                <a:gd name="T12" fmla="*/ 53 w 63"/>
                <a:gd name="T13" fmla="*/ 18 h 72"/>
                <a:gd name="T14" fmla="*/ 63 w 63"/>
                <a:gd name="T15" fmla="*/ 8 h 72"/>
                <a:gd name="T16" fmla="*/ 55 w 63"/>
                <a:gd name="T17" fmla="*/ 6 h 72"/>
                <a:gd name="T18" fmla="*/ 37 w 63"/>
                <a:gd name="T19" fmla="*/ 14 h 72"/>
                <a:gd name="T20" fmla="*/ 37 w 63"/>
                <a:gd name="T21"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72">
                  <a:moveTo>
                    <a:pt x="37" y="0"/>
                  </a:moveTo>
                  <a:cubicBezTo>
                    <a:pt x="0" y="0"/>
                    <a:pt x="0" y="0"/>
                    <a:pt x="0" y="0"/>
                  </a:cubicBezTo>
                  <a:cubicBezTo>
                    <a:pt x="0" y="72"/>
                    <a:pt x="0" y="72"/>
                    <a:pt x="0" y="72"/>
                  </a:cubicBezTo>
                  <a:cubicBezTo>
                    <a:pt x="4" y="68"/>
                    <a:pt x="8" y="64"/>
                    <a:pt x="12" y="60"/>
                  </a:cubicBezTo>
                  <a:cubicBezTo>
                    <a:pt x="18" y="32"/>
                    <a:pt x="18" y="32"/>
                    <a:pt x="18" y="32"/>
                  </a:cubicBezTo>
                  <a:cubicBezTo>
                    <a:pt x="50" y="19"/>
                    <a:pt x="50" y="19"/>
                    <a:pt x="50" y="19"/>
                  </a:cubicBezTo>
                  <a:cubicBezTo>
                    <a:pt x="53" y="18"/>
                    <a:pt x="53" y="18"/>
                    <a:pt x="53" y="18"/>
                  </a:cubicBezTo>
                  <a:cubicBezTo>
                    <a:pt x="57" y="14"/>
                    <a:pt x="60" y="11"/>
                    <a:pt x="63" y="8"/>
                  </a:cubicBezTo>
                  <a:cubicBezTo>
                    <a:pt x="58" y="7"/>
                    <a:pt x="55" y="6"/>
                    <a:pt x="55" y="6"/>
                  </a:cubicBezTo>
                  <a:cubicBezTo>
                    <a:pt x="37" y="14"/>
                    <a:pt x="37" y="14"/>
                    <a:pt x="37" y="14"/>
                  </a:cubicBezTo>
                  <a:cubicBezTo>
                    <a:pt x="37" y="0"/>
                    <a:pt x="37" y="0"/>
                    <a:pt x="37" y="0"/>
                  </a:cubicBezTo>
                </a:path>
              </a:pathLst>
            </a:custGeom>
            <a:solidFill>
              <a:srgbClr val="9E6E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3" name="Freeform 9"/>
            <p:cNvSpPr/>
            <p:nvPr/>
          </p:nvSpPr>
          <p:spPr bwMode="auto">
            <a:xfrm>
              <a:off x="4173538" y="5087938"/>
              <a:ext cx="1265238" cy="1014413"/>
            </a:xfrm>
            <a:custGeom>
              <a:avLst/>
              <a:gdLst>
                <a:gd name="T0" fmla="*/ 24 w 100"/>
                <a:gd name="T1" fmla="*/ 0 h 80"/>
                <a:gd name="T2" fmla="*/ 0 w 100"/>
                <a:gd name="T3" fmla="*/ 37 h 80"/>
                <a:gd name="T4" fmla="*/ 69 w 100"/>
                <a:gd name="T5" fmla="*/ 79 h 80"/>
                <a:gd name="T6" fmla="*/ 74 w 100"/>
                <a:gd name="T7" fmla="*/ 33 h 80"/>
                <a:gd name="T8" fmla="*/ 24 w 100"/>
                <a:gd name="T9" fmla="*/ 0 h 80"/>
              </a:gdLst>
              <a:ahLst/>
              <a:cxnLst>
                <a:cxn ang="0">
                  <a:pos x="T0" y="T1"/>
                </a:cxn>
                <a:cxn ang="0">
                  <a:pos x="T2" y="T3"/>
                </a:cxn>
                <a:cxn ang="0">
                  <a:pos x="T4" y="T5"/>
                </a:cxn>
                <a:cxn ang="0">
                  <a:pos x="T6" y="T7"/>
                </a:cxn>
                <a:cxn ang="0">
                  <a:pos x="T8" y="T9"/>
                </a:cxn>
              </a:cxnLst>
              <a:rect l="0" t="0" r="r" b="b"/>
              <a:pathLst>
                <a:path w="100" h="80">
                  <a:moveTo>
                    <a:pt x="24" y="0"/>
                  </a:moveTo>
                  <a:cubicBezTo>
                    <a:pt x="0" y="37"/>
                    <a:pt x="0" y="37"/>
                    <a:pt x="0" y="37"/>
                  </a:cubicBezTo>
                  <a:cubicBezTo>
                    <a:pt x="29" y="55"/>
                    <a:pt x="69" y="79"/>
                    <a:pt x="69" y="79"/>
                  </a:cubicBezTo>
                  <a:cubicBezTo>
                    <a:pt x="79" y="80"/>
                    <a:pt x="100" y="58"/>
                    <a:pt x="74" y="33"/>
                  </a:cubicBezTo>
                  <a:cubicBezTo>
                    <a:pt x="24" y="0"/>
                    <a:pt x="24" y="0"/>
                    <a:pt x="24" y="0"/>
                  </a:cubicBezTo>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4" name="Freeform 10"/>
            <p:cNvSpPr/>
            <p:nvPr/>
          </p:nvSpPr>
          <p:spPr bwMode="auto">
            <a:xfrm>
              <a:off x="4173538" y="5392738"/>
              <a:ext cx="973138" cy="709613"/>
            </a:xfrm>
            <a:custGeom>
              <a:avLst/>
              <a:gdLst>
                <a:gd name="T0" fmla="*/ 0 w 77"/>
                <a:gd name="T1" fmla="*/ 13 h 56"/>
                <a:gd name="T2" fmla="*/ 69 w 77"/>
                <a:gd name="T3" fmla="*/ 55 h 56"/>
                <a:gd name="T4" fmla="*/ 76 w 77"/>
                <a:gd name="T5" fmla="*/ 53 h 56"/>
                <a:gd name="T6" fmla="*/ 68 w 77"/>
                <a:gd name="T7" fmla="*/ 36 h 56"/>
                <a:gd name="T8" fmla="*/ 8 w 77"/>
                <a:gd name="T9" fmla="*/ 0 h 56"/>
                <a:gd name="T10" fmla="*/ 0 w 77"/>
                <a:gd name="T11" fmla="*/ 13 h 56"/>
              </a:gdLst>
              <a:ahLst/>
              <a:cxnLst>
                <a:cxn ang="0">
                  <a:pos x="T0" y="T1"/>
                </a:cxn>
                <a:cxn ang="0">
                  <a:pos x="T2" y="T3"/>
                </a:cxn>
                <a:cxn ang="0">
                  <a:pos x="T4" y="T5"/>
                </a:cxn>
                <a:cxn ang="0">
                  <a:pos x="T6" y="T7"/>
                </a:cxn>
                <a:cxn ang="0">
                  <a:pos x="T8" y="T9"/>
                </a:cxn>
                <a:cxn ang="0">
                  <a:pos x="T10" y="T11"/>
                </a:cxn>
              </a:cxnLst>
              <a:rect l="0" t="0" r="r" b="b"/>
              <a:pathLst>
                <a:path w="77" h="56">
                  <a:moveTo>
                    <a:pt x="0" y="13"/>
                  </a:moveTo>
                  <a:cubicBezTo>
                    <a:pt x="29" y="31"/>
                    <a:pt x="69" y="55"/>
                    <a:pt x="69" y="55"/>
                  </a:cubicBezTo>
                  <a:cubicBezTo>
                    <a:pt x="70" y="55"/>
                    <a:pt x="72" y="56"/>
                    <a:pt x="76" y="53"/>
                  </a:cubicBezTo>
                  <a:cubicBezTo>
                    <a:pt x="77" y="51"/>
                    <a:pt x="75" y="41"/>
                    <a:pt x="68" y="36"/>
                  </a:cubicBezTo>
                  <a:cubicBezTo>
                    <a:pt x="56" y="29"/>
                    <a:pt x="27" y="11"/>
                    <a:pt x="8" y="0"/>
                  </a:cubicBezTo>
                  <a:cubicBezTo>
                    <a:pt x="0" y="13"/>
                    <a:pt x="0" y="13"/>
                    <a:pt x="0" y="13"/>
                  </a:cubicBezTo>
                </a:path>
              </a:pathLst>
            </a:custGeom>
            <a:solidFill>
              <a:srgbClr val="EFC9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5" name="Freeform 11"/>
            <p:cNvSpPr/>
            <p:nvPr/>
          </p:nvSpPr>
          <p:spPr bwMode="auto">
            <a:xfrm>
              <a:off x="4389438" y="5087938"/>
              <a:ext cx="922338" cy="900113"/>
            </a:xfrm>
            <a:custGeom>
              <a:avLst/>
              <a:gdLst>
                <a:gd name="T0" fmla="*/ 0 w 73"/>
                <a:gd name="T1" fmla="*/ 10 h 71"/>
                <a:gd name="T2" fmla="*/ 51 w 73"/>
                <a:gd name="T3" fmla="*/ 42 h 71"/>
                <a:gd name="T4" fmla="*/ 65 w 73"/>
                <a:gd name="T5" fmla="*/ 71 h 71"/>
                <a:gd name="T6" fmla="*/ 57 w 73"/>
                <a:gd name="T7" fmla="*/ 33 h 71"/>
                <a:gd name="T8" fmla="*/ 7 w 73"/>
                <a:gd name="T9" fmla="*/ 0 h 71"/>
                <a:gd name="T10" fmla="*/ 0 w 73"/>
                <a:gd name="T11" fmla="*/ 10 h 71"/>
              </a:gdLst>
              <a:ahLst/>
              <a:cxnLst>
                <a:cxn ang="0">
                  <a:pos x="T0" y="T1"/>
                </a:cxn>
                <a:cxn ang="0">
                  <a:pos x="T2" y="T3"/>
                </a:cxn>
                <a:cxn ang="0">
                  <a:pos x="T4" y="T5"/>
                </a:cxn>
                <a:cxn ang="0">
                  <a:pos x="T6" y="T7"/>
                </a:cxn>
                <a:cxn ang="0">
                  <a:pos x="T8" y="T9"/>
                </a:cxn>
                <a:cxn ang="0">
                  <a:pos x="T10" y="T11"/>
                </a:cxn>
              </a:cxnLst>
              <a:rect l="0" t="0" r="r" b="b"/>
              <a:pathLst>
                <a:path w="73" h="71">
                  <a:moveTo>
                    <a:pt x="0" y="10"/>
                  </a:moveTo>
                  <a:cubicBezTo>
                    <a:pt x="51" y="42"/>
                    <a:pt x="51" y="42"/>
                    <a:pt x="51" y="42"/>
                  </a:cubicBezTo>
                  <a:cubicBezTo>
                    <a:pt x="51" y="42"/>
                    <a:pt x="68" y="50"/>
                    <a:pt x="65" y="71"/>
                  </a:cubicBezTo>
                  <a:cubicBezTo>
                    <a:pt x="71" y="63"/>
                    <a:pt x="73" y="48"/>
                    <a:pt x="57" y="33"/>
                  </a:cubicBezTo>
                  <a:cubicBezTo>
                    <a:pt x="7" y="0"/>
                    <a:pt x="7" y="0"/>
                    <a:pt x="7" y="0"/>
                  </a:cubicBezTo>
                  <a:cubicBezTo>
                    <a:pt x="0" y="10"/>
                    <a:pt x="0" y="10"/>
                    <a:pt x="0" y="10"/>
                  </a:cubicBezTo>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6" name="Freeform 12"/>
            <p:cNvSpPr/>
            <p:nvPr/>
          </p:nvSpPr>
          <p:spPr bwMode="auto">
            <a:xfrm>
              <a:off x="4730750" y="5899150"/>
              <a:ext cx="303213" cy="177800"/>
            </a:xfrm>
            <a:custGeom>
              <a:avLst/>
              <a:gdLst>
                <a:gd name="T0" fmla="*/ 0 w 24"/>
                <a:gd name="T1" fmla="*/ 0 h 14"/>
                <a:gd name="T2" fmla="*/ 0 w 24"/>
                <a:gd name="T3" fmla="*/ 0 h 14"/>
                <a:gd name="T4" fmla="*/ 24 w 24"/>
                <a:gd name="T5" fmla="*/ 14 h 14"/>
                <a:gd name="T6" fmla="*/ 24 w 24"/>
                <a:gd name="T7" fmla="*/ 14 h 14"/>
                <a:gd name="T8" fmla="*/ 24 w 24"/>
                <a:gd name="T9" fmla="*/ 14 h 14"/>
                <a:gd name="T10" fmla="*/ 12 w 24"/>
                <a:gd name="T11" fmla="*/ 7 h 14"/>
                <a:gd name="T12" fmla="*/ 12 w 24"/>
                <a:gd name="T13" fmla="*/ 7 h 14"/>
                <a:gd name="T14" fmla="*/ 6 w 24"/>
                <a:gd name="T15" fmla="*/ 3 h 14"/>
                <a:gd name="T16" fmla="*/ 5 w 24"/>
                <a:gd name="T17" fmla="*/ 3 h 14"/>
                <a:gd name="T18" fmla="*/ 5 w 24"/>
                <a:gd name="T19" fmla="*/ 3 h 14"/>
                <a:gd name="T20" fmla="*/ 0 w 2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4">
                  <a:moveTo>
                    <a:pt x="0" y="0"/>
                  </a:moveTo>
                  <a:cubicBezTo>
                    <a:pt x="0" y="0"/>
                    <a:pt x="0" y="0"/>
                    <a:pt x="0" y="0"/>
                  </a:cubicBezTo>
                  <a:cubicBezTo>
                    <a:pt x="14" y="8"/>
                    <a:pt x="24" y="14"/>
                    <a:pt x="24" y="14"/>
                  </a:cubicBezTo>
                  <a:cubicBezTo>
                    <a:pt x="24" y="14"/>
                    <a:pt x="24" y="14"/>
                    <a:pt x="24" y="14"/>
                  </a:cubicBezTo>
                  <a:cubicBezTo>
                    <a:pt x="24" y="14"/>
                    <a:pt x="24" y="14"/>
                    <a:pt x="24" y="14"/>
                  </a:cubicBezTo>
                  <a:cubicBezTo>
                    <a:pt x="22" y="13"/>
                    <a:pt x="18" y="11"/>
                    <a:pt x="12" y="7"/>
                  </a:cubicBezTo>
                  <a:cubicBezTo>
                    <a:pt x="12" y="7"/>
                    <a:pt x="12" y="7"/>
                    <a:pt x="12" y="7"/>
                  </a:cubicBezTo>
                  <a:cubicBezTo>
                    <a:pt x="10" y="6"/>
                    <a:pt x="8" y="5"/>
                    <a:pt x="6" y="3"/>
                  </a:cubicBezTo>
                  <a:cubicBezTo>
                    <a:pt x="6" y="3"/>
                    <a:pt x="5" y="3"/>
                    <a:pt x="5" y="3"/>
                  </a:cubicBezTo>
                  <a:cubicBezTo>
                    <a:pt x="5" y="3"/>
                    <a:pt x="5" y="3"/>
                    <a:pt x="5" y="3"/>
                  </a:cubicBezTo>
                  <a:cubicBezTo>
                    <a:pt x="4" y="2"/>
                    <a:pt x="2" y="1"/>
                    <a:pt x="0" y="0"/>
                  </a:cubicBezTo>
                </a:path>
              </a:pathLst>
            </a:custGeom>
            <a:solidFill>
              <a:srgbClr val="EEEA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7" name="Freeform 13"/>
            <p:cNvSpPr>
              <a:spLocks noEditPoints="1"/>
            </p:cNvSpPr>
            <p:nvPr/>
          </p:nvSpPr>
          <p:spPr bwMode="auto">
            <a:xfrm>
              <a:off x="4730750" y="5899150"/>
              <a:ext cx="328613" cy="177800"/>
            </a:xfrm>
            <a:custGeom>
              <a:avLst/>
              <a:gdLst>
                <a:gd name="T0" fmla="*/ 19 w 26"/>
                <a:gd name="T1" fmla="*/ 6 h 14"/>
                <a:gd name="T2" fmla="*/ 17 w 26"/>
                <a:gd name="T3" fmla="*/ 6 h 14"/>
                <a:gd name="T4" fmla="*/ 20 w 26"/>
                <a:gd name="T5" fmla="*/ 9 h 14"/>
                <a:gd name="T6" fmla="*/ 22 w 26"/>
                <a:gd name="T7" fmla="*/ 14 h 14"/>
                <a:gd name="T8" fmla="*/ 12 w 26"/>
                <a:gd name="T9" fmla="*/ 7 h 14"/>
                <a:gd name="T10" fmla="*/ 12 w 26"/>
                <a:gd name="T11" fmla="*/ 7 h 14"/>
                <a:gd name="T12" fmla="*/ 24 w 26"/>
                <a:gd name="T13" fmla="*/ 14 h 14"/>
                <a:gd name="T14" fmla="*/ 23 w 26"/>
                <a:gd name="T15" fmla="*/ 8 h 14"/>
                <a:gd name="T16" fmla="*/ 19 w 26"/>
                <a:gd name="T17" fmla="*/ 6 h 14"/>
                <a:gd name="T18" fmla="*/ 5 w 26"/>
                <a:gd name="T19" fmla="*/ 3 h 14"/>
                <a:gd name="T20" fmla="*/ 6 w 26"/>
                <a:gd name="T21" fmla="*/ 3 h 14"/>
                <a:gd name="T22" fmla="*/ 5 w 26"/>
                <a:gd name="T23" fmla="*/ 3 h 14"/>
                <a:gd name="T24" fmla="*/ 0 w 26"/>
                <a:gd name="T25" fmla="*/ 0 h 14"/>
                <a:gd name="T26" fmla="*/ 0 w 26"/>
                <a:gd name="T27" fmla="*/ 0 h 14"/>
                <a:gd name="T28" fmla="*/ 5 w 26"/>
                <a:gd name="T29" fmla="*/ 3 h 14"/>
                <a:gd name="T30" fmla="*/ 0 w 26"/>
                <a:gd name="T3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14">
                  <a:moveTo>
                    <a:pt x="19" y="6"/>
                  </a:moveTo>
                  <a:cubicBezTo>
                    <a:pt x="17" y="6"/>
                    <a:pt x="17" y="6"/>
                    <a:pt x="17" y="6"/>
                  </a:cubicBezTo>
                  <a:cubicBezTo>
                    <a:pt x="20" y="9"/>
                    <a:pt x="20" y="9"/>
                    <a:pt x="20" y="9"/>
                  </a:cubicBezTo>
                  <a:cubicBezTo>
                    <a:pt x="20" y="9"/>
                    <a:pt x="23" y="11"/>
                    <a:pt x="22" y="14"/>
                  </a:cubicBezTo>
                  <a:cubicBezTo>
                    <a:pt x="20" y="12"/>
                    <a:pt x="17" y="10"/>
                    <a:pt x="12" y="7"/>
                  </a:cubicBezTo>
                  <a:cubicBezTo>
                    <a:pt x="12" y="7"/>
                    <a:pt x="12" y="7"/>
                    <a:pt x="12" y="7"/>
                  </a:cubicBezTo>
                  <a:cubicBezTo>
                    <a:pt x="18" y="11"/>
                    <a:pt x="22" y="13"/>
                    <a:pt x="24" y="14"/>
                  </a:cubicBezTo>
                  <a:cubicBezTo>
                    <a:pt x="25" y="14"/>
                    <a:pt x="26" y="10"/>
                    <a:pt x="23" y="8"/>
                  </a:cubicBezTo>
                  <a:cubicBezTo>
                    <a:pt x="23" y="8"/>
                    <a:pt x="21" y="7"/>
                    <a:pt x="19" y="6"/>
                  </a:cubicBezTo>
                  <a:moveTo>
                    <a:pt x="5" y="3"/>
                  </a:moveTo>
                  <a:cubicBezTo>
                    <a:pt x="5" y="3"/>
                    <a:pt x="6" y="3"/>
                    <a:pt x="6" y="3"/>
                  </a:cubicBezTo>
                  <a:cubicBezTo>
                    <a:pt x="6" y="3"/>
                    <a:pt x="5" y="3"/>
                    <a:pt x="5" y="3"/>
                  </a:cubicBezTo>
                  <a:moveTo>
                    <a:pt x="0" y="0"/>
                  </a:moveTo>
                  <a:cubicBezTo>
                    <a:pt x="0" y="0"/>
                    <a:pt x="0" y="0"/>
                    <a:pt x="0" y="0"/>
                  </a:cubicBezTo>
                  <a:cubicBezTo>
                    <a:pt x="2" y="1"/>
                    <a:pt x="4" y="2"/>
                    <a:pt x="5" y="3"/>
                  </a:cubicBezTo>
                  <a:cubicBezTo>
                    <a:pt x="4" y="2"/>
                    <a:pt x="2" y="1"/>
                    <a:pt x="0" y="0"/>
                  </a:cubicBezTo>
                </a:path>
              </a:pathLst>
            </a:custGeom>
            <a:solidFill>
              <a:srgbClr val="DFB8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8" name="Freeform 14"/>
            <p:cNvSpPr/>
            <p:nvPr/>
          </p:nvSpPr>
          <p:spPr bwMode="auto">
            <a:xfrm>
              <a:off x="4743450" y="5861050"/>
              <a:ext cx="277813" cy="215900"/>
            </a:xfrm>
            <a:custGeom>
              <a:avLst/>
              <a:gdLst>
                <a:gd name="T0" fmla="*/ 19 w 22"/>
                <a:gd name="T1" fmla="*/ 12 h 17"/>
                <a:gd name="T2" fmla="*/ 4 w 22"/>
                <a:gd name="T3" fmla="*/ 2 h 17"/>
                <a:gd name="T4" fmla="*/ 0 w 22"/>
                <a:gd name="T5" fmla="*/ 2 h 17"/>
                <a:gd name="T6" fmla="*/ 0 w 22"/>
                <a:gd name="T7" fmla="*/ 3 h 17"/>
                <a:gd name="T8" fmla="*/ 21 w 22"/>
                <a:gd name="T9" fmla="*/ 17 h 17"/>
                <a:gd name="T10" fmla="*/ 19 w 22"/>
                <a:gd name="T11" fmla="*/ 12 h 17"/>
              </a:gdLst>
              <a:ahLst/>
              <a:cxnLst>
                <a:cxn ang="0">
                  <a:pos x="T0" y="T1"/>
                </a:cxn>
                <a:cxn ang="0">
                  <a:pos x="T2" y="T3"/>
                </a:cxn>
                <a:cxn ang="0">
                  <a:pos x="T4" y="T5"/>
                </a:cxn>
                <a:cxn ang="0">
                  <a:pos x="T6" y="T7"/>
                </a:cxn>
                <a:cxn ang="0">
                  <a:pos x="T8" y="T9"/>
                </a:cxn>
                <a:cxn ang="0">
                  <a:pos x="T10" y="T11"/>
                </a:cxn>
              </a:cxnLst>
              <a:rect l="0" t="0" r="r" b="b"/>
              <a:pathLst>
                <a:path w="22" h="17">
                  <a:moveTo>
                    <a:pt x="19" y="12"/>
                  </a:moveTo>
                  <a:cubicBezTo>
                    <a:pt x="4" y="2"/>
                    <a:pt x="4" y="2"/>
                    <a:pt x="4" y="2"/>
                  </a:cubicBezTo>
                  <a:cubicBezTo>
                    <a:pt x="2" y="1"/>
                    <a:pt x="1" y="0"/>
                    <a:pt x="0" y="2"/>
                  </a:cubicBezTo>
                  <a:cubicBezTo>
                    <a:pt x="0" y="3"/>
                    <a:pt x="0" y="3"/>
                    <a:pt x="0" y="3"/>
                  </a:cubicBezTo>
                  <a:cubicBezTo>
                    <a:pt x="9" y="9"/>
                    <a:pt x="17" y="14"/>
                    <a:pt x="21" y="17"/>
                  </a:cubicBezTo>
                  <a:cubicBezTo>
                    <a:pt x="22" y="14"/>
                    <a:pt x="19" y="12"/>
                    <a:pt x="19" y="12"/>
                  </a:cubicBezTo>
                </a:path>
              </a:pathLst>
            </a:custGeom>
            <a:solidFill>
              <a:srgbClr val="FEFB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9" name="Freeform 15"/>
            <p:cNvSpPr/>
            <p:nvPr/>
          </p:nvSpPr>
          <p:spPr bwMode="auto">
            <a:xfrm>
              <a:off x="4679950" y="3514725"/>
              <a:ext cx="2932113" cy="2473325"/>
            </a:xfrm>
            <a:custGeom>
              <a:avLst/>
              <a:gdLst>
                <a:gd name="T0" fmla="*/ 185 w 232"/>
                <a:gd name="T1" fmla="*/ 84 h 195"/>
                <a:gd name="T2" fmla="*/ 58 w 232"/>
                <a:gd name="T3" fmla="*/ 4 h 195"/>
                <a:gd name="T4" fmla="*/ 33 w 232"/>
                <a:gd name="T5" fmla="*/ 3 h 195"/>
                <a:gd name="T6" fmla="*/ 0 w 232"/>
                <a:gd name="T7" fmla="*/ 15 h 195"/>
                <a:gd name="T8" fmla="*/ 0 w 232"/>
                <a:gd name="T9" fmla="*/ 67 h 195"/>
                <a:gd name="T10" fmla="*/ 18 w 232"/>
                <a:gd name="T11" fmla="*/ 59 h 195"/>
                <a:gd name="T12" fmla="*/ 58 w 232"/>
                <a:gd name="T13" fmla="*/ 74 h 195"/>
                <a:gd name="T14" fmla="*/ 61 w 232"/>
                <a:gd name="T15" fmla="*/ 107 h 195"/>
                <a:gd name="T16" fmla="*/ 75 w 232"/>
                <a:gd name="T17" fmla="*/ 174 h 195"/>
                <a:gd name="T18" fmla="*/ 183 w 232"/>
                <a:gd name="T19" fmla="*/ 181 h 195"/>
                <a:gd name="T20" fmla="*/ 232 w 232"/>
                <a:gd name="T21" fmla="*/ 181 h 195"/>
                <a:gd name="T22" fmla="*/ 232 w 232"/>
                <a:gd name="T23" fmla="*/ 84 h 195"/>
                <a:gd name="T24" fmla="*/ 185 w 232"/>
                <a:gd name="T25" fmla="*/ 84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195">
                  <a:moveTo>
                    <a:pt x="185" y="84"/>
                  </a:moveTo>
                  <a:cubicBezTo>
                    <a:pt x="172" y="84"/>
                    <a:pt x="101" y="26"/>
                    <a:pt x="58" y="4"/>
                  </a:cubicBezTo>
                  <a:cubicBezTo>
                    <a:pt x="50" y="0"/>
                    <a:pt x="41" y="0"/>
                    <a:pt x="33" y="3"/>
                  </a:cubicBezTo>
                  <a:cubicBezTo>
                    <a:pt x="25" y="6"/>
                    <a:pt x="13" y="10"/>
                    <a:pt x="0" y="15"/>
                  </a:cubicBezTo>
                  <a:cubicBezTo>
                    <a:pt x="0" y="67"/>
                    <a:pt x="0" y="67"/>
                    <a:pt x="0" y="67"/>
                  </a:cubicBezTo>
                  <a:cubicBezTo>
                    <a:pt x="18" y="59"/>
                    <a:pt x="18" y="59"/>
                    <a:pt x="18" y="59"/>
                  </a:cubicBezTo>
                  <a:cubicBezTo>
                    <a:pt x="18" y="59"/>
                    <a:pt x="50" y="64"/>
                    <a:pt x="58" y="74"/>
                  </a:cubicBezTo>
                  <a:cubicBezTo>
                    <a:pt x="66" y="85"/>
                    <a:pt x="62" y="100"/>
                    <a:pt x="61" y="107"/>
                  </a:cubicBezTo>
                  <a:cubicBezTo>
                    <a:pt x="75" y="174"/>
                    <a:pt x="75" y="174"/>
                    <a:pt x="75" y="174"/>
                  </a:cubicBezTo>
                  <a:cubicBezTo>
                    <a:pt x="122" y="195"/>
                    <a:pt x="178" y="181"/>
                    <a:pt x="183" y="181"/>
                  </a:cubicBezTo>
                  <a:cubicBezTo>
                    <a:pt x="210" y="181"/>
                    <a:pt x="232" y="181"/>
                    <a:pt x="232" y="181"/>
                  </a:cubicBezTo>
                  <a:cubicBezTo>
                    <a:pt x="232" y="84"/>
                    <a:pt x="232" y="84"/>
                    <a:pt x="232" y="84"/>
                  </a:cubicBezTo>
                  <a:cubicBezTo>
                    <a:pt x="185" y="84"/>
                    <a:pt x="185" y="84"/>
                    <a:pt x="185" y="84"/>
                  </a:cubicBezTo>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0" name="Freeform 16"/>
            <p:cNvSpPr/>
            <p:nvPr/>
          </p:nvSpPr>
          <p:spPr bwMode="auto">
            <a:xfrm>
              <a:off x="4856163" y="5861050"/>
              <a:ext cx="139700" cy="114300"/>
            </a:xfrm>
            <a:custGeom>
              <a:avLst/>
              <a:gdLst>
                <a:gd name="T0" fmla="*/ 0 w 11"/>
                <a:gd name="T1" fmla="*/ 1 h 9"/>
                <a:gd name="T2" fmla="*/ 11 w 11"/>
                <a:gd name="T3" fmla="*/ 9 h 9"/>
                <a:gd name="T4" fmla="*/ 4 w 11"/>
                <a:gd name="T5" fmla="*/ 0 h 9"/>
                <a:gd name="T6" fmla="*/ 0 w 11"/>
                <a:gd name="T7" fmla="*/ 1 h 9"/>
              </a:gdLst>
              <a:ahLst/>
              <a:cxnLst>
                <a:cxn ang="0">
                  <a:pos x="T0" y="T1"/>
                </a:cxn>
                <a:cxn ang="0">
                  <a:pos x="T2" y="T3"/>
                </a:cxn>
                <a:cxn ang="0">
                  <a:pos x="T4" y="T5"/>
                </a:cxn>
                <a:cxn ang="0">
                  <a:pos x="T6" y="T7"/>
                </a:cxn>
              </a:cxnLst>
              <a:rect l="0" t="0" r="r" b="b"/>
              <a:pathLst>
                <a:path w="11" h="9">
                  <a:moveTo>
                    <a:pt x="0" y="1"/>
                  </a:moveTo>
                  <a:cubicBezTo>
                    <a:pt x="11" y="9"/>
                    <a:pt x="11" y="9"/>
                    <a:pt x="11" y="9"/>
                  </a:cubicBezTo>
                  <a:cubicBezTo>
                    <a:pt x="11" y="9"/>
                    <a:pt x="10" y="5"/>
                    <a:pt x="4" y="0"/>
                  </a:cubicBezTo>
                  <a:cubicBezTo>
                    <a:pt x="0" y="1"/>
                    <a:pt x="0" y="1"/>
                    <a:pt x="0" y="1"/>
                  </a:cubicBezTo>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1" name="Freeform 17"/>
            <p:cNvSpPr/>
            <p:nvPr/>
          </p:nvSpPr>
          <p:spPr bwMode="auto">
            <a:xfrm>
              <a:off x="4679950" y="3514725"/>
              <a:ext cx="2932113" cy="1217613"/>
            </a:xfrm>
            <a:custGeom>
              <a:avLst/>
              <a:gdLst>
                <a:gd name="T0" fmla="*/ 185 w 232"/>
                <a:gd name="T1" fmla="*/ 84 h 96"/>
                <a:gd name="T2" fmla="*/ 58 w 232"/>
                <a:gd name="T3" fmla="*/ 4 h 96"/>
                <a:gd name="T4" fmla="*/ 33 w 232"/>
                <a:gd name="T5" fmla="*/ 3 h 96"/>
                <a:gd name="T6" fmla="*/ 0 w 232"/>
                <a:gd name="T7" fmla="*/ 15 h 96"/>
                <a:gd name="T8" fmla="*/ 0 w 232"/>
                <a:gd name="T9" fmla="*/ 22 h 96"/>
                <a:gd name="T10" fmla="*/ 33 w 232"/>
                <a:gd name="T11" fmla="*/ 10 h 96"/>
                <a:gd name="T12" fmla="*/ 57 w 232"/>
                <a:gd name="T13" fmla="*/ 11 h 96"/>
                <a:gd name="T14" fmla="*/ 185 w 232"/>
                <a:gd name="T15" fmla="*/ 96 h 96"/>
                <a:gd name="T16" fmla="*/ 232 w 232"/>
                <a:gd name="T17" fmla="*/ 96 h 96"/>
                <a:gd name="T18" fmla="*/ 232 w 232"/>
                <a:gd name="T19" fmla="*/ 84 h 96"/>
                <a:gd name="T20" fmla="*/ 185 w 232"/>
                <a:gd name="T21" fmla="*/ 84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96">
                  <a:moveTo>
                    <a:pt x="185" y="84"/>
                  </a:moveTo>
                  <a:cubicBezTo>
                    <a:pt x="172" y="84"/>
                    <a:pt x="101" y="26"/>
                    <a:pt x="58" y="4"/>
                  </a:cubicBezTo>
                  <a:cubicBezTo>
                    <a:pt x="50" y="0"/>
                    <a:pt x="41" y="0"/>
                    <a:pt x="33" y="3"/>
                  </a:cubicBezTo>
                  <a:cubicBezTo>
                    <a:pt x="25" y="6"/>
                    <a:pt x="13" y="10"/>
                    <a:pt x="0" y="15"/>
                  </a:cubicBezTo>
                  <a:cubicBezTo>
                    <a:pt x="0" y="22"/>
                    <a:pt x="0" y="22"/>
                    <a:pt x="0" y="22"/>
                  </a:cubicBezTo>
                  <a:cubicBezTo>
                    <a:pt x="12" y="17"/>
                    <a:pt x="25" y="13"/>
                    <a:pt x="33" y="10"/>
                  </a:cubicBezTo>
                  <a:cubicBezTo>
                    <a:pt x="41" y="7"/>
                    <a:pt x="50" y="6"/>
                    <a:pt x="57" y="11"/>
                  </a:cubicBezTo>
                  <a:cubicBezTo>
                    <a:pt x="99" y="39"/>
                    <a:pt x="172" y="96"/>
                    <a:pt x="185" y="96"/>
                  </a:cubicBezTo>
                  <a:cubicBezTo>
                    <a:pt x="232" y="96"/>
                    <a:pt x="232" y="96"/>
                    <a:pt x="232" y="96"/>
                  </a:cubicBezTo>
                  <a:cubicBezTo>
                    <a:pt x="232" y="84"/>
                    <a:pt x="232" y="84"/>
                    <a:pt x="232" y="84"/>
                  </a:cubicBezTo>
                  <a:cubicBezTo>
                    <a:pt x="185" y="84"/>
                    <a:pt x="185" y="84"/>
                    <a:pt x="185" y="84"/>
                  </a:cubicBezTo>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2" name="Freeform 18"/>
            <p:cNvSpPr/>
            <p:nvPr/>
          </p:nvSpPr>
          <p:spPr bwMode="auto">
            <a:xfrm>
              <a:off x="3111500" y="6115050"/>
              <a:ext cx="481013" cy="482600"/>
            </a:xfrm>
            <a:custGeom>
              <a:avLst/>
              <a:gdLst>
                <a:gd name="T0" fmla="*/ 27 w 38"/>
                <a:gd name="T1" fmla="*/ 8 h 38"/>
                <a:gd name="T2" fmla="*/ 0 w 38"/>
                <a:gd name="T3" fmla="*/ 35 h 38"/>
                <a:gd name="T4" fmla="*/ 1 w 38"/>
                <a:gd name="T5" fmla="*/ 37 h 38"/>
                <a:gd name="T6" fmla="*/ 2 w 38"/>
                <a:gd name="T7" fmla="*/ 38 h 38"/>
                <a:gd name="T8" fmla="*/ 29 w 38"/>
                <a:gd name="T9" fmla="*/ 11 h 38"/>
                <a:gd name="T10" fmla="*/ 36 w 38"/>
                <a:gd name="T11" fmla="*/ 10 h 38"/>
                <a:gd name="T12" fmla="*/ 36 w 38"/>
                <a:gd name="T13" fmla="*/ 2 h 38"/>
                <a:gd name="T14" fmla="*/ 28 w 38"/>
                <a:gd name="T15" fmla="*/ 2 h 38"/>
                <a:gd name="T16" fmla="*/ 27 w 38"/>
                <a:gd name="T17"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8">
                  <a:moveTo>
                    <a:pt x="27" y="8"/>
                  </a:moveTo>
                  <a:cubicBezTo>
                    <a:pt x="0" y="35"/>
                    <a:pt x="0" y="35"/>
                    <a:pt x="0" y="35"/>
                  </a:cubicBezTo>
                  <a:cubicBezTo>
                    <a:pt x="0" y="36"/>
                    <a:pt x="1" y="36"/>
                    <a:pt x="1" y="37"/>
                  </a:cubicBezTo>
                  <a:cubicBezTo>
                    <a:pt x="1" y="37"/>
                    <a:pt x="2" y="37"/>
                    <a:pt x="2" y="38"/>
                  </a:cubicBezTo>
                  <a:cubicBezTo>
                    <a:pt x="29" y="11"/>
                    <a:pt x="29" y="11"/>
                    <a:pt x="29" y="11"/>
                  </a:cubicBezTo>
                  <a:cubicBezTo>
                    <a:pt x="31" y="12"/>
                    <a:pt x="34" y="11"/>
                    <a:pt x="36" y="10"/>
                  </a:cubicBezTo>
                  <a:cubicBezTo>
                    <a:pt x="38" y="8"/>
                    <a:pt x="38" y="4"/>
                    <a:pt x="36" y="2"/>
                  </a:cubicBezTo>
                  <a:cubicBezTo>
                    <a:pt x="34" y="0"/>
                    <a:pt x="30" y="0"/>
                    <a:pt x="28" y="2"/>
                  </a:cubicBezTo>
                  <a:cubicBezTo>
                    <a:pt x="26" y="4"/>
                    <a:pt x="26" y="6"/>
                    <a:pt x="27" y="8"/>
                  </a:cubicBezTo>
                  <a:close/>
                </a:path>
              </a:pathLst>
            </a:custGeom>
            <a:solidFill>
              <a:srgbClr val="DDDE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3" name="Freeform 19"/>
            <p:cNvSpPr/>
            <p:nvPr/>
          </p:nvSpPr>
          <p:spPr bwMode="auto">
            <a:xfrm>
              <a:off x="3111500" y="5759450"/>
              <a:ext cx="822325" cy="838200"/>
            </a:xfrm>
            <a:custGeom>
              <a:avLst/>
              <a:gdLst>
                <a:gd name="T0" fmla="*/ 18 w 65"/>
                <a:gd name="T1" fmla="*/ 15 h 66"/>
                <a:gd name="T2" fmla="*/ 0 w 65"/>
                <a:gd name="T3" fmla="*/ 60 h 66"/>
                <a:gd name="T4" fmla="*/ 0 w 65"/>
                <a:gd name="T5" fmla="*/ 63 h 66"/>
                <a:gd name="T6" fmla="*/ 27 w 65"/>
                <a:gd name="T7" fmla="*/ 36 h 66"/>
                <a:gd name="T8" fmla="*/ 28 w 65"/>
                <a:gd name="T9" fmla="*/ 30 h 66"/>
                <a:gd name="T10" fmla="*/ 36 w 65"/>
                <a:gd name="T11" fmla="*/ 30 h 66"/>
                <a:gd name="T12" fmla="*/ 36 w 65"/>
                <a:gd name="T13" fmla="*/ 38 h 66"/>
                <a:gd name="T14" fmla="*/ 29 w 65"/>
                <a:gd name="T15" fmla="*/ 39 h 66"/>
                <a:gd name="T16" fmla="*/ 2 w 65"/>
                <a:gd name="T17" fmla="*/ 66 h 66"/>
                <a:gd name="T18" fmla="*/ 5 w 65"/>
                <a:gd name="T19" fmla="*/ 65 h 66"/>
                <a:gd name="T20" fmla="*/ 51 w 65"/>
                <a:gd name="T21" fmla="*/ 48 h 66"/>
                <a:gd name="T22" fmla="*/ 53 w 65"/>
                <a:gd name="T23" fmla="*/ 45 h 66"/>
                <a:gd name="T24" fmla="*/ 65 w 65"/>
                <a:gd name="T25" fmla="*/ 22 h 66"/>
                <a:gd name="T26" fmla="*/ 44 w 65"/>
                <a:gd name="T27" fmla="*/ 0 h 66"/>
                <a:gd name="T28" fmla="*/ 21 w 65"/>
                <a:gd name="T29" fmla="*/ 13 h 66"/>
                <a:gd name="T30" fmla="*/ 18 w 65"/>
                <a:gd name="T31" fmla="*/ 1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 h="66">
                  <a:moveTo>
                    <a:pt x="18" y="15"/>
                  </a:moveTo>
                  <a:cubicBezTo>
                    <a:pt x="16" y="22"/>
                    <a:pt x="11" y="42"/>
                    <a:pt x="0" y="60"/>
                  </a:cubicBezTo>
                  <a:cubicBezTo>
                    <a:pt x="0" y="61"/>
                    <a:pt x="0" y="62"/>
                    <a:pt x="0" y="63"/>
                  </a:cubicBezTo>
                  <a:cubicBezTo>
                    <a:pt x="27" y="36"/>
                    <a:pt x="27" y="36"/>
                    <a:pt x="27" y="36"/>
                  </a:cubicBezTo>
                  <a:cubicBezTo>
                    <a:pt x="26" y="34"/>
                    <a:pt x="26" y="32"/>
                    <a:pt x="28" y="30"/>
                  </a:cubicBezTo>
                  <a:cubicBezTo>
                    <a:pt x="30" y="28"/>
                    <a:pt x="34" y="28"/>
                    <a:pt x="36" y="30"/>
                  </a:cubicBezTo>
                  <a:cubicBezTo>
                    <a:pt x="38" y="32"/>
                    <a:pt x="38" y="36"/>
                    <a:pt x="36" y="38"/>
                  </a:cubicBezTo>
                  <a:cubicBezTo>
                    <a:pt x="34" y="39"/>
                    <a:pt x="31" y="40"/>
                    <a:pt x="29" y="39"/>
                  </a:cubicBezTo>
                  <a:cubicBezTo>
                    <a:pt x="2" y="66"/>
                    <a:pt x="2" y="66"/>
                    <a:pt x="2" y="66"/>
                  </a:cubicBezTo>
                  <a:cubicBezTo>
                    <a:pt x="3" y="66"/>
                    <a:pt x="4" y="66"/>
                    <a:pt x="5" y="65"/>
                  </a:cubicBezTo>
                  <a:cubicBezTo>
                    <a:pt x="24" y="55"/>
                    <a:pt x="44" y="50"/>
                    <a:pt x="51" y="48"/>
                  </a:cubicBezTo>
                  <a:cubicBezTo>
                    <a:pt x="52" y="48"/>
                    <a:pt x="53" y="47"/>
                    <a:pt x="53" y="45"/>
                  </a:cubicBezTo>
                  <a:cubicBezTo>
                    <a:pt x="52" y="34"/>
                    <a:pt x="65" y="22"/>
                    <a:pt x="65" y="22"/>
                  </a:cubicBezTo>
                  <a:cubicBezTo>
                    <a:pt x="44" y="0"/>
                    <a:pt x="44" y="0"/>
                    <a:pt x="44" y="0"/>
                  </a:cubicBezTo>
                  <a:cubicBezTo>
                    <a:pt x="44" y="0"/>
                    <a:pt x="31" y="13"/>
                    <a:pt x="21" y="13"/>
                  </a:cubicBezTo>
                  <a:cubicBezTo>
                    <a:pt x="19" y="13"/>
                    <a:pt x="18" y="14"/>
                    <a:pt x="18" y="15"/>
                  </a:cubicBez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4" name="Freeform 20"/>
            <p:cNvSpPr/>
            <p:nvPr/>
          </p:nvSpPr>
          <p:spPr bwMode="auto">
            <a:xfrm>
              <a:off x="3200400" y="5911850"/>
              <a:ext cx="644525" cy="647700"/>
            </a:xfrm>
            <a:custGeom>
              <a:avLst/>
              <a:gdLst>
                <a:gd name="T0" fmla="*/ 30 w 51"/>
                <a:gd name="T1" fmla="*/ 17 h 51"/>
                <a:gd name="T2" fmla="*/ 30 w 51"/>
                <a:gd name="T3" fmla="*/ 27 h 51"/>
                <a:gd name="T4" fmla="*/ 23 w 51"/>
                <a:gd name="T5" fmla="*/ 28 h 51"/>
                <a:gd name="T6" fmla="*/ 0 w 51"/>
                <a:gd name="T7" fmla="*/ 51 h 51"/>
                <a:gd name="T8" fmla="*/ 27 w 51"/>
                <a:gd name="T9" fmla="*/ 39 h 51"/>
                <a:gd name="T10" fmla="*/ 51 w 51"/>
                <a:gd name="T11" fmla="*/ 4 h 51"/>
                <a:gd name="T12" fmla="*/ 47 w 51"/>
                <a:gd name="T13" fmla="*/ 0 h 51"/>
                <a:gd name="T14" fmla="*/ 30 w 51"/>
                <a:gd name="T15" fmla="*/ 17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51">
                  <a:moveTo>
                    <a:pt x="30" y="17"/>
                  </a:moveTo>
                  <a:cubicBezTo>
                    <a:pt x="32" y="20"/>
                    <a:pt x="32" y="24"/>
                    <a:pt x="30" y="27"/>
                  </a:cubicBezTo>
                  <a:cubicBezTo>
                    <a:pt x="28" y="29"/>
                    <a:pt x="25" y="29"/>
                    <a:pt x="23" y="28"/>
                  </a:cubicBezTo>
                  <a:cubicBezTo>
                    <a:pt x="0" y="51"/>
                    <a:pt x="0" y="51"/>
                    <a:pt x="0" y="51"/>
                  </a:cubicBezTo>
                  <a:cubicBezTo>
                    <a:pt x="10" y="46"/>
                    <a:pt x="19" y="42"/>
                    <a:pt x="27" y="39"/>
                  </a:cubicBezTo>
                  <a:cubicBezTo>
                    <a:pt x="33" y="27"/>
                    <a:pt x="39" y="15"/>
                    <a:pt x="51" y="4"/>
                  </a:cubicBezTo>
                  <a:cubicBezTo>
                    <a:pt x="47" y="0"/>
                    <a:pt x="47" y="0"/>
                    <a:pt x="47" y="0"/>
                  </a:cubicBezTo>
                  <a:lnTo>
                    <a:pt x="30" y="17"/>
                  </a:ln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5" name="Freeform 21"/>
            <p:cNvSpPr/>
            <p:nvPr/>
          </p:nvSpPr>
          <p:spPr bwMode="auto">
            <a:xfrm>
              <a:off x="3276600" y="5810250"/>
              <a:ext cx="466725" cy="431800"/>
            </a:xfrm>
            <a:custGeom>
              <a:avLst/>
              <a:gdLst>
                <a:gd name="T0" fmla="*/ 0 w 37"/>
                <a:gd name="T1" fmla="*/ 34 h 34"/>
                <a:gd name="T2" fmla="*/ 6 w 37"/>
                <a:gd name="T3" fmla="*/ 14 h 34"/>
                <a:gd name="T4" fmla="*/ 8 w 37"/>
                <a:gd name="T5" fmla="*/ 13 h 34"/>
                <a:gd name="T6" fmla="*/ 33 w 37"/>
                <a:gd name="T7" fmla="*/ 0 h 34"/>
                <a:gd name="T8" fmla="*/ 37 w 37"/>
                <a:gd name="T9" fmla="*/ 4 h 34"/>
                <a:gd name="T10" fmla="*/ 0 w 37"/>
                <a:gd name="T11" fmla="*/ 34 h 34"/>
              </a:gdLst>
              <a:ahLst/>
              <a:cxnLst>
                <a:cxn ang="0">
                  <a:pos x="T0" y="T1"/>
                </a:cxn>
                <a:cxn ang="0">
                  <a:pos x="T2" y="T3"/>
                </a:cxn>
                <a:cxn ang="0">
                  <a:pos x="T4" y="T5"/>
                </a:cxn>
                <a:cxn ang="0">
                  <a:pos x="T6" y="T7"/>
                </a:cxn>
                <a:cxn ang="0">
                  <a:pos x="T8" y="T9"/>
                </a:cxn>
                <a:cxn ang="0">
                  <a:pos x="T10" y="T11"/>
                </a:cxn>
              </a:cxnLst>
              <a:rect l="0" t="0" r="r" b="b"/>
              <a:pathLst>
                <a:path w="37" h="34">
                  <a:moveTo>
                    <a:pt x="0" y="34"/>
                  </a:moveTo>
                  <a:cubicBezTo>
                    <a:pt x="2" y="27"/>
                    <a:pt x="6" y="17"/>
                    <a:pt x="6" y="14"/>
                  </a:cubicBezTo>
                  <a:cubicBezTo>
                    <a:pt x="7" y="13"/>
                    <a:pt x="7" y="13"/>
                    <a:pt x="8" y="13"/>
                  </a:cubicBezTo>
                  <a:cubicBezTo>
                    <a:pt x="17" y="13"/>
                    <a:pt x="30" y="3"/>
                    <a:pt x="33" y="0"/>
                  </a:cubicBezTo>
                  <a:cubicBezTo>
                    <a:pt x="37" y="4"/>
                    <a:pt x="37" y="4"/>
                    <a:pt x="37" y="4"/>
                  </a:cubicBezTo>
                  <a:cubicBezTo>
                    <a:pt x="32" y="8"/>
                    <a:pt x="14" y="25"/>
                    <a:pt x="0" y="34"/>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6" name="Freeform 22"/>
            <p:cNvSpPr/>
            <p:nvPr/>
          </p:nvSpPr>
          <p:spPr bwMode="auto">
            <a:xfrm>
              <a:off x="3630613" y="6013450"/>
              <a:ext cx="265113" cy="368300"/>
            </a:xfrm>
            <a:custGeom>
              <a:avLst/>
              <a:gdLst>
                <a:gd name="T0" fmla="*/ 19 w 21"/>
                <a:gd name="T1" fmla="*/ 0 h 29"/>
                <a:gd name="T2" fmla="*/ 0 w 21"/>
                <a:gd name="T3" fmla="*/ 29 h 29"/>
                <a:gd name="T4" fmla="*/ 8 w 21"/>
                <a:gd name="T5" fmla="*/ 27 h 29"/>
                <a:gd name="T6" fmla="*/ 9 w 21"/>
                <a:gd name="T7" fmla="*/ 25 h 29"/>
                <a:gd name="T8" fmla="*/ 21 w 21"/>
                <a:gd name="T9" fmla="*/ 2 h 29"/>
                <a:gd name="T10" fmla="*/ 19 w 21"/>
                <a:gd name="T11" fmla="*/ 0 h 29"/>
              </a:gdLst>
              <a:ahLst/>
              <a:cxnLst>
                <a:cxn ang="0">
                  <a:pos x="T0" y="T1"/>
                </a:cxn>
                <a:cxn ang="0">
                  <a:pos x="T2" y="T3"/>
                </a:cxn>
                <a:cxn ang="0">
                  <a:pos x="T4" y="T5"/>
                </a:cxn>
                <a:cxn ang="0">
                  <a:pos x="T6" y="T7"/>
                </a:cxn>
                <a:cxn ang="0">
                  <a:pos x="T8" y="T9"/>
                </a:cxn>
                <a:cxn ang="0">
                  <a:pos x="T10" y="T11"/>
                </a:cxn>
              </a:cxnLst>
              <a:rect l="0" t="0" r="r" b="b"/>
              <a:pathLst>
                <a:path w="21" h="29">
                  <a:moveTo>
                    <a:pt x="19" y="0"/>
                  </a:moveTo>
                  <a:cubicBezTo>
                    <a:pt x="13" y="6"/>
                    <a:pt x="5" y="16"/>
                    <a:pt x="0" y="29"/>
                  </a:cubicBezTo>
                  <a:cubicBezTo>
                    <a:pt x="4" y="28"/>
                    <a:pt x="6" y="27"/>
                    <a:pt x="8" y="27"/>
                  </a:cubicBezTo>
                  <a:cubicBezTo>
                    <a:pt x="9" y="26"/>
                    <a:pt x="9" y="26"/>
                    <a:pt x="9" y="25"/>
                  </a:cubicBezTo>
                  <a:cubicBezTo>
                    <a:pt x="9" y="16"/>
                    <a:pt x="18" y="5"/>
                    <a:pt x="21" y="2"/>
                  </a:cubicBezTo>
                  <a:lnTo>
                    <a:pt x="19" y="0"/>
                  </a:lnTo>
                  <a:close/>
                </a:path>
              </a:pathLst>
            </a:custGeom>
            <a:solidFill>
              <a:srgbClr val="A95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7" name="Freeform 23"/>
            <p:cNvSpPr/>
            <p:nvPr/>
          </p:nvSpPr>
          <p:spPr bwMode="auto">
            <a:xfrm>
              <a:off x="3124200" y="6140450"/>
              <a:ext cx="468313" cy="457200"/>
            </a:xfrm>
            <a:custGeom>
              <a:avLst/>
              <a:gdLst>
                <a:gd name="T0" fmla="*/ 34 w 37"/>
                <a:gd name="T1" fmla="*/ 7 h 36"/>
                <a:gd name="T2" fmla="*/ 27 w 37"/>
                <a:gd name="T3" fmla="*/ 8 h 36"/>
                <a:gd name="T4" fmla="*/ 0 w 37"/>
                <a:gd name="T5" fmla="*/ 35 h 36"/>
                <a:gd name="T6" fmla="*/ 0 w 37"/>
                <a:gd name="T7" fmla="*/ 34 h 36"/>
                <a:gd name="T8" fmla="*/ 0 w 37"/>
                <a:gd name="T9" fmla="*/ 35 h 36"/>
                <a:gd name="T10" fmla="*/ 1 w 37"/>
                <a:gd name="T11" fmla="*/ 36 h 36"/>
                <a:gd name="T12" fmla="*/ 28 w 37"/>
                <a:gd name="T13" fmla="*/ 9 h 36"/>
                <a:gd name="T14" fmla="*/ 35 w 37"/>
                <a:gd name="T15" fmla="*/ 8 h 36"/>
                <a:gd name="T16" fmla="*/ 35 w 37"/>
                <a:gd name="T17" fmla="*/ 0 h 36"/>
                <a:gd name="T18" fmla="*/ 34 w 37"/>
                <a:gd name="T19" fmla="*/ 0 h 36"/>
                <a:gd name="T20" fmla="*/ 34 w 37"/>
                <a:gd name="T21" fmla="*/ 7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6">
                  <a:moveTo>
                    <a:pt x="34" y="7"/>
                  </a:moveTo>
                  <a:cubicBezTo>
                    <a:pt x="32" y="9"/>
                    <a:pt x="29" y="9"/>
                    <a:pt x="27" y="8"/>
                  </a:cubicBezTo>
                  <a:cubicBezTo>
                    <a:pt x="0" y="35"/>
                    <a:pt x="0" y="35"/>
                    <a:pt x="0" y="35"/>
                  </a:cubicBezTo>
                  <a:cubicBezTo>
                    <a:pt x="0" y="34"/>
                    <a:pt x="0" y="34"/>
                    <a:pt x="0" y="34"/>
                  </a:cubicBezTo>
                  <a:cubicBezTo>
                    <a:pt x="0" y="35"/>
                    <a:pt x="0" y="35"/>
                    <a:pt x="0" y="35"/>
                  </a:cubicBezTo>
                  <a:cubicBezTo>
                    <a:pt x="0" y="35"/>
                    <a:pt x="1" y="35"/>
                    <a:pt x="1" y="36"/>
                  </a:cubicBezTo>
                  <a:cubicBezTo>
                    <a:pt x="28" y="9"/>
                    <a:pt x="28" y="9"/>
                    <a:pt x="28" y="9"/>
                  </a:cubicBezTo>
                  <a:cubicBezTo>
                    <a:pt x="30" y="10"/>
                    <a:pt x="33" y="9"/>
                    <a:pt x="35" y="8"/>
                  </a:cubicBezTo>
                  <a:cubicBezTo>
                    <a:pt x="37" y="6"/>
                    <a:pt x="37" y="2"/>
                    <a:pt x="35" y="0"/>
                  </a:cubicBezTo>
                  <a:cubicBezTo>
                    <a:pt x="34" y="0"/>
                    <a:pt x="34" y="0"/>
                    <a:pt x="34" y="0"/>
                  </a:cubicBezTo>
                  <a:cubicBezTo>
                    <a:pt x="36" y="2"/>
                    <a:pt x="36" y="5"/>
                    <a:pt x="34" y="7"/>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8" name="Freeform 24"/>
            <p:cNvSpPr/>
            <p:nvPr/>
          </p:nvSpPr>
          <p:spPr bwMode="auto">
            <a:xfrm>
              <a:off x="3605213" y="5772150"/>
              <a:ext cx="328613" cy="330200"/>
            </a:xfrm>
            <a:custGeom>
              <a:avLst/>
              <a:gdLst>
                <a:gd name="T0" fmla="*/ 15 w 26"/>
                <a:gd name="T1" fmla="*/ 11 h 26"/>
                <a:gd name="T2" fmla="*/ 5 w 26"/>
                <a:gd name="T3" fmla="*/ 0 h 26"/>
                <a:gd name="T4" fmla="*/ 0 w 26"/>
                <a:gd name="T5" fmla="*/ 4 h 26"/>
                <a:gd name="T6" fmla="*/ 10 w 26"/>
                <a:gd name="T7" fmla="*/ 15 h 26"/>
                <a:gd name="T8" fmla="*/ 22 w 26"/>
                <a:gd name="T9" fmla="*/ 26 h 26"/>
                <a:gd name="T10" fmla="*/ 26 w 26"/>
                <a:gd name="T11" fmla="*/ 21 h 26"/>
                <a:gd name="T12" fmla="*/ 15 w 26"/>
                <a:gd name="T13" fmla="*/ 11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15" y="11"/>
                  </a:moveTo>
                  <a:cubicBezTo>
                    <a:pt x="11" y="7"/>
                    <a:pt x="7" y="3"/>
                    <a:pt x="5" y="0"/>
                  </a:cubicBezTo>
                  <a:cubicBezTo>
                    <a:pt x="4" y="1"/>
                    <a:pt x="2" y="2"/>
                    <a:pt x="0" y="4"/>
                  </a:cubicBezTo>
                  <a:cubicBezTo>
                    <a:pt x="2" y="7"/>
                    <a:pt x="6" y="11"/>
                    <a:pt x="10" y="15"/>
                  </a:cubicBezTo>
                  <a:cubicBezTo>
                    <a:pt x="15" y="20"/>
                    <a:pt x="19" y="24"/>
                    <a:pt x="22" y="26"/>
                  </a:cubicBezTo>
                  <a:cubicBezTo>
                    <a:pt x="23" y="24"/>
                    <a:pt x="25" y="22"/>
                    <a:pt x="26" y="21"/>
                  </a:cubicBezTo>
                  <a:cubicBezTo>
                    <a:pt x="23" y="19"/>
                    <a:pt x="19" y="15"/>
                    <a:pt x="15" y="11"/>
                  </a:cubicBez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29" name="Freeform 25"/>
            <p:cNvSpPr/>
            <p:nvPr/>
          </p:nvSpPr>
          <p:spPr bwMode="auto">
            <a:xfrm>
              <a:off x="5627688" y="2524125"/>
              <a:ext cx="1049338" cy="927100"/>
            </a:xfrm>
            <a:custGeom>
              <a:avLst/>
              <a:gdLst>
                <a:gd name="T0" fmla="*/ 1 w 83"/>
                <a:gd name="T1" fmla="*/ 66 h 73"/>
                <a:gd name="T2" fmla="*/ 1 w 83"/>
                <a:gd name="T3" fmla="*/ 69 h 73"/>
                <a:gd name="T4" fmla="*/ 3 w 83"/>
                <a:gd name="T5" fmla="*/ 71 h 73"/>
                <a:gd name="T6" fmla="*/ 10 w 83"/>
                <a:gd name="T7" fmla="*/ 71 h 73"/>
                <a:gd name="T8" fmla="*/ 13 w 83"/>
                <a:gd name="T9" fmla="*/ 68 h 73"/>
                <a:gd name="T10" fmla="*/ 16 w 83"/>
                <a:gd name="T11" fmla="*/ 59 h 73"/>
                <a:gd name="T12" fmla="*/ 70 w 83"/>
                <a:gd name="T13" fmla="*/ 8 h 73"/>
                <a:gd name="T14" fmla="*/ 76 w 83"/>
                <a:gd name="T15" fmla="*/ 8 h 73"/>
                <a:gd name="T16" fmla="*/ 78 w 83"/>
                <a:gd name="T17" fmla="*/ 11 h 73"/>
                <a:gd name="T18" fmla="*/ 83 w 83"/>
                <a:gd name="T19" fmla="*/ 6 h 73"/>
                <a:gd name="T20" fmla="*/ 81 w 83"/>
                <a:gd name="T21" fmla="*/ 3 h 73"/>
                <a:gd name="T22" fmla="*/ 68 w 83"/>
                <a:gd name="T23" fmla="*/ 3 h 73"/>
                <a:gd name="T24" fmla="*/ 1 w 83"/>
                <a:gd name="T25" fmla="*/ 6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3">
                  <a:moveTo>
                    <a:pt x="1" y="66"/>
                  </a:moveTo>
                  <a:cubicBezTo>
                    <a:pt x="0" y="67"/>
                    <a:pt x="0" y="68"/>
                    <a:pt x="1" y="69"/>
                  </a:cubicBezTo>
                  <a:cubicBezTo>
                    <a:pt x="3" y="71"/>
                    <a:pt x="3" y="71"/>
                    <a:pt x="3" y="71"/>
                  </a:cubicBezTo>
                  <a:cubicBezTo>
                    <a:pt x="5" y="73"/>
                    <a:pt x="8" y="73"/>
                    <a:pt x="10" y="71"/>
                  </a:cubicBezTo>
                  <a:cubicBezTo>
                    <a:pt x="13" y="68"/>
                    <a:pt x="13" y="68"/>
                    <a:pt x="13" y="68"/>
                  </a:cubicBezTo>
                  <a:cubicBezTo>
                    <a:pt x="15" y="66"/>
                    <a:pt x="16" y="59"/>
                    <a:pt x="16" y="59"/>
                  </a:cubicBezTo>
                  <a:cubicBezTo>
                    <a:pt x="70" y="8"/>
                    <a:pt x="70" y="8"/>
                    <a:pt x="70" y="8"/>
                  </a:cubicBezTo>
                  <a:cubicBezTo>
                    <a:pt x="72" y="7"/>
                    <a:pt x="74" y="7"/>
                    <a:pt x="76" y="8"/>
                  </a:cubicBezTo>
                  <a:cubicBezTo>
                    <a:pt x="78" y="11"/>
                    <a:pt x="78" y="11"/>
                    <a:pt x="78" y="11"/>
                  </a:cubicBezTo>
                  <a:cubicBezTo>
                    <a:pt x="83" y="6"/>
                    <a:pt x="83" y="6"/>
                    <a:pt x="83" y="6"/>
                  </a:cubicBezTo>
                  <a:cubicBezTo>
                    <a:pt x="81" y="3"/>
                    <a:pt x="81" y="3"/>
                    <a:pt x="81" y="3"/>
                  </a:cubicBezTo>
                  <a:cubicBezTo>
                    <a:pt x="77" y="0"/>
                    <a:pt x="72" y="0"/>
                    <a:pt x="68" y="3"/>
                  </a:cubicBezTo>
                  <a:lnTo>
                    <a:pt x="1" y="66"/>
                  </a:ln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0" name="Freeform 26"/>
            <p:cNvSpPr/>
            <p:nvPr/>
          </p:nvSpPr>
          <p:spPr bwMode="auto">
            <a:xfrm>
              <a:off x="5653088" y="2587625"/>
              <a:ext cx="973138" cy="863600"/>
            </a:xfrm>
            <a:custGeom>
              <a:avLst/>
              <a:gdLst>
                <a:gd name="T0" fmla="*/ 68 w 77"/>
                <a:gd name="T1" fmla="*/ 2 h 68"/>
                <a:gd name="T2" fmla="*/ 14 w 77"/>
                <a:gd name="T3" fmla="*/ 53 h 68"/>
                <a:gd name="T4" fmla="*/ 11 w 77"/>
                <a:gd name="T5" fmla="*/ 62 h 68"/>
                <a:gd name="T6" fmla="*/ 7 w 77"/>
                <a:gd name="T7" fmla="*/ 65 h 68"/>
                <a:gd name="T8" fmla="*/ 0 w 77"/>
                <a:gd name="T9" fmla="*/ 65 h 68"/>
                <a:gd name="T10" fmla="*/ 1 w 77"/>
                <a:gd name="T11" fmla="*/ 66 h 68"/>
                <a:gd name="T12" fmla="*/ 8 w 77"/>
                <a:gd name="T13" fmla="*/ 66 h 68"/>
                <a:gd name="T14" fmla="*/ 11 w 77"/>
                <a:gd name="T15" fmla="*/ 63 h 68"/>
                <a:gd name="T16" fmla="*/ 14 w 77"/>
                <a:gd name="T17" fmla="*/ 54 h 68"/>
                <a:gd name="T18" fmla="*/ 68 w 77"/>
                <a:gd name="T19" fmla="*/ 3 h 68"/>
                <a:gd name="T20" fmla="*/ 73 w 77"/>
                <a:gd name="T21" fmla="*/ 3 h 68"/>
                <a:gd name="T22" fmla="*/ 77 w 77"/>
                <a:gd name="T23" fmla="*/ 6 h 68"/>
                <a:gd name="T24" fmla="*/ 77 w 77"/>
                <a:gd name="T25" fmla="*/ 6 h 68"/>
                <a:gd name="T26" fmla="*/ 74 w 77"/>
                <a:gd name="T27" fmla="*/ 3 h 68"/>
                <a:gd name="T28" fmla="*/ 68 w 77"/>
                <a:gd name="T29" fmla="*/ 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68">
                  <a:moveTo>
                    <a:pt x="68" y="2"/>
                  </a:moveTo>
                  <a:cubicBezTo>
                    <a:pt x="14" y="53"/>
                    <a:pt x="14" y="53"/>
                    <a:pt x="14" y="53"/>
                  </a:cubicBezTo>
                  <a:cubicBezTo>
                    <a:pt x="14" y="53"/>
                    <a:pt x="12" y="61"/>
                    <a:pt x="11" y="62"/>
                  </a:cubicBezTo>
                  <a:cubicBezTo>
                    <a:pt x="7" y="65"/>
                    <a:pt x="7" y="65"/>
                    <a:pt x="7" y="65"/>
                  </a:cubicBezTo>
                  <a:cubicBezTo>
                    <a:pt x="5" y="67"/>
                    <a:pt x="2" y="67"/>
                    <a:pt x="0" y="65"/>
                  </a:cubicBezTo>
                  <a:cubicBezTo>
                    <a:pt x="1" y="66"/>
                    <a:pt x="1" y="66"/>
                    <a:pt x="1" y="66"/>
                  </a:cubicBezTo>
                  <a:cubicBezTo>
                    <a:pt x="3" y="68"/>
                    <a:pt x="6" y="68"/>
                    <a:pt x="8" y="66"/>
                  </a:cubicBezTo>
                  <a:cubicBezTo>
                    <a:pt x="11" y="63"/>
                    <a:pt x="11" y="63"/>
                    <a:pt x="11" y="63"/>
                  </a:cubicBezTo>
                  <a:cubicBezTo>
                    <a:pt x="13" y="61"/>
                    <a:pt x="14" y="54"/>
                    <a:pt x="14" y="54"/>
                  </a:cubicBezTo>
                  <a:cubicBezTo>
                    <a:pt x="68" y="3"/>
                    <a:pt x="68" y="3"/>
                    <a:pt x="68" y="3"/>
                  </a:cubicBezTo>
                  <a:cubicBezTo>
                    <a:pt x="70" y="2"/>
                    <a:pt x="72" y="2"/>
                    <a:pt x="73" y="3"/>
                  </a:cubicBezTo>
                  <a:cubicBezTo>
                    <a:pt x="77" y="6"/>
                    <a:pt x="77" y="6"/>
                    <a:pt x="77" y="6"/>
                  </a:cubicBezTo>
                  <a:cubicBezTo>
                    <a:pt x="77" y="6"/>
                    <a:pt x="77" y="6"/>
                    <a:pt x="77" y="6"/>
                  </a:cubicBezTo>
                  <a:cubicBezTo>
                    <a:pt x="77" y="6"/>
                    <a:pt x="76" y="5"/>
                    <a:pt x="74" y="3"/>
                  </a:cubicBezTo>
                  <a:cubicBezTo>
                    <a:pt x="73" y="1"/>
                    <a:pt x="70" y="0"/>
                    <a:pt x="68" y="2"/>
                  </a:cubicBezTo>
                  <a:close/>
                </a:path>
              </a:pathLst>
            </a:custGeom>
            <a:solidFill>
              <a:srgbClr val="3129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1" name="Freeform 27"/>
            <p:cNvSpPr/>
            <p:nvPr/>
          </p:nvSpPr>
          <p:spPr bwMode="auto">
            <a:xfrm>
              <a:off x="5653088" y="2536825"/>
              <a:ext cx="1023938" cy="876300"/>
            </a:xfrm>
            <a:custGeom>
              <a:avLst/>
              <a:gdLst>
                <a:gd name="T0" fmla="*/ 79 w 81"/>
                <a:gd name="T1" fmla="*/ 9 h 69"/>
                <a:gd name="T2" fmla="*/ 81 w 81"/>
                <a:gd name="T3" fmla="*/ 7 h 69"/>
                <a:gd name="T4" fmla="*/ 78 w 81"/>
                <a:gd name="T5" fmla="*/ 3 h 69"/>
                <a:gd name="T6" fmla="*/ 67 w 81"/>
                <a:gd name="T7" fmla="*/ 3 h 69"/>
                <a:gd name="T8" fmla="*/ 0 w 81"/>
                <a:gd name="T9" fmla="*/ 66 h 69"/>
                <a:gd name="T10" fmla="*/ 2 w 81"/>
                <a:gd name="T11" fmla="*/ 68 h 69"/>
                <a:gd name="T12" fmla="*/ 6 w 81"/>
                <a:gd name="T13" fmla="*/ 68 h 69"/>
                <a:gd name="T14" fmla="*/ 9 w 81"/>
                <a:gd name="T15" fmla="*/ 65 h 69"/>
                <a:gd name="T16" fmla="*/ 12 w 81"/>
                <a:gd name="T17" fmla="*/ 57 h 69"/>
                <a:gd name="T18" fmla="*/ 12 w 81"/>
                <a:gd name="T19" fmla="*/ 56 h 69"/>
                <a:gd name="T20" fmla="*/ 66 w 81"/>
                <a:gd name="T21" fmla="*/ 5 h 69"/>
                <a:gd name="T22" fmla="*/ 75 w 81"/>
                <a:gd name="T23" fmla="*/ 5 h 69"/>
                <a:gd name="T24" fmla="*/ 79 w 81"/>
                <a:gd name="T25" fmla="*/ 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69">
                  <a:moveTo>
                    <a:pt x="79" y="9"/>
                  </a:moveTo>
                  <a:cubicBezTo>
                    <a:pt x="81" y="7"/>
                    <a:pt x="81" y="7"/>
                    <a:pt x="81" y="7"/>
                  </a:cubicBezTo>
                  <a:cubicBezTo>
                    <a:pt x="78" y="3"/>
                    <a:pt x="78" y="3"/>
                    <a:pt x="78" y="3"/>
                  </a:cubicBezTo>
                  <a:cubicBezTo>
                    <a:pt x="75" y="0"/>
                    <a:pt x="70" y="0"/>
                    <a:pt x="67" y="3"/>
                  </a:cubicBezTo>
                  <a:cubicBezTo>
                    <a:pt x="0" y="66"/>
                    <a:pt x="0" y="66"/>
                    <a:pt x="0" y="66"/>
                  </a:cubicBezTo>
                  <a:cubicBezTo>
                    <a:pt x="2" y="68"/>
                    <a:pt x="2" y="68"/>
                    <a:pt x="2" y="68"/>
                  </a:cubicBezTo>
                  <a:cubicBezTo>
                    <a:pt x="3" y="69"/>
                    <a:pt x="4" y="69"/>
                    <a:pt x="6" y="68"/>
                  </a:cubicBezTo>
                  <a:cubicBezTo>
                    <a:pt x="9" y="65"/>
                    <a:pt x="9" y="65"/>
                    <a:pt x="9" y="65"/>
                  </a:cubicBezTo>
                  <a:cubicBezTo>
                    <a:pt x="10" y="64"/>
                    <a:pt x="11" y="61"/>
                    <a:pt x="12" y="57"/>
                  </a:cubicBezTo>
                  <a:cubicBezTo>
                    <a:pt x="12" y="56"/>
                    <a:pt x="12" y="56"/>
                    <a:pt x="12" y="56"/>
                  </a:cubicBezTo>
                  <a:cubicBezTo>
                    <a:pt x="66" y="5"/>
                    <a:pt x="66" y="5"/>
                    <a:pt x="66" y="5"/>
                  </a:cubicBezTo>
                  <a:cubicBezTo>
                    <a:pt x="69" y="2"/>
                    <a:pt x="73" y="3"/>
                    <a:pt x="75" y="5"/>
                  </a:cubicBezTo>
                  <a:lnTo>
                    <a:pt x="79" y="9"/>
                  </a:ln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2" name="Freeform 28"/>
            <p:cNvSpPr/>
            <p:nvPr/>
          </p:nvSpPr>
          <p:spPr bwMode="auto">
            <a:xfrm>
              <a:off x="3668713" y="4122738"/>
              <a:ext cx="1895475" cy="1916113"/>
            </a:xfrm>
            <a:custGeom>
              <a:avLst/>
              <a:gdLst>
                <a:gd name="T0" fmla="*/ 0 w 150"/>
                <a:gd name="T1" fmla="*/ 123 h 151"/>
                <a:gd name="T2" fmla="*/ 118 w 150"/>
                <a:gd name="T3" fmla="*/ 0 h 151"/>
                <a:gd name="T4" fmla="*/ 150 w 150"/>
                <a:gd name="T5" fmla="*/ 32 h 151"/>
                <a:gd name="T6" fmla="*/ 28 w 150"/>
                <a:gd name="T7" fmla="*/ 150 h 151"/>
                <a:gd name="T8" fmla="*/ 13 w 150"/>
                <a:gd name="T9" fmla="*/ 138 h 151"/>
                <a:gd name="T10" fmla="*/ 0 w 150"/>
                <a:gd name="T11" fmla="*/ 123 h 151"/>
              </a:gdLst>
              <a:ahLst/>
              <a:cxnLst>
                <a:cxn ang="0">
                  <a:pos x="T0" y="T1"/>
                </a:cxn>
                <a:cxn ang="0">
                  <a:pos x="T2" y="T3"/>
                </a:cxn>
                <a:cxn ang="0">
                  <a:pos x="T4" y="T5"/>
                </a:cxn>
                <a:cxn ang="0">
                  <a:pos x="T6" y="T7"/>
                </a:cxn>
                <a:cxn ang="0">
                  <a:pos x="T8" y="T9"/>
                </a:cxn>
                <a:cxn ang="0">
                  <a:pos x="T10" y="T11"/>
                </a:cxn>
              </a:cxnLst>
              <a:rect l="0" t="0" r="r" b="b"/>
              <a:pathLst>
                <a:path w="150" h="151">
                  <a:moveTo>
                    <a:pt x="0" y="123"/>
                  </a:moveTo>
                  <a:cubicBezTo>
                    <a:pt x="23" y="97"/>
                    <a:pt x="94" y="25"/>
                    <a:pt x="118" y="0"/>
                  </a:cubicBezTo>
                  <a:cubicBezTo>
                    <a:pt x="129" y="11"/>
                    <a:pt x="140" y="22"/>
                    <a:pt x="150" y="32"/>
                  </a:cubicBezTo>
                  <a:cubicBezTo>
                    <a:pt x="126" y="57"/>
                    <a:pt x="53" y="127"/>
                    <a:pt x="28" y="150"/>
                  </a:cubicBezTo>
                  <a:cubicBezTo>
                    <a:pt x="27" y="151"/>
                    <a:pt x="20" y="145"/>
                    <a:pt x="13" y="138"/>
                  </a:cubicBezTo>
                  <a:cubicBezTo>
                    <a:pt x="5" y="130"/>
                    <a:pt x="0" y="124"/>
                    <a:pt x="0" y="123"/>
                  </a:cubicBezTo>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3" name="Freeform 29"/>
            <p:cNvSpPr/>
            <p:nvPr/>
          </p:nvSpPr>
          <p:spPr bwMode="auto">
            <a:xfrm>
              <a:off x="3971925" y="4503738"/>
              <a:ext cx="1516063" cy="1471613"/>
            </a:xfrm>
            <a:custGeom>
              <a:avLst/>
              <a:gdLst>
                <a:gd name="T0" fmla="*/ 0 w 120"/>
                <a:gd name="T1" fmla="*/ 113 h 116"/>
                <a:gd name="T2" fmla="*/ 3 w 120"/>
                <a:gd name="T3" fmla="*/ 116 h 116"/>
                <a:gd name="T4" fmla="*/ 120 w 120"/>
                <a:gd name="T5" fmla="*/ 3 h 116"/>
                <a:gd name="T6" fmla="*/ 117 w 120"/>
                <a:gd name="T7" fmla="*/ 0 h 116"/>
                <a:gd name="T8" fmla="*/ 0 w 120"/>
                <a:gd name="T9" fmla="*/ 113 h 116"/>
              </a:gdLst>
              <a:ahLst/>
              <a:cxnLst>
                <a:cxn ang="0">
                  <a:pos x="T0" y="T1"/>
                </a:cxn>
                <a:cxn ang="0">
                  <a:pos x="T2" y="T3"/>
                </a:cxn>
                <a:cxn ang="0">
                  <a:pos x="T4" y="T5"/>
                </a:cxn>
                <a:cxn ang="0">
                  <a:pos x="T6" y="T7"/>
                </a:cxn>
                <a:cxn ang="0">
                  <a:pos x="T8" y="T9"/>
                </a:cxn>
              </a:cxnLst>
              <a:rect l="0" t="0" r="r" b="b"/>
              <a:pathLst>
                <a:path w="120" h="116">
                  <a:moveTo>
                    <a:pt x="0" y="113"/>
                  </a:moveTo>
                  <a:cubicBezTo>
                    <a:pt x="2" y="115"/>
                    <a:pt x="3" y="115"/>
                    <a:pt x="3" y="116"/>
                  </a:cubicBezTo>
                  <a:cubicBezTo>
                    <a:pt x="27" y="95"/>
                    <a:pt x="97" y="26"/>
                    <a:pt x="120" y="3"/>
                  </a:cubicBezTo>
                  <a:cubicBezTo>
                    <a:pt x="119" y="3"/>
                    <a:pt x="118" y="2"/>
                    <a:pt x="117" y="0"/>
                  </a:cubicBezTo>
                  <a:cubicBezTo>
                    <a:pt x="94" y="23"/>
                    <a:pt x="24" y="92"/>
                    <a:pt x="0" y="113"/>
                  </a:cubicBezTo>
                </a:path>
              </a:pathLst>
            </a:custGeom>
            <a:solidFill>
              <a:srgbClr val="4747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4" name="Freeform 30"/>
            <p:cNvSpPr/>
            <p:nvPr/>
          </p:nvSpPr>
          <p:spPr bwMode="auto">
            <a:xfrm>
              <a:off x="3756025" y="4249738"/>
              <a:ext cx="1492250" cy="1535113"/>
            </a:xfrm>
            <a:custGeom>
              <a:avLst/>
              <a:gdLst>
                <a:gd name="T0" fmla="*/ 118 w 118"/>
                <a:gd name="T1" fmla="*/ 5 h 121"/>
                <a:gd name="T2" fmla="*/ 113 w 118"/>
                <a:gd name="T3" fmla="*/ 0 h 121"/>
                <a:gd name="T4" fmla="*/ 0 w 118"/>
                <a:gd name="T5" fmla="*/ 116 h 121"/>
                <a:gd name="T6" fmla="*/ 1 w 118"/>
                <a:gd name="T7" fmla="*/ 117 h 121"/>
                <a:gd name="T8" fmla="*/ 1 w 118"/>
                <a:gd name="T9" fmla="*/ 117 h 121"/>
                <a:gd name="T10" fmla="*/ 4 w 118"/>
                <a:gd name="T11" fmla="*/ 121 h 121"/>
                <a:gd name="T12" fmla="*/ 118 w 118"/>
                <a:gd name="T13" fmla="*/ 5 h 121"/>
              </a:gdLst>
              <a:ahLst/>
              <a:cxnLst>
                <a:cxn ang="0">
                  <a:pos x="T0" y="T1"/>
                </a:cxn>
                <a:cxn ang="0">
                  <a:pos x="T2" y="T3"/>
                </a:cxn>
                <a:cxn ang="0">
                  <a:pos x="T4" y="T5"/>
                </a:cxn>
                <a:cxn ang="0">
                  <a:pos x="T6" y="T7"/>
                </a:cxn>
                <a:cxn ang="0">
                  <a:pos x="T8" y="T9"/>
                </a:cxn>
                <a:cxn ang="0">
                  <a:pos x="T10" y="T11"/>
                </a:cxn>
                <a:cxn ang="0">
                  <a:pos x="T12" y="T13"/>
                </a:cxn>
              </a:cxnLst>
              <a:rect l="0" t="0" r="r" b="b"/>
              <a:pathLst>
                <a:path w="118" h="121">
                  <a:moveTo>
                    <a:pt x="118" y="5"/>
                  </a:moveTo>
                  <a:cubicBezTo>
                    <a:pt x="116" y="3"/>
                    <a:pt x="115" y="2"/>
                    <a:pt x="113" y="0"/>
                  </a:cubicBezTo>
                  <a:cubicBezTo>
                    <a:pt x="91" y="23"/>
                    <a:pt x="22" y="93"/>
                    <a:pt x="0" y="116"/>
                  </a:cubicBezTo>
                  <a:cubicBezTo>
                    <a:pt x="1" y="117"/>
                    <a:pt x="1" y="117"/>
                    <a:pt x="1" y="117"/>
                  </a:cubicBezTo>
                  <a:cubicBezTo>
                    <a:pt x="1" y="117"/>
                    <a:pt x="1" y="117"/>
                    <a:pt x="1" y="117"/>
                  </a:cubicBezTo>
                  <a:cubicBezTo>
                    <a:pt x="2" y="118"/>
                    <a:pt x="3" y="119"/>
                    <a:pt x="4" y="121"/>
                  </a:cubicBezTo>
                  <a:cubicBezTo>
                    <a:pt x="26" y="98"/>
                    <a:pt x="96" y="28"/>
                    <a:pt x="118" y="5"/>
                  </a:cubicBezTo>
                </a:path>
              </a:pathLst>
            </a:custGeom>
            <a:solidFill>
              <a:srgbClr val="AAA7A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5" name="Freeform 31"/>
            <p:cNvSpPr/>
            <p:nvPr/>
          </p:nvSpPr>
          <p:spPr bwMode="auto">
            <a:xfrm>
              <a:off x="3768725" y="4287838"/>
              <a:ext cx="1530350" cy="1522413"/>
            </a:xfrm>
            <a:custGeom>
              <a:avLst/>
              <a:gdLst>
                <a:gd name="T0" fmla="*/ 115 w 121"/>
                <a:gd name="T1" fmla="*/ 0 h 120"/>
                <a:gd name="T2" fmla="*/ 1 w 121"/>
                <a:gd name="T3" fmla="*/ 115 h 120"/>
                <a:gd name="T4" fmla="*/ 5 w 121"/>
                <a:gd name="T5" fmla="*/ 120 h 120"/>
                <a:gd name="T6" fmla="*/ 6 w 121"/>
                <a:gd name="T7" fmla="*/ 120 h 120"/>
                <a:gd name="T8" fmla="*/ 121 w 121"/>
                <a:gd name="T9" fmla="*/ 6 h 120"/>
                <a:gd name="T10" fmla="*/ 120 w 121"/>
                <a:gd name="T11" fmla="*/ 5 h 120"/>
                <a:gd name="T12" fmla="*/ 115 w 121"/>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121" h="120">
                  <a:moveTo>
                    <a:pt x="115" y="0"/>
                  </a:moveTo>
                  <a:cubicBezTo>
                    <a:pt x="93" y="23"/>
                    <a:pt x="23" y="92"/>
                    <a:pt x="1" y="115"/>
                  </a:cubicBezTo>
                  <a:cubicBezTo>
                    <a:pt x="0" y="114"/>
                    <a:pt x="2" y="117"/>
                    <a:pt x="5" y="120"/>
                  </a:cubicBezTo>
                  <a:cubicBezTo>
                    <a:pt x="6" y="120"/>
                    <a:pt x="6" y="120"/>
                    <a:pt x="6" y="120"/>
                  </a:cubicBezTo>
                  <a:cubicBezTo>
                    <a:pt x="28" y="98"/>
                    <a:pt x="98" y="28"/>
                    <a:pt x="121" y="6"/>
                  </a:cubicBezTo>
                  <a:cubicBezTo>
                    <a:pt x="120" y="5"/>
                    <a:pt x="120" y="5"/>
                    <a:pt x="120" y="5"/>
                  </a:cubicBezTo>
                  <a:cubicBezTo>
                    <a:pt x="118" y="3"/>
                    <a:pt x="116" y="2"/>
                    <a:pt x="115" y="0"/>
                  </a:cubicBezTo>
                </a:path>
              </a:pathLst>
            </a:custGeom>
            <a:solidFill>
              <a:srgbClr val="4747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6" name="Freeform 32"/>
            <p:cNvSpPr/>
            <p:nvPr/>
          </p:nvSpPr>
          <p:spPr bwMode="auto">
            <a:xfrm>
              <a:off x="5121275" y="2524125"/>
              <a:ext cx="2049463" cy="2055813"/>
            </a:xfrm>
            <a:custGeom>
              <a:avLst/>
              <a:gdLst>
                <a:gd name="T0" fmla="*/ 128 w 162"/>
                <a:gd name="T1" fmla="*/ 2 h 162"/>
                <a:gd name="T2" fmla="*/ 0 w 162"/>
                <a:gd name="T3" fmla="*/ 124 h 162"/>
                <a:gd name="T4" fmla="*/ 18 w 162"/>
                <a:gd name="T5" fmla="*/ 144 h 162"/>
                <a:gd name="T6" fmla="*/ 38 w 162"/>
                <a:gd name="T7" fmla="*/ 162 h 162"/>
                <a:gd name="T8" fmla="*/ 160 w 162"/>
                <a:gd name="T9" fmla="*/ 34 h 162"/>
                <a:gd name="T10" fmla="*/ 153 w 162"/>
                <a:gd name="T11" fmla="*/ 9 h 162"/>
                <a:gd name="T12" fmla="*/ 128 w 162"/>
                <a:gd name="T13" fmla="*/ 2 h 162"/>
              </a:gdLst>
              <a:ahLst/>
              <a:cxnLst>
                <a:cxn ang="0">
                  <a:pos x="T0" y="T1"/>
                </a:cxn>
                <a:cxn ang="0">
                  <a:pos x="T2" y="T3"/>
                </a:cxn>
                <a:cxn ang="0">
                  <a:pos x="T4" y="T5"/>
                </a:cxn>
                <a:cxn ang="0">
                  <a:pos x="T6" y="T7"/>
                </a:cxn>
                <a:cxn ang="0">
                  <a:pos x="T8" y="T9"/>
                </a:cxn>
                <a:cxn ang="0">
                  <a:pos x="T10" y="T11"/>
                </a:cxn>
                <a:cxn ang="0">
                  <a:pos x="T12" y="T13"/>
                </a:cxn>
              </a:cxnLst>
              <a:rect l="0" t="0" r="r" b="b"/>
              <a:pathLst>
                <a:path w="162" h="162">
                  <a:moveTo>
                    <a:pt x="128" y="2"/>
                  </a:moveTo>
                  <a:cubicBezTo>
                    <a:pt x="91" y="34"/>
                    <a:pt x="34" y="89"/>
                    <a:pt x="0" y="124"/>
                  </a:cubicBezTo>
                  <a:cubicBezTo>
                    <a:pt x="0" y="125"/>
                    <a:pt x="8" y="134"/>
                    <a:pt x="18" y="144"/>
                  </a:cubicBezTo>
                  <a:cubicBezTo>
                    <a:pt x="28" y="154"/>
                    <a:pt x="37" y="162"/>
                    <a:pt x="38" y="162"/>
                  </a:cubicBezTo>
                  <a:cubicBezTo>
                    <a:pt x="73" y="128"/>
                    <a:pt x="128" y="71"/>
                    <a:pt x="160" y="34"/>
                  </a:cubicBezTo>
                  <a:cubicBezTo>
                    <a:pt x="160" y="33"/>
                    <a:pt x="162" y="17"/>
                    <a:pt x="153" y="9"/>
                  </a:cubicBezTo>
                  <a:cubicBezTo>
                    <a:pt x="145" y="0"/>
                    <a:pt x="129" y="2"/>
                    <a:pt x="128" y="2"/>
                  </a:cubicBezTo>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7" name="Freeform 33"/>
            <p:cNvSpPr/>
            <p:nvPr/>
          </p:nvSpPr>
          <p:spPr bwMode="auto">
            <a:xfrm>
              <a:off x="5121275" y="2511425"/>
              <a:ext cx="2062163" cy="2068513"/>
            </a:xfrm>
            <a:custGeom>
              <a:avLst/>
              <a:gdLst>
                <a:gd name="T0" fmla="*/ 129 w 163"/>
                <a:gd name="T1" fmla="*/ 2 h 163"/>
                <a:gd name="T2" fmla="*/ 1 w 163"/>
                <a:gd name="T3" fmla="*/ 124 h 163"/>
                <a:gd name="T4" fmla="*/ 19 w 163"/>
                <a:gd name="T5" fmla="*/ 144 h 163"/>
                <a:gd name="T6" fmla="*/ 39 w 163"/>
                <a:gd name="T7" fmla="*/ 162 h 163"/>
                <a:gd name="T8" fmla="*/ 161 w 163"/>
                <a:gd name="T9" fmla="*/ 34 h 163"/>
                <a:gd name="T10" fmla="*/ 154 w 163"/>
                <a:gd name="T11" fmla="*/ 9 h 163"/>
                <a:gd name="T12" fmla="*/ 129 w 163"/>
                <a:gd name="T13" fmla="*/ 2 h 163"/>
              </a:gdLst>
              <a:ahLst/>
              <a:cxnLst>
                <a:cxn ang="0">
                  <a:pos x="T0" y="T1"/>
                </a:cxn>
                <a:cxn ang="0">
                  <a:pos x="T2" y="T3"/>
                </a:cxn>
                <a:cxn ang="0">
                  <a:pos x="T4" y="T5"/>
                </a:cxn>
                <a:cxn ang="0">
                  <a:pos x="T6" y="T7"/>
                </a:cxn>
                <a:cxn ang="0">
                  <a:pos x="T8" y="T9"/>
                </a:cxn>
                <a:cxn ang="0">
                  <a:pos x="T10" y="T11"/>
                </a:cxn>
                <a:cxn ang="0">
                  <a:pos x="T12" y="T13"/>
                </a:cxn>
              </a:cxnLst>
              <a:rect l="0" t="0" r="r" b="b"/>
              <a:pathLst>
                <a:path w="163" h="163">
                  <a:moveTo>
                    <a:pt x="129" y="2"/>
                  </a:moveTo>
                  <a:cubicBezTo>
                    <a:pt x="93" y="34"/>
                    <a:pt x="35" y="89"/>
                    <a:pt x="1" y="124"/>
                  </a:cubicBezTo>
                  <a:cubicBezTo>
                    <a:pt x="0" y="125"/>
                    <a:pt x="8" y="134"/>
                    <a:pt x="19" y="144"/>
                  </a:cubicBezTo>
                  <a:cubicBezTo>
                    <a:pt x="29" y="155"/>
                    <a:pt x="38" y="163"/>
                    <a:pt x="39" y="162"/>
                  </a:cubicBezTo>
                  <a:cubicBezTo>
                    <a:pt x="74" y="128"/>
                    <a:pt x="129" y="70"/>
                    <a:pt x="161" y="34"/>
                  </a:cubicBezTo>
                  <a:cubicBezTo>
                    <a:pt x="162" y="33"/>
                    <a:pt x="163" y="17"/>
                    <a:pt x="154" y="9"/>
                  </a:cubicBezTo>
                  <a:cubicBezTo>
                    <a:pt x="146" y="0"/>
                    <a:pt x="130" y="1"/>
                    <a:pt x="129" y="2"/>
                  </a:cubicBezTo>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8" name="Freeform 34"/>
            <p:cNvSpPr/>
            <p:nvPr/>
          </p:nvSpPr>
          <p:spPr bwMode="auto">
            <a:xfrm>
              <a:off x="5538788" y="2981325"/>
              <a:ext cx="1479550" cy="1535113"/>
            </a:xfrm>
            <a:custGeom>
              <a:avLst/>
              <a:gdLst>
                <a:gd name="T0" fmla="*/ 114 w 117"/>
                <a:gd name="T1" fmla="*/ 0 h 121"/>
                <a:gd name="T2" fmla="*/ 0 w 117"/>
                <a:gd name="T3" fmla="*/ 117 h 121"/>
                <a:gd name="T4" fmla="*/ 0 w 117"/>
                <a:gd name="T5" fmla="*/ 117 h 121"/>
                <a:gd name="T6" fmla="*/ 4 w 117"/>
                <a:gd name="T7" fmla="*/ 121 h 121"/>
                <a:gd name="T8" fmla="*/ 117 w 117"/>
                <a:gd name="T9" fmla="*/ 3 h 121"/>
                <a:gd name="T10" fmla="*/ 114 w 117"/>
                <a:gd name="T11" fmla="*/ 0 h 121"/>
              </a:gdLst>
              <a:ahLst/>
              <a:cxnLst>
                <a:cxn ang="0">
                  <a:pos x="T0" y="T1"/>
                </a:cxn>
                <a:cxn ang="0">
                  <a:pos x="T2" y="T3"/>
                </a:cxn>
                <a:cxn ang="0">
                  <a:pos x="T4" y="T5"/>
                </a:cxn>
                <a:cxn ang="0">
                  <a:pos x="T6" y="T7"/>
                </a:cxn>
                <a:cxn ang="0">
                  <a:pos x="T8" y="T9"/>
                </a:cxn>
                <a:cxn ang="0">
                  <a:pos x="T10" y="T11"/>
                </a:cxn>
              </a:cxnLst>
              <a:rect l="0" t="0" r="r" b="b"/>
              <a:pathLst>
                <a:path w="117" h="121">
                  <a:moveTo>
                    <a:pt x="114" y="0"/>
                  </a:moveTo>
                  <a:cubicBezTo>
                    <a:pt x="84" y="32"/>
                    <a:pt x="31" y="86"/>
                    <a:pt x="0" y="117"/>
                  </a:cubicBezTo>
                  <a:cubicBezTo>
                    <a:pt x="0" y="117"/>
                    <a:pt x="0" y="117"/>
                    <a:pt x="0" y="117"/>
                  </a:cubicBezTo>
                  <a:cubicBezTo>
                    <a:pt x="1" y="118"/>
                    <a:pt x="3" y="120"/>
                    <a:pt x="4" y="121"/>
                  </a:cubicBezTo>
                  <a:cubicBezTo>
                    <a:pt x="35" y="89"/>
                    <a:pt x="88" y="36"/>
                    <a:pt x="117" y="3"/>
                  </a:cubicBezTo>
                  <a:cubicBezTo>
                    <a:pt x="116" y="2"/>
                    <a:pt x="115" y="1"/>
                    <a:pt x="114" y="0"/>
                  </a:cubicBezTo>
                </a:path>
              </a:pathLst>
            </a:custGeom>
            <a:solidFill>
              <a:srgbClr val="5757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39" name="Freeform 35"/>
            <p:cNvSpPr/>
            <p:nvPr/>
          </p:nvSpPr>
          <p:spPr bwMode="auto">
            <a:xfrm>
              <a:off x="5235575" y="2714625"/>
              <a:ext cx="1543050" cy="1522413"/>
            </a:xfrm>
            <a:custGeom>
              <a:avLst/>
              <a:gdLst>
                <a:gd name="T0" fmla="*/ 117 w 122"/>
                <a:gd name="T1" fmla="*/ 0 h 120"/>
                <a:gd name="T2" fmla="*/ 0 w 122"/>
                <a:gd name="T3" fmla="*/ 114 h 120"/>
                <a:gd name="T4" fmla="*/ 1 w 122"/>
                <a:gd name="T5" fmla="*/ 115 h 120"/>
                <a:gd name="T6" fmla="*/ 1 w 122"/>
                <a:gd name="T7" fmla="*/ 115 h 120"/>
                <a:gd name="T8" fmla="*/ 6 w 122"/>
                <a:gd name="T9" fmla="*/ 120 h 120"/>
                <a:gd name="T10" fmla="*/ 122 w 122"/>
                <a:gd name="T11" fmla="*/ 5 h 120"/>
                <a:gd name="T12" fmla="*/ 117 w 122"/>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122" h="120">
                  <a:moveTo>
                    <a:pt x="117" y="0"/>
                  </a:moveTo>
                  <a:cubicBezTo>
                    <a:pt x="85" y="30"/>
                    <a:pt x="31" y="82"/>
                    <a:pt x="0" y="114"/>
                  </a:cubicBezTo>
                  <a:cubicBezTo>
                    <a:pt x="1" y="115"/>
                    <a:pt x="1" y="115"/>
                    <a:pt x="1" y="115"/>
                  </a:cubicBezTo>
                  <a:cubicBezTo>
                    <a:pt x="1" y="115"/>
                    <a:pt x="1" y="115"/>
                    <a:pt x="1" y="115"/>
                  </a:cubicBezTo>
                  <a:cubicBezTo>
                    <a:pt x="2" y="116"/>
                    <a:pt x="4" y="118"/>
                    <a:pt x="6" y="120"/>
                  </a:cubicBezTo>
                  <a:cubicBezTo>
                    <a:pt x="37" y="89"/>
                    <a:pt x="90" y="36"/>
                    <a:pt x="122" y="5"/>
                  </a:cubicBezTo>
                  <a:cubicBezTo>
                    <a:pt x="120" y="3"/>
                    <a:pt x="119" y="2"/>
                    <a:pt x="117" y="0"/>
                  </a:cubicBezTo>
                </a:path>
              </a:pathLst>
            </a:custGeom>
            <a:solidFill>
              <a:srgbClr val="E1DF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0" name="Freeform 36"/>
            <p:cNvSpPr/>
            <p:nvPr/>
          </p:nvSpPr>
          <p:spPr bwMode="auto">
            <a:xfrm>
              <a:off x="5210175" y="2752725"/>
              <a:ext cx="1619250" cy="1547813"/>
            </a:xfrm>
            <a:custGeom>
              <a:avLst/>
              <a:gdLst>
                <a:gd name="T0" fmla="*/ 122 w 128"/>
                <a:gd name="T1" fmla="*/ 0 h 122"/>
                <a:gd name="T2" fmla="*/ 5 w 128"/>
                <a:gd name="T3" fmla="*/ 115 h 122"/>
                <a:gd name="T4" fmla="*/ 0 w 128"/>
                <a:gd name="T5" fmla="*/ 109 h 122"/>
                <a:gd name="T6" fmla="*/ 11 w 128"/>
                <a:gd name="T7" fmla="*/ 121 h 122"/>
                <a:gd name="T8" fmla="*/ 12 w 128"/>
                <a:gd name="T9" fmla="*/ 122 h 122"/>
                <a:gd name="T10" fmla="*/ 128 w 128"/>
                <a:gd name="T11" fmla="*/ 6 h 122"/>
                <a:gd name="T12" fmla="*/ 122 w 128"/>
                <a:gd name="T13" fmla="*/ 0 h 122"/>
              </a:gdLst>
              <a:ahLst/>
              <a:cxnLst>
                <a:cxn ang="0">
                  <a:pos x="T0" y="T1"/>
                </a:cxn>
                <a:cxn ang="0">
                  <a:pos x="T2" y="T3"/>
                </a:cxn>
                <a:cxn ang="0">
                  <a:pos x="T4" y="T5"/>
                </a:cxn>
                <a:cxn ang="0">
                  <a:pos x="T6" y="T7"/>
                </a:cxn>
                <a:cxn ang="0">
                  <a:pos x="T8" y="T9"/>
                </a:cxn>
                <a:cxn ang="0">
                  <a:pos x="T10" y="T11"/>
                </a:cxn>
                <a:cxn ang="0">
                  <a:pos x="T12" y="T13"/>
                </a:cxn>
              </a:cxnLst>
              <a:rect l="0" t="0" r="r" b="b"/>
              <a:pathLst>
                <a:path w="128" h="122">
                  <a:moveTo>
                    <a:pt x="122" y="0"/>
                  </a:moveTo>
                  <a:cubicBezTo>
                    <a:pt x="90" y="31"/>
                    <a:pt x="37" y="83"/>
                    <a:pt x="5" y="115"/>
                  </a:cubicBezTo>
                  <a:cubicBezTo>
                    <a:pt x="4" y="113"/>
                    <a:pt x="0" y="109"/>
                    <a:pt x="0" y="109"/>
                  </a:cubicBezTo>
                  <a:cubicBezTo>
                    <a:pt x="0" y="109"/>
                    <a:pt x="7" y="117"/>
                    <a:pt x="11" y="121"/>
                  </a:cubicBezTo>
                  <a:cubicBezTo>
                    <a:pt x="12" y="122"/>
                    <a:pt x="12" y="122"/>
                    <a:pt x="12" y="122"/>
                  </a:cubicBezTo>
                  <a:cubicBezTo>
                    <a:pt x="44" y="90"/>
                    <a:pt x="97" y="37"/>
                    <a:pt x="128" y="6"/>
                  </a:cubicBezTo>
                  <a:cubicBezTo>
                    <a:pt x="126" y="3"/>
                    <a:pt x="124" y="2"/>
                    <a:pt x="122" y="0"/>
                  </a:cubicBezTo>
                </a:path>
              </a:pathLst>
            </a:custGeom>
            <a:solidFill>
              <a:srgbClr val="5757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1" name="Freeform 37"/>
            <p:cNvSpPr/>
            <p:nvPr/>
          </p:nvSpPr>
          <p:spPr bwMode="auto">
            <a:xfrm>
              <a:off x="6562725" y="2638425"/>
              <a:ext cx="493713" cy="495300"/>
            </a:xfrm>
            <a:custGeom>
              <a:avLst/>
              <a:gdLst>
                <a:gd name="T0" fmla="*/ 22 w 39"/>
                <a:gd name="T1" fmla="*/ 17 h 39"/>
                <a:gd name="T2" fmla="*/ 6 w 39"/>
                <a:gd name="T3" fmla="*/ 0 h 39"/>
                <a:gd name="T4" fmla="*/ 1 w 39"/>
                <a:gd name="T5" fmla="*/ 5 h 39"/>
                <a:gd name="T6" fmla="*/ 16 w 39"/>
                <a:gd name="T7" fmla="*/ 23 h 39"/>
                <a:gd name="T8" fmla="*/ 34 w 39"/>
                <a:gd name="T9" fmla="*/ 38 h 39"/>
                <a:gd name="T10" fmla="*/ 39 w 39"/>
                <a:gd name="T11" fmla="*/ 33 h 39"/>
                <a:gd name="T12" fmla="*/ 22 w 39"/>
                <a:gd name="T13" fmla="*/ 17 h 39"/>
              </a:gdLst>
              <a:ahLst/>
              <a:cxnLst>
                <a:cxn ang="0">
                  <a:pos x="T0" y="T1"/>
                </a:cxn>
                <a:cxn ang="0">
                  <a:pos x="T2" y="T3"/>
                </a:cxn>
                <a:cxn ang="0">
                  <a:pos x="T4" y="T5"/>
                </a:cxn>
                <a:cxn ang="0">
                  <a:pos x="T6" y="T7"/>
                </a:cxn>
                <a:cxn ang="0">
                  <a:pos x="T8" y="T9"/>
                </a:cxn>
                <a:cxn ang="0">
                  <a:pos x="T10" y="T11"/>
                </a:cxn>
                <a:cxn ang="0">
                  <a:pos x="T12" y="T13"/>
                </a:cxn>
              </a:cxnLst>
              <a:rect l="0" t="0" r="r" b="b"/>
              <a:pathLst>
                <a:path w="39" h="39">
                  <a:moveTo>
                    <a:pt x="22" y="17"/>
                  </a:moveTo>
                  <a:cubicBezTo>
                    <a:pt x="12" y="8"/>
                    <a:pt x="6" y="0"/>
                    <a:pt x="6" y="0"/>
                  </a:cubicBezTo>
                  <a:cubicBezTo>
                    <a:pt x="4" y="2"/>
                    <a:pt x="3" y="3"/>
                    <a:pt x="1" y="5"/>
                  </a:cubicBezTo>
                  <a:cubicBezTo>
                    <a:pt x="0" y="5"/>
                    <a:pt x="7" y="13"/>
                    <a:pt x="16" y="23"/>
                  </a:cubicBezTo>
                  <a:cubicBezTo>
                    <a:pt x="25" y="32"/>
                    <a:pt x="33" y="39"/>
                    <a:pt x="34" y="38"/>
                  </a:cubicBezTo>
                  <a:cubicBezTo>
                    <a:pt x="36" y="36"/>
                    <a:pt x="37" y="35"/>
                    <a:pt x="39" y="33"/>
                  </a:cubicBezTo>
                  <a:cubicBezTo>
                    <a:pt x="39" y="33"/>
                    <a:pt x="31" y="27"/>
                    <a:pt x="22" y="17"/>
                  </a:cubicBezTo>
                  <a:close/>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2" name="Freeform 38"/>
            <p:cNvSpPr/>
            <p:nvPr/>
          </p:nvSpPr>
          <p:spPr bwMode="auto">
            <a:xfrm>
              <a:off x="6588125" y="2613025"/>
              <a:ext cx="493713" cy="482600"/>
            </a:xfrm>
            <a:custGeom>
              <a:avLst/>
              <a:gdLst>
                <a:gd name="T0" fmla="*/ 22 w 39"/>
                <a:gd name="T1" fmla="*/ 17 h 38"/>
                <a:gd name="T2" fmla="*/ 7 w 39"/>
                <a:gd name="T3" fmla="*/ 0 h 38"/>
                <a:gd name="T4" fmla="*/ 1 w 39"/>
                <a:gd name="T5" fmla="*/ 5 h 38"/>
                <a:gd name="T6" fmla="*/ 17 w 39"/>
                <a:gd name="T7" fmla="*/ 22 h 38"/>
                <a:gd name="T8" fmla="*/ 34 w 39"/>
                <a:gd name="T9" fmla="*/ 38 h 38"/>
                <a:gd name="T10" fmla="*/ 39 w 39"/>
                <a:gd name="T11" fmla="*/ 32 h 38"/>
                <a:gd name="T12" fmla="*/ 22 w 39"/>
                <a:gd name="T13" fmla="*/ 17 h 38"/>
              </a:gdLst>
              <a:ahLst/>
              <a:cxnLst>
                <a:cxn ang="0">
                  <a:pos x="T0" y="T1"/>
                </a:cxn>
                <a:cxn ang="0">
                  <a:pos x="T2" y="T3"/>
                </a:cxn>
                <a:cxn ang="0">
                  <a:pos x="T4" y="T5"/>
                </a:cxn>
                <a:cxn ang="0">
                  <a:pos x="T6" y="T7"/>
                </a:cxn>
                <a:cxn ang="0">
                  <a:pos x="T8" y="T9"/>
                </a:cxn>
                <a:cxn ang="0">
                  <a:pos x="T10" y="T11"/>
                </a:cxn>
                <a:cxn ang="0">
                  <a:pos x="T12" y="T13"/>
                </a:cxn>
              </a:cxnLst>
              <a:rect l="0" t="0" r="r" b="b"/>
              <a:pathLst>
                <a:path w="39" h="38">
                  <a:moveTo>
                    <a:pt x="22" y="17"/>
                  </a:moveTo>
                  <a:cubicBezTo>
                    <a:pt x="13" y="8"/>
                    <a:pt x="6" y="0"/>
                    <a:pt x="7" y="0"/>
                  </a:cubicBezTo>
                  <a:cubicBezTo>
                    <a:pt x="5" y="2"/>
                    <a:pt x="3" y="3"/>
                    <a:pt x="1" y="5"/>
                  </a:cubicBezTo>
                  <a:cubicBezTo>
                    <a:pt x="0" y="5"/>
                    <a:pt x="7" y="13"/>
                    <a:pt x="17" y="22"/>
                  </a:cubicBezTo>
                  <a:cubicBezTo>
                    <a:pt x="26" y="31"/>
                    <a:pt x="34" y="38"/>
                    <a:pt x="34" y="38"/>
                  </a:cubicBezTo>
                  <a:cubicBezTo>
                    <a:pt x="36" y="35"/>
                    <a:pt x="37" y="34"/>
                    <a:pt x="39" y="32"/>
                  </a:cubicBezTo>
                  <a:cubicBezTo>
                    <a:pt x="39" y="33"/>
                    <a:pt x="31" y="26"/>
                    <a:pt x="22" y="17"/>
                  </a:cubicBezTo>
                  <a:close/>
                </a:path>
              </a:pathLst>
            </a:custGeom>
            <a:solidFill>
              <a:srgbClr val="3129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3" name="Freeform 39"/>
            <p:cNvSpPr/>
            <p:nvPr/>
          </p:nvSpPr>
          <p:spPr bwMode="auto">
            <a:xfrm>
              <a:off x="6600825" y="2600325"/>
              <a:ext cx="493713" cy="495300"/>
            </a:xfrm>
            <a:custGeom>
              <a:avLst/>
              <a:gdLst>
                <a:gd name="T0" fmla="*/ 22 w 39"/>
                <a:gd name="T1" fmla="*/ 17 h 39"/>
                <a:gd name="T2" fmla="*/ 7 w 39"/>
                <a:gd name="T3" fmla="*/ 0 h 39"/>
                <a:gd name="T4" fmla="*/ 1 w 39"/>
                <a:gd name="T5" fmla="*/ 5 h 39"/>
                <a:gd name="T6" fmla="*/ 16 w 39"/>
                <a:gd name="T7" fmla="*/ 22 h 39"/>
                <a:gd name="T8" fmla="*/ 34 w 39"/>
                <a:gd name="T9" fmla="*/ 38 h 39"/>
                <a:gd name="T10" fmla="*/ 39 w 39"/>
                <a:gd name="T11" fmla="*/ 32 h 39"/>
                <a:gd name="T12" fmla="*/ 22 w 39"/>
                <a:gd name="T13" fmla="*/ 17 h 39"/>
              </a:gdLst>
              <a:ahLst/>
              <a:cxnLst>
                <a:cxn ang="0">
                  <a:pos x="T0" y="T1"/>
                </a:cxn>
                <a:cxn ang="0">
                  <a:pos x="T2" y="T3"/>
                </a:cxn>
                <a:cxn ang="0">
                  <a:pos x="T4" y="T5"/>
                </a:cxn>
                <a:cxn ang="0">
                  <a:pos x="T6" y="T7"/>
                </a:cxn>
                <a:cxn ang="0">
                  <a:pos x="T8" y="T9"/>
                </a:cxn>
                <a:cxn ang="0">
                  <a:pos x="T10" y="T11"/>
                </a:cxn>
                <a:cxn ang="0">
                  <a:pos x="T12" y="T13"/>
                </a:cxn>
              </a:cxnLst>
              <a:rect l="0" t="0" r="r" b="b"/>
              <a:pathLst>
                <a:path w="39" h="39">
                  <a:moveTo>
                    <a:pt x="22" y="17"/>
                  </a:moveTo>
                  <a:cubicBezTo>
                    <a:pt x="13" y="8"/>
                    <a:pt x="6" y="0"/>
                    <a:pt x="7" y="0"/>
                  </a:cubicBezTo>
                  <a:cubicBezTo>
                    <a:pt x="4" y="2"/>
                    <a:pt x="3" y="3"/>
                    <a:pt x="1" y="5"/>
                  </a:cubicBezTo>
                  <a:cubicBezTo>
                    <a:pt x="0" y="5"/>
                    <a:pt x="7" y="13"/>
                    <a:pt x="16" y="22"/>
                  </a:cubicBezTo>
                  <a:cubicBezTo>
                    <a:pt x="25" y="32"/>
                    <a:pt x="33" y="39"/>
                    <a:pt x="34" y="38"/>
                  </a:cubicBezTo>
                  <a:cubicBezTo>
                    <a:pt x="36" y="36"/>
                    <a:pt x="37" y="35"/>
                    <a:pt x="39" y="32"/>
                  </a:cubicBezTo>
                  <a:cubicBezTo>
                    <a:pt x="38" y="33"/>
                    <a:pt x="31" y="26"/>
                    <a:pt x="22" y="17"/>
                  </a:cubicBez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4" name="Freeform 40"/>
            <p:cNvSpPr/>
            <p:nvPr/>
          </p:nvSpPr>
          <p:spPr bwMode="auto">
            <a:xfrm>
              <a:off x="6677025" y="2536825"/>
              <a:ext cx="481013" cy="482600"/>
            </a:xfrm>
            <a:custGeom>
              <a:avLst/>
              <a:gdLst>
                <a:gd name="T0" fmla="*/ 21 w 38"/>
                <a:gd name="T1" fmla="*/ 17 h 38"/>
                <a:gd name="T2" fmla="*/ 6 w 38"/>
                <a:gd name="T3" fmla="*/ 0 h 38"/>
                <a:gd name="T4" fmla="*/ 1 w 38"/>
                <a:gd name="T5" fmla="*/ 5 h 38"/>
                <a:gd name="T6" fmla="*/ 16 w 38"/>
                <a:gd name="T7" fmla="*/ 22 h 38"/>
                <a:gd name="T8" fmla="*/ 33 w 38"/>
                <a:gd name="T9" fmla="*/ 37 h 38"/>
                <a:gd name="T10" fmla="*/ 38 w 38"/>
                <a:gd name="T11" fmla="*/ 32 h 38"/>
                <a:gd name="T12" fmla="*/ 21 w 38"/>
                <a:gd name="T13" fmla="*/ 17 h 38"/>
              </a:gdLst>
              <a:ahLst/>
              <a:cxnLst>
                <a:cxn ang="0">
                  <a:pos x="T0" y="T1"/>
                </a:cxn>
                <a:cxn ang="0">
                  <a:pos x="T2" y="T3"/>
                </a:cxn>
                <a:cxn ang="0">
                  <a:pos x="T4" y="T5"/>
                </a:cxn>
                <a:cxn ang="0">
                  <a:pos x="T6" y="T7"/>
                </a:cxn>
                <a:cxn ang="0">
                  <a:pos x="T8" y="T9"/>
                </a:cxn>
                <a:cxn ang="0">
                  <a:pos x="T10" y="T11"/>
                </a:cxn>
                <a:cxn ang="0">
                  <a:pos x="T12" y="T13"/>
                </a:cxn>
              </a:cxnLst>
              <a:rect l="0" t="0" r="r" b="b"/>
              <a:pathLst>
                <a:path w="38" h="38">
                  <a:moveTo>
                    <a:pt x="21" y="17"/>
                  </a:moveTo>
                  <a:cubicBezTo>
                    <a:pt x="12" y="8"/>
                    <a:pt x="6" y="0"/>
                    <a:pt x="6" y="0"/>
                  </a:cubicBezTo>
                  <a:cubicBezTo>
                    <a:pt x="4" y="2"/>
                    <a:pt x="3" y="3"/>
                    <a:pt x="1" y="5"/>
                  </a:cubicBezTo>
                  <a:cubicBezTo>
                    <a:pt x="0" y="5"/>
                    <a:pt x="7" y="13"/>
                    <a:pt x="16" y="22"/>
                  </a:cubicBezTo>
                  <a:cubicBezTo>
                    <a:pt x="25" y="31"/>
                    <a:pt x="33" y="38"/>
                    <a:pt x="33" y="37"/>
                  </a:cubicBezTo>
                  <a:cubicBezTo>
                    <a:pt x="35" y="35"/>
                    <a:pt x="36" y="34"/>
                    <a:pt x="38" y="32"/>
                  </a:cubicBezTo>
                  <a:cubicBezTo>
                    <a:pt x="38" y="32"/>
                    <a:pt x="30" y="26"/>
                    <a:pt x="21" y="17"/>
                  </a:cubicBezTo>
                  <a:close/>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5" name="Freeform 41"/>
            <p:cNvSpPr/>
            <p:nvPr/>
          </p:nvSpPr>
          <p:spPr bwMode="auto">
            <a:xfrm>
              <a:off x="7031038" y="2879725"/>
              <a:ext cx="76200" cy="88900"/>
            </a:xfrm>
            <a:custGeom>
              <a:avLst/>
              <a:gdLst>
                <a:gd name="T0" fmla="*/ 0 w 6"/>
                <a:gd name="T1" fmla="*/ 3 h 7"/>
                <a:gd name="T2" fmla="*/ 3 w 6"/>
                <a:gd name="T3" fmla="*/ 7 h 7"/>
                <a:gd name="T4" fmla="*/ 6 w 6"/>
                <a:gd name="T5" fmla="*/ 3 h 7"/>
                <a:gd name="T6" fmla="*/ 3 w 6"/>
                <a:gd name="T7" fmla="*/ 0 h 7"/>
                <a:gd name="T8" fmla="*/ 0 w 6"/>
                <a:gd name="T9" fmla="*/ 3 h 7"/>
              </a:gdLst>
              <a:ahLst/>
              <a:cxnLst>
                <a:cxn ang="0">
                  <a:pos x="T0" y="T1"/>
                </a:cxn>
                <a:cxn ang="0">
                  <a:pos x="T2" y="T3"/>
                </a:cxn>
                <a:cxn ang="0">
                  <a:pos x="T4" y="T5"/>
                </a:cxn>
                <a:cxn ang="0">
                  <a:pos x="T6" y="T7"/>
                </a:cxn>
                <a:cxn ang="0">
                  <a:pos x="T8" y="T9"/>
                </a:cxn>
              </a:cxnLst>
              <a:rect l="0" t="0" r="r" b="b"/>
              <a:pathLst>
                <a:path w="6" h="7">
                  <a:moveTo>
                    <a:pt x="0" y="3"/>
                  </a:moveTo>
                  <a:cubicBezTo>
                    <a:pt x="1" y="5"/>
                    <a:pt x="2" y="6"/>
                    <a:pt x="3" y="7"/>
                  </a:cubicBezTo>
                  <a:cubicBezTo>
                    <a:pt x="4" y="5"/>
                    <a:pt x="5" y="5"/>
                    <a:pt x="6" y="3"/>
                  </a:cubicBezTo>
                  <a:cubicBezTo>
                    <a:pt x="5" y="3"/>
                    <a:pt x="4" y="2"/>
                    <a:pt x="3" y="0"/>
                  </a:cubicBezTo>
                  <a:cubicBezTo>
                    <a:pt x="1" y="2"/>
                    <a:pt x="1" y="2"/>
                    <a:pt x="0" y="3"/>
                  </a:cubicBezTo>
                  <a:close/>
                </a:path>
              </a:pathLst>
            </a:custGeom>
            <a:solidFill>
              <a:srgbClr val="5757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6" name="Freeform 42"/>
            <p:cNvSpPr/>
            <p:nvPr/>
          </p:nvSpPr>
          <p:spPr bwMode="auto">
            <a:xfrm>
              <a:off x="6765925" y="2625725"/>
              <a:ext cx="101600" cy="101600"/>
            </a:xfrm>
            <a:custGeom>
              <a:avLst/>
              <a:gdLst>
                <a:gd name="T0" fmla="*/ 8 w 8"/>
                <a:gd name="T1" fmla="*/ 6 h 8"/>
                <a:gd name="T2" fmla="*/ 3 w 8"/>
                <a:gd name="T3" fmla="*/ 0 h 8"/>
                <a:gd name="T4" fmla="*/ 0 w 8"/>
                <a:gd name="T5" fmla="*/ 3 h 8"/>
                <a:gd name="T6" fmla="*/ 1 w 8"/>
                <a:gd name="T7" fmla="*/ 4 h 8"/>
                <a:gd name="T8" fmla="*/ 1 w 8"/>
                <a:gd name="T9" fmla="*/ 4 h 8"/>
                <a:gd name="T10" fmla="*/ 5 w 8"/>
                <a:gd name="T11" fmla="*/ 8 h 8"/>
                <a:gd name="T12" fmla="*/ 8 w 8"/>
                <a:gd name="T13" fmla="*/ 6 h 8"/>
              </a:gdLst>
              <a:ahLst/>
              <a:cxnLst>
                <a:cxn ang="0">
                  <a:pos x="T0" y="T1"/>
                </a:cxn>
                <a:cxn ang="0">
                  <a:pos x="T2" y="T3"/>
                </a:cxn>
                <a:cxn ang="0">
                  <a:pos x="T4" y="T5"/>
                </a:cxn>
                <a:cxn ang="0">
                  <a:pos x="T6" y="T7"/>
                </a:cxn>
                <a:cxn ang="0">
                  <a:pos x="T8" y="T9"/>
                </a:cxn>
                <a:cxn ang="0">
                  <a:pos x="T10" y="T11"/>
                </a:cxn>
                <a:cxn ang="0">
                  <a:pos x="T12" y="T13"/>
                </a:cxn>
              </a:cxnLst>
              <a:rect l="0" t="0" r="r" b="b"/>
              <a:pathLst>
                <a:path w="8" h="8">
                  <a:moveTo>
                    <a:pt x="8" y="6"/>
                  </a:moveTo>
                  <a:cubicBezTo>
                    <a:pt x="6" y="4"/>
                    <a:pt x="5" y="2"/>
                    <a:pt x="3" y="0"/>
                  </a:cubicBezTo>
                  <a:cubicBezTo>
                    <a:pt x="2" y="1"/>
                    <a:pt x="1" y="2"/>
                    <a:pt x="0" y="3"/>
                  </a:cubicBezTo>
                  <a:cubicBezTo>
                    <a:pt x="1" y="4"/>
                    <a:pt x="1" y="4"/>
                    <a:pt x="1" y="4"/>
                  </a:cubicBezTo>
                  <a:cubicBezTo>
                    <a:pt x="1" y="4"/>
                    <a:pt x="1" y="4"/>
                    <a:pt x="1" y="4"/>
                  </a:cubicBezTo>
                  <a:cubicBezTo>
                    <a:pt x="2" y="5"/>
                    <a:pt x="4" y="7"/>
                    <a:pt x="5" y="8"/>
                  </a:cubicBezTo>
                  <a:cubicBezTo>
                    <a:pt x="6" y="7"/>
                    <a:pt x="7" y="7"/>
                    <a:pt x="8" y="6"/>
                  </a:cubicBezTo>
                  <a:close/>
                </a:path>
              </a:pathLst>
            </a:custGeom>
            <a:solidFill>
              <a:srgbClr val="E1DF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7" name="Freeform 43"/>
            <p:cNvSpPr/>
            <p:nvPr/>
          </p:nvSpPr>
          <p:spPr bwMode="auto">
            <a:xfrm>
              <a:off x="6804025" y="2663825"/>
              <a:ext cx="112713" cy="114300"/>
            </a:xfrm>
            <a:custGeom>
              <a:avLst/>
              <a:gdLst>
                <a:gd name="T0" fmla="*/ 3 w 9"/>
                <a:gd name="T1" fmla="*/ 0 h 9"/>
                <a:gd name="T2" fmla="*/ 0 w 9"/>
                <a:gd name="T3" fmla="*/ 3 h 9"/>
                <a:gd name="T4" fmla="*/ 5 w 9"/>
                <a:gd name="T5" fmla="*/ 8 h 9"/>
                <a:gd name="T6" fmla="*/ 6 w 9"/>
                <a:gd name="T7" fmla="*/ 9 h 9"/>
                <a:gd name="T8" fmla="*/ 9 w 9"/>
                <a:gd name="T9" fmla="*/ 6 h 9"/>
                <a:gd name="T10" fmla="*/ 8 w 9"/>
                <a:gd name="T11" fmla="*/ 5 h 9"/>
                <a:gd name="T12" fmla="*/ 3 w 9"/>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9" h="9">
                  <a:moveTo>
                    <a:pt x="3" y="0"/>
                  </a:moveTo>
                  <a:cubicBezTo>
                    <a:pt x="2" y="1"/>
                    <a:pt x="0" y="3"/>
                    <a:pt x="0" y="3"/>
                  </a:cubicBezTo>
                  <a:cubicBezTo>
                    <a:pt x="0" y="3"/>
                    <a:pt x="1" y="5"/>
                    <a:pt x="5" y="8"/>
                  </a:cubicBezTo>
                  <a:cubicBezTo>
                    <a:pt x="6" y="9"/>
                    <a:pt x="6" y="9"/>
                    <a:pt x="6" y="9"/>
                  </a:cubicBezTo>
                  <a:cubicBezTo>
                    <a:pt x="7" y="8"/>
                    <a:pt x="7" y="7"/>
                    <a:pt x="9" y="6"/>
                  </a:cubicBezTo>
                  <a:cubicBezTo>
                    <a:pt x="8" y="5"/>
                    <a:pt x="8" y="5"/>
                    <a:pt x="8" y="5"/>
                  </a:cubicBezTo>
                  <a:cubicBezTo>
                    <a:pt x="6" y="4"/>
                    <a:pt x="5" y="2"/>
                    <a:pt x="3" y="0"/>
                  </a:cubicBezTo>
                  <a:close/>
                </a:path>
              </a:pathLst>
            </a:custGeom>
            <a:solidFill>
              <a:srgbClr val="5757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8" name="Freeform 44"/>
            <p:cNvSpPr/>
            <p:nvPr/>
          </p:nvSpPr>
          <p:spPr bwMode="auto">
            <a:xfrm>
              <a:off x="5146675" y="3983038"/>
              <a:ext cx="557213" cy="558800"/>
            </a:xfrm>
            <a:custGeom>
              <a:avLst/>
              <a:gdLst>
                <a:gd name="T0" fmla="*/ 24 w 44"/>
                <a:gd name="T1" fmla="*/ 21 h 44"/>
                <a:gd name="T2" fmla="*/ 6 w 44"/>
                <a:gd name="T3" fmla="*/ 0 h 44"/>
                <a:gd name="T4" fmla="*/ 1 w 44"/>
                <a:gd name="T5" fmla="*/ 6 h 44"/>
                <a:gd name="T6" fmla="*/ 19 w 44"/>
                <a:gd name="T7" fmla="*/ 26 h 44"/>
                <a:gd name="T8" fmla="*/ 39 w 44"/>
                <a:gd name="T9" fmla="*/ 44 h 44"/>
                <a:gd name="T10" fmla="*/ 44 w 44"/>
                <a:gd name="T11" fmla="*/ 38 h 44"/>
                <a:gd name="T12" fmla="*/ 24 w 44"/>
                <a:gd name="T13" fmla="*/ 21 h 44"/>
              </a:gdLst>
              <a:ahLst/>
              <a:cxnLst>
                <a:cxn ang="0">
                  <a:pos x="T0" y="T1"/>
                </a:cxn>
                <a:cxn ang="0">
                  <a:pos x="T2" y="T3"/>
                </a:cxn>
                <a:cxn ang="0">
                  <a:pos x="T4" y="T5"/>
                </a:cxn>
                <a:cxn ang="0">
                  <a:pos x="T6" y="T7"/>
                </a:cxn>
                <a:cxn ang="0">
                  <a:pos x="T8" y="T9"/>
                </a:cxn>
                <a:cxn ang="0">
                  <a:pos x="T10" y="T11"/>
                </a:cxn>
                <a:cxn ang="0">
                  <a:pos x="T12" y="T13"/>
                </a:cxn>
              </a:cxnLst>
              <a:rect l="0" t="0" r="r" b="b"/>
              <a:pathLst>
                <a:path w="44" h="44">
                  <a:moveTo>
                    <a:pt x="24" y="21"/>
                  </a:moveTo>
                  <a:cubicBezTo>
                    <a:pt x="14" y="10"/>
                    <a:pt x="6" y="1"/>
                    <a:pt x="6" y="0"/>
                  </a:cubicBezTo>
                  <a:cubicBezTo>
                    <a:pt x="4" y="3"/>
                    <a:pt x="3" y="4"/>
                    <a:pt x="1" y="6"/>
                  </a:cubicBezTo>
                  <a:cubicBezTo>
                    <a:pt x="0" y="6"/>
                    <a:pt x="8" y="15"/>
                    <a:pt x="19" y="26"/>
                  </a:cubicBezTo>
                  <a:cubicBezTo>
                    <a:pt x="29" y="36"/>
                    <a:pt x="38" y="44"/>
                    <a:pt x="39" y="44"/>
                  </a:cubicBezTo>
                  <a:cubicBezTo>
                    <a:pt x="41" y="42"/>
                    <a:pt x="42" y="41"/>
                    <a:pt x="44" y="38"/>
                  </a:cubicBezTo>
                  <a:cubicBezTo>
                    <a:pt x="44" y="39"/>
                    <a:pt x="35" y="31"/>
                    <a:pt x="24" y="21"/>
                  </a:cubicBezTo>
                </a:path>
              </a:pathLst>
            </a:custGeom>
            <a:solidFill>
              <a:srgbClr val="3129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49" name="Freeform 45"/>
            <p:cNvSpPr/>
            <p:nvPr/>
          </p:nvSpPr>
          <p:spPr bwMode="auto">
            <a:xfrm>
              <a:off x="5133975" y="4008438"/>
              <a:ext cx="557213" cy="558800"/>
            </a:xfrm>
            <a:custGeom>
              <a:avLst/>
              <a:gdLst>
                <a:gd name="T0" fmla="*/ 24 w 44"/>
                <a:gd name="T1" fmla="*/ 20 h 44"/>
                <a:gd name="T2" fmla="*/ 6 w 44"/>
                <a:gd name="T3" fmla="*/ 0 h 44"/>
                <a:gd name="T4" fmla="*/ 1 w 44"/>
                <a:gd name="T5" fmla="*/ 5 h 44"/>
                <a:gd name="T6" fmla="*/ 18 w 44"/>
                <a:gd name="T7" fmla="*/ 25 h 44"/>
                <a:gd name="T8" fmla="*/ 39 w 44"/>
                <a:gd name="T9" fmla="*/ 43 h 44"/>
                <a:gd name="T10" fmla="*/ 44 w 44"/>
                <a:gd name="T11" fmla="*/ 38 h 44"/>
                <a:gd name="T12" fmla="*/ 24 w 44"/>
                <a:gd name="T13" fmla="*/ 20 h 44"/>
              </a:gdLst>
              <a:ahLst/>
              <a:cxnLst>
                <a:cxn ang="0">
                  <a:pos x="T0" y="T1"/>
                </a:cxn>
                <a:cxn ang="0">
                  <a:pos x="T2" y="T3"/>
                </a:cxn>
                <a:cxn ang="0">
                  <a:pos x="T4" y="T5"/>
                </a:cxn>
                <a:cxn ang="0">
                  <a:pos x="T6" y="T7"/>
                </a:cxn>
                <a:cxn ang="0">
                  <a:pos x="T8" y="T9"/>
                </a:cxn>
                <a:cxn ang="0">
                  <a:pos x="T10" y="T11"/>
                </a:cxn>
                <a:cxn ang="0">
                  <a:pos x="T12" y="T13"/>
                </a:cxn>
              </a:cxnLst>
              <a:rect l="0" t="0" r="r" b="b"/>
              <a:pathLst>
                <a:path w="44" h="44">
                  <a:moveTo>
                    <a:pt x="24" y="20"/>
                  </a:moveTo>
                  <a:cubicBezTo>
                    <a:pt x="13" y="9"/>
                    <a:pt x="5" y="0"/>
                    <a:pt x="6" y="0"/>
                  </a:cubicBezTo>
                  <a:cubicBezTo>
                    <a:pt x="4" y="2"/>
                    <a:pt x="3" y="3"/>
                    <a:pt x="1" y="5"/>
                  </a:cubicBezTo>
                  <a:cubicBezTo>
                    <a:pt x="0" y="6"/>
                    <a:pt x="8" y="15"/>
                    <a:pt x="18" y="25"/>
                  </a:cubicBezTo>
                  <a:cubicBezTo>
                    <a:pt x="29" y="36"/>
                    <a:pt x="38" y="44"/>
                    <a:pt x="39" y="43"/>
                  </a:cubicBezTo>
                  <a:cubicBezTo>
                    <a:pt x="41" y="41"/>
                    <a:pt x="42" y="40"/>
                    <a:pt x="44" y="38"/>
                  </a:cubicBezTo>
                  <a:cubicBezTo>
                    <a:pt x="43" y="38"/>
                    <a:pt x="34" y="30"/>
                    <a:pt x="24" y="20"/>
                  </a:cubicBezTo>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0" name="Freeform 46"/>
            <p:cNvSpPr/>
            <p:nvPr/>
          </p:nvSpPr>
          <p:spPr bwMode="auto">
            <a:xfrm>
              <a:off x="6638925" y="2625725"/>
              <a:ext cx="88900" cy="101600"/>
            </a:xfrm>
            <a:custGeom>
              <a:avLst/>
              <a:gdLst>
                <a:gd name="T0" fmla="*/ 3 w 7"/>
                <a:gd name="T1" fmla="*/ 0 h 8"/>
                <a:gd name="T2" fmla="*/ 0 w 7"/>
                <a:gd name="T3" fmla="*/ 3 h 8"/>
                <a:gd name="T4" fmla="*/ 4 w 7"/>
                <a:gd name="T5" fmla="*/ 8 h 8"/>
                <a:gd name="T6" fmla="*/ 7 w 7"/>
                <a:gd name="T7" fmla="*/ 5 h 8"/>
                <a:gd name="T8" fmla="*/ 3 w 7"/>
                <a:gd name="T9" fmla="*/ 0 h 8"/>
              </a:gdLst>
              <a:ahLst/>
              <a:cxnLst>
                <a:cxn ang="0">
                  <a:pos x="T0" y="T1"/>
                </a:cxn>
                <a:cxn ang="0">
                  <a:pos x="T2" y="T3"/>
                </a:cxn>
                <a:cxn ang="0">
                  <a:pos x="T4" y="T5"/>
                </a:cxn>
                <a:cxn ang="0">
                  <a:pos x="T6" y="T7"/>
                </a:cxn>
                <a:cxn ang="0">
                  <a:pos x="T8" y="T9"/>
                </a:cxn>
              </a:cxnLst>
              <a:rect l="0" t="0" r="r" b="b"/>
              <a:pathLst>
                <a:path w="7" h="8">
                  <a:moveTo>
                    <a:pt x="3" y="0"/>
                  </a:moveTo>
                  <a:cubicBezTo>
                    <a:pt x="2" y="1"/>
                    <a:pt x="1" y="2"/>
                    <a:pt x="0" y="3"/>
                  </a:cubicBezTo>
                  <a:cubicBezTo>
                    <a:pt x="0" y="4"/>
                    <a:pt x="2" y="6"/>
                    <a:pt x="4" y="8"/>
                  </a:cubicBezTo>
                  <a:cubicBezTo>
                    <a:pt x="5" y="7"/>
                    <a:pt x="6" y="6"/>
                    <a:pt x="7" y="5"/>
                  </a:cubicBezTo>
                  <a:cubicBezTo>
                    <a:pt x="5" y="3"/>
                    <a:pt x="4" y="1"/>
                    <a:pt x="3" y="0"/>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1" name="Freeform 47"/>
            <p:cNvSpPr/>
            <p:nvPr/>
          </p:nvSpPr>
          <p:spPr bwMode="auto">
            <a:xfrm>
              <a:off x="5172075" y="4033838"/>
              <a:ext cx="101600" cy="114300"/>
            </a:xfrm>
            <a:custGeom>
              <a:avLst/>
              <a:gdLst>
                <a:gd name="T0" fmla="*/ 0 w 8"/>
                <a:gd name="T1" fmla="*/ 4 h 9"/>
                <a:gd name="T2" fmla="*/ 4 w 8"/>
                <a:gd name="T3" fmla="*/ 9 h 9"/>
                <a:gd name="T4" fmla="*/ 8 w 8"/>
                <a:gd name="T5" fmla="*/ 6 h 9"/>
                <a:gd name="T6" fmla="*/ 3 w 8"/>
                <a:gd name="T7" fmla="*/ 0 h 9"/>
                <a:gd name="T8" fmla="*/ 0 w 8"/>
                <a:gd name="T9" fmla="*/ 4 h 9"/>
              </a:gdLst>
              <a:ahLst/>
              <a:cxnLst>
                <a:cxn ang="0">
                  <a:pos x="T0" y="T1"/>
                </a:cxn>
                <a:cxn ang="0">
                  <a:pos x="T2" y="T3"/>
                </a:cxn>
                <a:cxn ang="0">
                  <a:pos x="T4" y="T5"/>
                </a:cxn>
                <a:cxn ang="0">
                  <a:pos x="T6" y="T7"/>
                </a:cxn>
                <a:cxn ang="0">
                  <a:pos x="T8" y="T9"/>
                </a:cxn>
              </a:cxnLst>
              <a:rect l="0" t="0" r="r" b="b"/>
              <a:pathLst>
                <a:path w="8" h="9">
                  <a:moveTo>
                    <a:pt x="0" y="4"/>
                  </a:moveTo>
                  <a:cubicBezTo>
                    <a:pt x="0" y="5"/>
                    <a:pt x="2" y="7"/>
                    <a:pt x="4" y="9"/>
                  </a:cubicBezTo>
                  <a:cubicBezTo>
                    <a:pt x="6" y="8"/>
                    <a:pt x="6" y="7"/>
                    <a:pt x="8" y="6"/>
                  </a:cubicBezTo>
                  <a:cubicBezTo>
                    <a:pt x="5" y="4"/>
                    <a:pt x="4" y="2"/>
                    <a:pt x="3" y="0"/>
                  </a:cubicBezTo>
                  <a:cubicBezTo>
                    <a:pt x="2" y="2"/>
                    <a:pt x="1" y="2"/>
                    <a:pt x="0" y="4"/>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2" name="Freeform 48"/>
            <p:cNvSpPr/>
            <p:nvPr/>
          </p:nvSpPr>
          <p:spPr bwMode="auto">
            <a:xfrm>
              <a:off x="6689725" y="2689225"/>
              <a:ext cx="201613" cy="215900"/>
            </a:xfrm>
            <a:custGeom>
              <a:avLst/>
              <a:gdLst>
                <a:gd name="T0" fmla="*/ 14 w 16"/>
                <a:gd name="T1" fmla="*/ 11 h 17"/>
                <a:gd name="T2" fmla="*/ 3 w 16"/>
                <a:gd name="T3" fmla="*/ 0 h 17"/>
                <a:gd name="T4" fmla="*/ 0 w 16"/>
                <a:gd name="T5" fmla="*/ 3 h 17"/>
                <a:gd name="T6" fmla="*/ 10 w 16"/>
                <a:gd name="T7" fmla="*/ 14 h 17"/>
                <a:gd name="T8" fmla="*/ 12 w 16"/>
                <a:gd name="T9" fmla="*/ 17 h 17"/>
                <a:gd name="T10" fmla="*/ 16 w 16"/>
                <a:gd name="T11" fmla="*/ 13 h 17"/>
                <a:gd name="T12" fmla="*/ 14 w 16"/>
                <a:gd name="T13" fmla="*/ 11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4" y="11"/>
                  </a:moveTo>
                  <a:cubicBezTo>
                    <a:pt x="9" y="6"/>
                    <a:pt x="5" y="3"/>
                    <a:pt x="3" y="0"/>
                  </a:cubicBezTo>
                  <a:cubicBezTo>
                    <a:pt x="2" y="1"/>
                    <a:pt x="1" y="2"/>
                    <a:pt x="0" y="3"/>
                  </a:cubicBezTo>
                  <a:cubicBezTo>
                    <a:pt x="2" y="6"/>
                    <a:pt x="6" y="10"/>
                    <a:pt x="10" y="14"/>
                  </a:cubicBezTo>
                  <a:cubicBezTo>
                    <a:pt x="11" y="15"/>
                    <a:pt x="12" y="16"/>
                    <a:pt x="12" y="17"/>
                  </a:cubicBezTo>
                  <a:cubicBezTo>
                    <a:pt x="14" y="15"/>
                    <a:pt x="14" y="15"/>
                    <a:pt x="16" y="13"/>
                  </a:cubicBezTo>
                  <a:cubicBezTo>
                    <a:pt x="15" y="13"/>
                    <a:pt x="14" y="12"/>
                    <a:pt x="14"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3" name="Freeform 49"/>
            <p:cNvSpPr/>
            <p:nvPr/>
          </p:nvSpPr>
          <p:spPr bwMode="auto">
            <a:xfrm>
              <a:off x="6842125" y="2854325"/>
              <a:ext cx="176213" cy="165100"/>
            </a:xfrm>
            <a:custGeom>
              <a:avLst/>
              <a:gdLst>
                <a:gd name="T0" fmla="*/ 14 w 14"/>
                <a:gd name="T1" fmla="*/ 10 h 13"/>
                <a:gd name="T2" fmla="*/ 6 w 14"/>
                <a:gd name="T3" fmla="*/ 2 h 13"/>
                <a:gd name="T4" fmla="*/ 4 w 14"/>
                <a:gd name="T5" fmla="*/ 0 h 13"/>
                <a:gd name="T6" fmla="*/ 0 w 14"/>
                <a:gd name="T7" fmla="*/ 4 h 13"/>
                <a:gd name="T8" fmla="*/ 3 w 14"/>
                <a:gd name="T9" fmla="*/ 6 h 13"/>
                <a:gd name="T10" fmla="*/ 11 w 14"/>
                <a:gd name="T11" fmla="*/ 13 h 13"/>
                <a:gd name="T12" fmla="*/ 14 w 14"/>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14" y="10"/>
                  </a:moveTo>
                  <a:cubicBezTo>
                    <a:pt x="12" y="8"/>
                    <a:pt x="9" y="5"/>
                    <a:pt x="6" y="2"/>
                  </a:cubicBezTo>
                  <a:cubicBezTo>
                    <a:pt x="5" y="2"/>
                    <a:pt x="4" y="1"/>
                    <a:pt x="4" y="0"/>
                  </a:cubicBezTo>
                  <a:cubicBezTo>
                    <a:pt x="2" y="2"/>
                    <a:pt x="2" y="2"/>
                    <a:pt x="0" y="4"/>
                  </a:cubicBezTo>
                  <a:cubicBezTo>
                    <a:pt x="1" y="4"/>
                    <a:pt x="2" y="5"/>
                    <a:pt x="3" y="6"/>
                  </a:cubicBezTo>
                  <a:cubicBezTo>
                    <a:pt x="6" y="9"/>
                    <a:pt x="9" y="11"/>
                    <a:pt x="11" y="13"/>
                  </a:cubicBezTo>
                  <a:cubicBezTo>
                    <a:pt x="12" y="12"/>
                    <a:pt x="13" y="11"/>
                    <a:pt x="14" y="10"/>
                  </a:cubicBezTo>
                  <a:close/>
                </a:path>
              </a:pathLst>
            </a:custGeom>
            <a:solidFill>
              <a:srgbClr val="A95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4" name="Freeform 50"/>
            <p:cNvSpPr/>
            <p:nvPr/>
          </p:nvSpPr>
          <p:spPr bwMode="auto">
            <a:xfrm>
              <a:off x="5413375" y="4300538"/>
              <a:ext cx="188913" cy="190500"/>
            </a:xfrm>
            <a:custGeom>
              <a:avLst/>
              <a:gdLst>
                <a:gd name="T0" fmla="*/ 6 w 15"/>
                <a:gd name="T1" fmla="*/ 3 h 15"/>
                <a:gd name="T2" fmla="*/ 3 w 15"/>
                <a:gd name="T3" fmla="*/ 0 h 15"/>
                <a:gd name="T4" fmla="*/ 0 w 15"/>
                <a:gd name="T5" fmla="*/ 4 h 15"/>
                <a:gd name="T6" fmla="*/ 2 w 15"/>
                <a:gd name="T7" fmla="*/ 6 h 15"/>
                <a:gd name="T8" fmla="*/ 12 w 15"/>
                <a:gd name="T9" fmla="*/ 15 h 15"/>
                <a:gd name="T10" fmla="*/ 15 w 15"/>
                <a:gd name="T11" fmla="*/ 11 h 15"/>
                <a:gd name="T12" fmla="*/ 6 w 15"/>
                <a:gd name="T13" fmla="*/ 3 h 15"/>
              </a:gdLst>
              <a:ahLst/>
              <a:cxnLst>
                <a:cxn ang="0">
                  <a:pos x="T0" y="T1"/>
                </a:cxn>
                <a:cxn ang="0">
                  <a:pos x="T2" y="T3"/>
                </a:cxn>
                <a:cxn ang="0">
                  <a:pos x="T4" y="T5"/>
                </a:cxn>
                <a:cxn ang="0">
                  <a:pos x="T6" y="T7"/>
                </a:cxn>
                <a:cxn ang="0">
                  <a:pos x="T8" y="T9"/>
                </a:cxn>
                <a:cxn ang="0">
                  <a:pos x="T10" y="T11"/>
                </a:cxn>
                <a:cxn ang="0">
                  <a:pos x="T12" y="T13"/>
                </a:cxn>
              </a:cxnLst>
              <a:rect l="0" t="0" r="r" b="b"/>
              <a:pathLst>
                <a:path w="15" h="15">
                  <a:moveTo>
                    <a:pt x="6" y="3"/>
                  </a:moveTo>
                  <a:cubicBezTo>
                    <a:pt x="5" y="2"/>
                    <a:pt x="4" y="1"/>
                    <a:pt x="3" y="0"/>
                  </a:cubicBezTo>
                  <a:cubicBezTo>
                    <a:pt x="2" y="2"/>
                    <a:pt x="1" y="2"/>
                    <a:pt x="0" y="4"/>
                  </a:cubicBezTo>
                  <a:cubicBezTo>
                    <a:pt x="1" y="4"/>
                    <a:pt x="2" y="5"/>
                    <a:pt x="2" y="6"/>
                  </a:cubicBezTo>
                  <a:cubicBezTo>
                    <a:pt x="6" y="9"/>
                    <a:pt x="9" y="12"/>
                    <a:pt x="12" y="15"/>
                  </a:cubicBezTo>
                  <a:cubicBezTo>
                    <a:pt x="13" y="13"/>
                    <a:pt x="14" y="13"/>
                    <a:pt x="15" y="11"/>
                  </a:cubicBezTo>
                  <a:cubicBezTo>
                    <a:pt x="12" y="9"/>
                    <a:pt x="9" y="6"/>
                    <a:pt x="6" y="3"/>
                  </a:cubicBezTo>
                </a:path>
              </a:pathLst>
            </a:custGeom>
            <a:solidFill>
              <a:srgbClr val="A95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5" name="Freeform 51"/>
            <p:cNvSpPr/>
            <p:nvPr/>
          </p:nvSpPr>
          <p:spPr bwMode="auto">
            <a:xfrm>
              <a:off x="5222875" y="4110038"/>
              <a:ext cx="228600" cy="241300"/>
            </a:xfrm>
            <a:custGeom>
              <a:avLst/>
              <a:gdLst>
                <a:gd name="T0" fmla="*/ 4 w 18"/>
                <a:gd name="T1" fmla="*/ 0 h 19"/>
                <a:gd name="T2" fmla="*/ 0 w 18"/>
                <a:gd name="T3" fmla="*/ 3 h 19"/>
                <a:gd name="T4" fmla="*/ 13 w 18"/>
                <a:gd name="T5" fmla="*/ 16 h 19"/>
                <a:gd name="T6" fmla="*/ 15 w 18"/>
                <a:gd name="T7" fmla="*/ 19 h 19"/>
                <a:gd name="T8" fmla="*/ 18 w 18"/>
                <a:gd name="T9" fmla="*/ 15 h 19"/>
                <a:gd name="T10" fmla="*/ 16 w 18"/>
                <a:gd name="T11" fmla="*/ 13 h 19"/>
                <a:gd name="T12" fmla="*/ 4 w 18"/>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0"/>
                  </a:moveTo>
                  <a:cubicBezTo>
                    <a:pt x="2" y="1"/>
                    <a:pt x="2" y="2"/>
                    <a:pt x="0" y="3"/>
                  </a:cubicBezTo>
                  <a:cubicBezTo>
                    <a:pt x="3" y="7"/>
                    <a:pt x="7" y="11"/>
                    <a:pt x="13" y="16"/>
                  </a:cubicBezTo>
                  <a:cubicBezTo>
                    <a:pt x="13" y="17"/>
                    <a:pt x="14" y="18"/>
                    <a:pt x="15" y="19"/>
                  </a:cubicBezTo>
                  <a:cubicBezTo>
                    <a:pt x="16" y="17"/>
                    <a:pt x="17" y="17"/>
                    <a:pt x="18" y="15"/>
                  </a:cubicBezTo>
                  <a:cubicBezTo>
                    <a:pt x="17" y="15"/>
                    <a:pt x="17" y="14"/>
                    <a:pt x="16" y="13"/>
                  </a:cubicBezTo>
                  <a:cubicBezTo>
                    <a:pt x="10" y="7"/>
                    <a:pt x="6" y="3"/>
                    <a:pt x="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6" name="Freeform 52"/>
            <p:cNvSpPr/>
            <p:nvPr/>
          </p:nvSpPr>
          <p:spPr bwMode="auto">
            <a:xfrm>
              <a:off x="3592513" y="5695950"/>
              <a:ext cx="404813" cy="406400"/>
            </a:xfrm>
            <a:custGeom>
              <a:avLst/>
              <a:gdLst>
                <a:gd name="T0" fmla="*/ 18 w 32"/>
                <a:gd name="T1" fmla="*/ 15 h 32"/>
                <a:gd name="T2" fmla="*/ 5 w 32"/>
                <a:gd name="T3" fmla="*/ 0 h 32"/>
                <a:gd name="T4" fmla="*/ 1 w 32"/>
                <a:gd name="T5" fmla="*/ 5 h 32"/>
                <a:gd name="T6" fmla="*/ 13 w 32"/>
                <a:gd name="T7" fmla="*/ 20 h 32"/>
                <a:gd name="T8" fmla="*/ 27 w 32"/>
                <a:gd name="T9" fmla="*/ 32 h 32"/>
                <a:gd name="T10" fmla="*/ 32 w 32"/>
                <a:gd name="T11" fmla="*/ 28 h 32"/>
                <a:gd name="T12" fmla="*/ 18 w 32"/>
                <a:gd name="T13" fmla="*/ 15 h 32"/>
              </a:gdLst>
              <a:ahLst/>
              <a:cxnLst>
                <a:cxn ang="0">
                  <a:pos x="T0" y="T1"/>
                </a:cxn>
                <a:cxn ang="0">
                  <a:pos x="T2" y="T3"/>
                </a:cxn>
                <a:cxn ang="0">
                  <a:pos x="T4" y="T5"/>
                </a:cxn>
                <a:cxn ang="0">
                  <a:pos x="T6" y="T7"/>
                </a:cxn>
                <a:cxn ang="0">
                  <a:pos x="T8" y="T9"/>
                </a:cxn>
                <a:cxn ang="0">
                  <a:pos x="T10" y="T11"/>
                </a:cxn>
                <a:cxn ang="0">
                  <a:pos x="T12" y="T13"/>
                </a:cxn>
              </a:cxnLst>
              <a:rect l="0" t="0" r="r" b="b"/>
              <a:pathLst>
                <a:path w="32" h="32">
                  <a:moveTo>
                    <a:pt x="18" y="15"/>
                  </a:moveTo>
                  <a:cubicBezTo>
                    <a:pt x="10" y="8"/>
                    <a:pt x="5" y="1"/>
                    <a:pt x="5" y="0"/>
                  </a:cubicBezTo>
                  <a:cubicBezTo>
                    <a:pt x="3" y="2"/>
                    <a:pt x="3" y="3"/>
                    <a:pt x="1" y="5"/>
                  </a:cubicBezTo>
                  <a:cubicBezTo>
                    <a:pt x="0" y="6"/>
                    <a:pt x="6" y="12"/>
                    <a:pt x="13" y="20"/>
                  </a:cubicBezTo>
                  <a:cubicBezTo>
                    <a:pt x="20" y="27"/>
                    <a:pt x="27" y="32"/>
                    <a:pt x="27" y="32"/>
                  </a:cubicBezTo>
                  <a:cubicBezTo>
                    <a:pt x="29" y="30"/>
                    <a:pt x="30" y="29"/>
                    <a:pt x="32" y="28"/>
                  </a:cubicBezTo>
                  <a:cubicBezTo>
                    <a:pt x="32" y="28"/>
                    <a:pt x="25" y="23"/>
                    <a:pt x="18" y="15"/>
                  </a:cubicBezTo>
                  <a:close/>
                </a:path>
              </a:pathLst>
            </a:custGeom>
            <a:solidFill>
              <a:srgbClr val="3129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7" name="Freeform 53"/>
            <p:cNvSpPr/>
            <p:nvPr/>
          </p:nvSpPr>
          <p:spPr bwMode="auto">
            <a:xfrm>
              <a:off x="3605213" y="5684838"/>
              <a:ext cx="417513" cy="404813"/>
            </a:xfrm>
            <a:custGeom>
              <a:avLst/>
              <a:gdLst>
                <a:gd name="T0" fmla="*/ 18 w 33"/>
                <a:gd name="T1" fmla="*/ 15 h 32"/>
                <a:gd name="T2" fmla="*/ 5 w 33"/>
                <a:gd name="T3" fmla="*/ 0 h 32"/>
                <a:gd name="T4" fmla="*/ 1 w 33"/>
                <a:gd name="T5" fmla="*/ 5 h 32"/>
                <a:gd name="T6" fmla="*/ 13 w 33"/>
                <a:gd name="T7" fmla="*/ 19 h 32"/>
                <a:gd name="T8" fmla="*/ 28 w 33"/>
                <a:gd name="T9" fmla="*/ 32 h 32"/>
                <a:gd name="T10" fmla="*/ 33 w 33"/>
                <a:gd name="T11" fmla="*/ 28 h 32"/>
                <a:gd name="T12" fmla="*/ 18 w 33"/>
                <a:gd name="T13" fmla="*/ 15 h 32"/>
              </a:gdLst>
              <a:ahLst/>
              <a:cxnLst>
                <a:cxn ang="0">
                  <a:pos x="T0" y="T1"/>
                </a:cxn>
                <a:cxn ang="0">
                  <a:pos x="T2" y="T3"/>
                </a:cxn>
                <a:cxn ang="0">
                  <a:pos x="T4" y="T5"/>
                </a:cxn>
                <a:cxn ang="0">
                  <a:pos x="T6" y="T7"/>
                </a:cxn>
                <a:cxn ang="0">
                  <a:pos x="T8" y="T9"/>
                </a:cxn>
                <a:cxn ang="0">
                  <a:pos x="T10" y="T11"/>
                </a:cxn>
                <a:cxn ang="0">
                  <a:pos x="T12" y="T13"/>
                </a:cxn>
              </a:cxnLst>
              <a:rect l="0" t="0" r="r" b="b"/>
              <a:pathLst>
                <a:path w="33" h="32">
                  <a:moveTo>
                    <a:pt x="18" y="15"/>
                  </a:moveTo>
                  <a:cubicBezTo>
                    <a:pt x="10" y="7"/>
                    <a:pt x="5" y="1"/>
                    <a:pt x="5" y="0"/>
                  </a:cubicBezTo>
                  <a:cubicBezTo>
                    <a:pt x="4" y="2"/>
                    <a:pt x="3" y="3"/>
                    <a:pt x="1" y="5"/>
                  </a:cubicBezTo>
                  <a:cubicBezTo>
                    <a:pt x="0" y="6"/>
                    <a:pt x="6" y="12"/>
                    <a:pt x="13" y="19"/>
                  </a:cubicBezTo>
                  <a:cubicBezTo>
                    <a:pt x="21" y="27"/>
                    <a:pt x="27" y="32"/>
                    <a:pt x="28" y="32"/>
                  </a:cubicBezTo>
                  <a:cubicBezTo>
                    <a:pt x="30" y="30"/>
                    <a:pt x="31" y="29"/>
                    <a:pt x="33" y="28"/>
                  </a:cubicBezTo>
                  <a:cubicBezTo>
                    <a:pt x="32" y="28"/>
                    <a:pt x="26" y="22"/>
                    <a:pt x="18" y="15"/>
                  </a:cubicBez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8" name="Freeform 54"/>
            <p:cNvSpPr/>
            <p:nvPr/>
          </p:nvSpPr>
          <p:spPr bwMode="auto">
            <a:xfrm>
              <a:off x="3630613" y="5708650"/>
              <a:ext cx="74613" cy="88900"/>
            </a:xfrm>
            <a:custGeom>
              <a:avLst/>
              <a:gdLst>
                <a:gd name="T0" fmla="*/ 0 w 6"/>
                <a:gd name="T1" fmla="*/ 3 h 7"/>
                <a:gd name="T2" fmla="*/ 4 w 6"/>
                <a:gd name="T3" fmla="*/ 7 h 7"/>
                <a:gd name="T4" fmla="*/ 6 w 6"/>
                <a:gd name="T5" fmla="*/ 5 h 7"/>
                <a:gd name="T6" fmla="*/ 3 w 6"/>
                <a:gd name="T7" fmla="*/ 0 h 7"/>
                <a:gd name="T8" fmla="*/ 0 w 6"/>
                <a:gd name="T9" fmla="*/ 3 h 7"/>
              </a:gdLst>
              <a:ahLst/>
              <a:cxnLst>
                <a:cxn ang="0">
                  <a:pos x="T0" y="T1"/>
                </a:cxn>
                <a:cxn ang="0">
                  <a:pos x="T2" y="T3"/>
                </a:cxn>
                <a:cxn ang="0">
                  <a:pos x="T4" y="T5"/>
                </a:cxn>
                <a:cxn ang="0">
                  <a:pos x="T6" y="T7"/>
                </a:cxn>
                <a:cxn ang="0">
                  <a:pos x="T8" y="T9"/>
                </a:cxn>
              </a:cxnLst>
              <a:rect l="0" t="0" r="r" b="b"/>
              <a:pathLst>
                <a:path w="6" h="7">
                  <a:moveTo>
                    <a:pt x="0" y="3"/>
                  </a:moveTo>
                  <a:cubicBezTo>
                    <a:pt x="1" y="4"/>
                    <a:pt x="2" y="5"/>
                    <a:pt x="4" y="7"/>
                  </a:cubicBezTo>
                  <a:cubicBezTo>
                    <a:pt x="5" y="6"/>
                    <a:pt x="5" y="6"/>
                    <a:pt x="6" y="5"/>
                  </a:cubicBezTo>
                  <a:cubicBezTo>
                    <a:pt x="5" y="3"/>
                    <a:pt x="4" y="1"/>
                    <a:pt x="3" y="0"/>
                  </a:cubicBezTo>
                  <a:cubicBezTo>
                    <a:pt x="2" y="2"/>
                    <a:pt x="1" y="2"/>
                    <a:pt x="0" y="3"/>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59" name="Freeform 55"/>
            <p:cNvSpPr/>
            <p:nvPr/>
          </p:nvSpPr>
          <p:spPr bwMode="auto">
            <a:xfrm>
              <a:off x="3806825" y="5899150"/>
              <a:ext cx="139700" cy="139700"/>
            </a:xfrm>
            <a:custGeom>
              <a:avLst/>
              <a:gdLst>
                <a:gd name="T0" fmla="*/ 5 w 11"/>
                <a:gd name="T1" fmla="*/ 2 h 11"/>
                <a:gd name="T2" fmla="*/ 3 w 11"/>
                <a:gd name="T3" fmla="*/ 0 h 11"/>
                <a:gd name="T4" fmla="*/ 0 w 11"/>
                <a:gd name="T5" fmla="*/ 3 h 11"/>
                <a:gd name="T6" fmla="*/ 2 w 11"/>
                <a:gd name="T7" fmla="*/ 5 h 11"/>
                <a:gd name="T8" fmla="*/ 8 w 11"/>
                <a:gd name="T9" fmla="*/ 11 h 11"/>
                <a:gd name="T10" fmla="*/ 11 w 11"/>
                <a:gd name="T11" fmla="*/ 8 h 11"/>
                <a:gd name="T12" fmla="*/ 5 w 11"/>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5" y="2"/>
                  </a:moveTo>
                  <a:cubicBezTo>
                    <a:pt x="4" y="2"/>
                    <a:pt x="4" y="1"/>
                    <a:pt x="3" y="0"/>
                  </a:cubicBezTo>
                  <a:cubicBezTo>
                    <a:pt x="2" y="1"/>
                    <a:pt x="1" y="2"/>
                    <a:pt x="0" y="3"/>
                  </a:cubicBezTo>
                  <a:cubicBezTo>
                    <a:pt x="1" y="4"/>
                    <a:pt x="1" y="4"/>
                    <a:pt x="2" y="5"/>
                  </a:cubicBezTo>
                  <a:cubicBezTo>
                    <a:pt x="4" y="7"/>
                    <a:pt x="6" y="9"/>
                    <a:pt x="8" y="11"/>
                  </a:cubicBezTo>
                  <a:cubicBezTo>
                    <a:pt x="9" y="10"/>
                    <a:pt x="10" y="9"/>
                    <a:pt x="11" y="8"/>
                  </a:cubicBezTo>
                  <a:cubicBezTo>
                    <a:pt x="9" y="7"/>
                    <a:pt x="7" y="5"/>
                    <a:pt x="5" y="2"/>
                  </a:cubicBezTo>
                  <a:close/>
                </a:path>
              </a:pathLst>
            </a:custGeom>
            <a:solidFill>
              <a:srgbClr val="A95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0" name="Freeform 56"/>
            <p:cNvSpPr/>
            <p:nvPr/>
          </p:nvSpPr>
          <p:spPr bwMode="auto">
            <a:xfrm>
              <a:off x="3681413" y="5772150"/>
              <a:ext cx="163513" cy="165100"/>
            </a:xfrm>
            <a:custGeom>
              <a:avLst/>
              <a:gdLst>
                <a:gd name="T0" fmla="*/ 2 w 13"/>
                <a:gd name="T1" fmla="*/ 0 h 13"/>
                <a:gd name="T2" fmla="*/ 0 w 13"/>
                <a:gd name="T3" fmla="*/ 2 h 13"/>
                <a:gd name="T4" fmla="*/ 8 w 13"/>
                <a:gd name="T5" fmla="*/ 11 h 13"/>
                <a:gd name="T6" fmla="*/ 10 w 13"/>
                <a:gd name="T7" fmla="*/ 13 h 13"/>
                <a:gd name="T8" fmla="*/ 13 w 13"/>
                <a:gd name="T9" fmla="*/ 10 h 13"/>
                <a:gd name="T10" fmla="*/ 11 w 13"/>
                <a:gd name="T11" fmla="*/ 9 h 13"/>
                <a:gd name="T12" fmla="*/ 2 w 13"/>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3" h="13">
                  <a:moveTo>
                    <a:pt x="2" y="0"/>
                  </a:moveTo>
                  <a:cubicBezTo>
                    <a:pt x="1" y="1"/>
                    <a:pt x="1" y="1"/>
                    <a:pt x="0" y="2"/>
                  </a:cubicBezTo>
                  <a:cubicBezTo>
                    <a:pt x="2" y="5"/>
                    <a:pt x="5" y="8"/>
                    <a:pt x="8" y="11"/>
                  </a:cubicBezTo>
                  <a:cubicBezTo>
                    <a:pt x="9" y="12"/>
                    <a:pt x="9" y="13"/>
                    <a:pt x="10" y="13"/>
                  </a:cubicBezTo>
                  <a:cubicBezTo>
                    <a:pt x="11" y="12"/>
                    <a:pt x="12" y="11"/>
                    <a:pt x="13" y="10"/>
                  </a:cubicBezTo>
                  <a:cubicBezTo>
                    <a:pt x="12" y="10"/>
                    <a:pt x="12" y="9"/>
                    <a:pt x="11" y="9"/>
                  </a:cubicBezTo>
                  <a:cubicBezTo>
                    <a:pt x="7" y="5"/>
                    <a:pt x="4" y="2"/>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1" name="Freeform 57"/>
            <p:cNvSpPr>
              <a:spLocks noEditPoints="1"/>
            </p:cNvSpPr>
            <p:nvPr/>
          </p:nvSpPr>
          <p:spPr bwMode="auto">
            <a:xfrm>
              <a:off x="4110038" y="5037138"/>
              <a:ext cx="949325" cy="811213"/>
            </a:xfrm>
            <a:custGeom>
              <a:avLst/>
              <a:gdLst>
                <a:gd name="T0" fmla="*/ 7 w 75"/>
                <a:gd name="T1" fmla="*/ 60 h 64"/>
                <a:gd name="T2" fmla="*/ 5 w 75"/>
                <a:gd name="T3" fmla="*/ 63 h 64"/>
                <a:gd name="T4" fmla="*/ 6 w 75"/>
                <a:gd name="T5" fmla="*/ 64 h 64"/>
                <a:gd name="T6" fmla="*/ 8 w 75"/>
                <a:gd name="T7" fmla="*/ 62 h 64"/>
                <a:gd name="T8" fmla="*/ 7 w 75"/>
                <a:gd name="T9" fmla="*/ 60 h 64"/>
                <a:gd name="T10" fmla="*/ 56 w 75"/>
                <a:gd name="T11" fmla="*/ 7 h 64"/>
                <a:gd name="T12" fmla="*/ 23 w 75"/>
                <a:gd name="T13" fmla="*/ 19 h 64"/>
                <a:gd name="T14" fmla="*/ 20 w 75"/>
                <a:gd name="T15" fmla="*/ 21 h 64"/>
                <a:gd name="T16" fmla="*/ 3 w 75"/>
                <a:gd name="T17" fmla="*/ 37 h 64"/>
                <a:gd name="T18" fmla="*/ 2 w 75"/>
                <a:gd name="T19" fmla="*/ 42 h 64"/>
                <a:gd name="T20" fmla="*/ 3 w 75"/>
                <a:gd name="T21" fmla="*/ 59 h 64"/>
                <a:gd name="T22" fmla="*/ 6 w 75"/>
                <a:gd name="T23" fmla="*/ 56 h 64"/>
                <a:gd name="T24" fmla="*/ 24 w 75"/>
                <a:gd name="T25" fmla="*/ 25 h 64"/>
                <a:gd name="T26" fmla="*/ 46 w 75"/>
                <a:gd name="T27" fmla="*/ 16 h 64"/>
                <a:gd name="T28" fmla="*/ 56 w 75"/>
                <a:gd name="T29" fmla="*/ 7 h 64"/>
                <a:gd name="T30" fmla="*/ 75 w 75"/>
                <a:gd name="T31" fmla="*/ 0 h 64"/>
                <a:gd name="T32" fmla="*/ 67 w 75"/>
                <a:gd name="T33" fmla="*/ 3 h 64"/>
                <a:gd name="T34" fmla="*/ 57 w 75"/>
                <a:gd name="T35" fmla="*/ 12 h 64"/>
                <a:gd name="T36" fmla="*/ 64 w 75"/>
                <a:gd name="T37" fmla="*/ 10 h 64"/>
                <a:gd name="T38" fmla="*/ 75 w 75"/>
                <a:gd name="T39"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5" h="64">
                  <a:moveTo>
                    <a:pt x="7" y="60"/>
                  </a:moveTo>
                  <a:cubicBezTo>
                    <a:pt x="7" y="61"/>
                    <a:pt x="6" y="62"/>
                    <a:pt x="5" y="63"/>
                  </a:cubicBezTo>
                  <a:cubicBezTo>
                    <a:pt x="5" y="64"/>
                    <a:pt x="6" y="64"/>
                    <a:pt x="6" y="64"/>
                  </a:cubicBezTo>
                  <a:cubicBezTo>
                    <a:pt x="6" y="63"/>
                    <a:pt x="7" y="63"/>
                    <a:pt x="8" y="62"/>
                  </a:cubicBezTo>
                  <a:cubicBezTo>
                    <a:pt x="8" y="61"/>
                    <a:pt x="8" y="61"/>
                    <a:pt x="7" y="60"/>
                  </a:cubicBezTo>
                  <a:moveTo>
                    <a:pt x="56" y="7"/>
                  </a:moveTo>
                  <a:cubicBezTo>
                    <a:pt x="23" y="19"/>
                    <a:pt x="23" y="19"/>
                    <a:pt x="23" y="19"/>
                  </a:cubicBezTo>
                  <a:cubicBezTo>
                    <a:pt x="22" y="20"/>
                    <a:pt x="21" y="20"/>
                    <a:pt x="20" y="21"/>
                  </a:cubicBezTo>
                  <a:cubicBezTo>
                    <a:pt x="14" y="26"/>
                    <a:pt x="9" y="32"/>
                    <a:pt x="3" y="37"/>
                  </a:cubicBezTo>
                  <a:cubicBezTo>
                    <a:pt x="3" y="38"/>
                    <a:pt x="2" y="40"/>
                    <a:pt x="2" y="42"/>
                  </a:cubicBezTo>
                  <a:cubicBezTo>
                    <a:pt x="0" y="49"/>
                    <a:pt x="1" y="55"/>
                    <a:pt x="3" y="59"/>
                  </a:cubicBezTo>
                  <a:cubicBezTo>
                    <a:pt x="4" y="58"/>
                    <a:pt x="5" y="57"/>
                    <a:pt x="6" y="56"/>
                  </a:cubicBezTo>
                  <a:cubicBezTo>
                    <a:pt x="3" y="46"/>
                    <a:pt x="7" y="33"/>
                    <a:pt x="24" y="25"/>
                  </a:cubicBezTo>
                  <a:cubicBezTo>
                    <a:pt x="46" y="16"/>
                    <a:pt x="46" y="16"/>
                    <a:pt x="46" y="16"/>
                  </a:cubicBezTo>
                  <a:cubicBezTo>
                    <a:pt x="50" y="13"/>
                    <a:pt x="53" y="10"/>
                    <a:pt x="56" y="7"/>
                  </a:cubicBezTo>
                  <a:moveTo>
                    <a:pt x="75" y="0"/>
                  </a:moveTo>
                  <a:cubicBezTo>
                    <a:pt x="67" y="3"/>
                    <a:pt x="67" y="3"/>
                    <a:pt x="67" y="3"/>
                  </a:cubicBezTo>
                  <a:cubicBezTo>
                    <a:pt x="63" y="6"/>
                    <a:pt x="60" y="9"/>
                    <a:pt x="57" y="12"/>
                  </a:cubicBezTo>
                  <a:cubicBezTo>
                    <a:pt x="64" y="10"/>
                    <a:pt x="64" y="10"/>
                    <a:pt x="64" y="10"/>
                  </a:cubicBezTo>
                  <a:cubicBezTo>
                    <a:pt x="69" y="6"/>
                    <a:pt x="72" y="2"/>
                    <a:pt x="75" y="0"/>
                  </a:cubicBezTo>
                </a:path>
              </a:pathLst>
            </a:custGeom>
            <a:solidFill>
              <a:srgbClr val="0807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2" name="Freeform 58"/>
            <p:cNvSpPr>
              <a:spLocks noEditPoints="1"/>
            </p:cNvSpPr>
            <p:nvPr/>
          </p:nvSpPr>
          <p:spPr bwMode="auto">
            <a:xfrm>
              <a:off x="4148138" y="5075238"/>
              <a:ext cx="809625" cy="760413"/>
            </a:xfrm>
            <a:custGeom>
              <a:avLst/>
              <a:gdLst>
                <a:gd name="T0" fmla="*/ 3 w 64"/>
                <a:gd name="T1" fmla="*/ 53 h 60"/>
                <a:gd name="T2" fmla="*/ 0 w 64"/>
                <a:gd name="T3" fmla="*/ 56 h 60"/>
                <a:gd name="T4" fmla="*/ 2 w 64"/>
                <a:gd name="T5" fmla="*/ 60 h 60"/>
                <a:gd name="T6" fmla="*/ 4 w 64"/>
                <a:gd name="T7" fmla="*/ 57 h 60"/>
                <a:gd name="T8" fmla="*/ 3 w 64"/>
                <a:gd name="T9" fmla="*/ 53 h 60"/>
                <a:gd name="T10" fmla="*/ 64 w 64"/>
                <a:gd name="T11" fmla="*/ 0 h 60"/>
                <a:gd name="T12" fmla="*/ 53 w 64"/>
                <a:gd name="T13" fmla="*/ 4 h 60"/>
                <a:gd name="T14" fmla="*/ 43 w 64"/>
                <a:gd name="T15" fmla="*/ 13 h 60"/>
                <a:gd name="T16" fmla="*/ 54 w 64"/>
                <a:gd name="T17" fmla="*/ 9 h 60"/>
                <a:gd name="T18" fmla="*/ 64 w 64"/>
                <a:gd name="T1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0">
                  <a:moveTo>
                    <a:pt x="3" y="53"/>
                  </a:moveTo>
                  <a:cubicBezTo>
                    <a:pt x="2" y="54"/>
                    <a:pt x="1" y="55"/>
                    <a:pt x="0" y="56"/>
                  </a:cubicBezTo>
                  <a:cubicBezTo>
                    <a:pt x="0" y="57"/>
                    <a:pt x="1" y="59"/>
                    <a:pt x="2" y="60"/>
                  </a:cubicBezTo>
                  <a:cubicBezTo>
                    <a:pt x="3" y="59"/>
                    <a:pt x="4" y="58"/>
                    <a:pt x="4" y="57"/>
                  </a:cubicBezTo>
                  <a:cubicBezTo>
                    <a:pt x="4" y="56"/>
                    <a:pt x="3" y="54"/>
                    <a:pt x="3" y="53"/>
                  </a:cubicBezTo>
                  <a:moveTo>
                    <a:pt x="64" y="0"/>
                  </a:moveTo>
                  <a:cubicBezTo>
                    <a:pt x="53" y="4"/>
                    <a:pt x="53" y="4"/>
                    <a:pt x="53" y="4"/>
                  </a:cubicBezTo>
                  <a:cubicBezTo>
                    <a:pt x="50" y="7"/>
                    <a:pt x="47" y="10"/>
                    <a:pt x="43" y="13"/>
                  </a:cubicBezTo>
                  <a:cubicBezTo>
                    <a:pt x="54" y="9"/>
                    <a:pt x="54" y="9"/>
                    <a:pt x="54" y="9"/>
                  </a:cubicBezTo>
                  <a:cubicBezTo>
                    <a:pt x="57" y="6"/>
                    <a:pt x="60" y="3"/>
                    <a:pt x="64" y="0"/>
                  </a:cubicBezTo>
                </a:path>
              </a:pathLst>
            </a:custGeom>
            <a:solidFill>
              <a:srgbClr val="2A28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3" name="Freeform 59"/>
            <p:cNvSpPr/>
            <p:nvPr/>
          </p:nvSpPr>
          <p:spPr bwMode="auto">
            <a:xfrm>
              <a:off x="4148138" y="5303838"/>
              <a:ext cx="215900" cy="203200"/>
            </a:xfrm>
            <a:custGeom>
              <a:avLst/>
              <a:gdLst>
                <a:gd name="T0" fmla="*/ 17 w 17"/>
                <a:gd name="T1" fmla="*/ 0 h 16"/>
                <a:gd name="T2" fmla="*/ 0 w 17"/>
                <a:gd name="T3" fmla="*/ 16 h 16"/>
                <a:gd name="T4" fmla="*/ 17 w 17"/>
                <a:gd name="T5" fmla="*/ 0 h 16"/>
              </a:gdLst>
              <a:ahLst/>
              <a:cxnLst>
                <a:cxn ang="0">
                  <a:pos x="T0" y="T1"/>
                </a:cxn>
                <a:cxn ang="0">
                  <a:pos x="T2" y="T3"/>
                </a:cxn>
                <a:cxn ang="0">
                  <a:pos x="T4" y="T5"/>
                </a:cxn>
              </a:cxnLst>
              <a:rect l="0" t="0" r="r" b="b"/>
              <a:pathLst>
                <a:path w="17" h="16">
                  <a:moveTo>
                    <a:pt x="17" y="0"/>
                  </a:moveTo>
                  <a:cubicBezTo>
                    <a:pt x="9" y="3"/>
                    <a:pt x="3" y="8"/>
                    <a:pt x="0" y="16"/>
                  </a:cubicBezTo>
                  <a:cubicBezTo>
                    <a:pt x="6" y="11"/>
                    <a:pt x="11" y="5"/>
                    <a:pt x="17" y="0"/>
                  </a:cubicBezTo>
                </a:path>
              </a:pathLst>
            </a:custGeom>
            <a:solidFill>
              <a:srgbClr val="2A28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4" name="Freeform 60"/>
            <p:cNvSpPr/>
            <p:nvPr/>
          </p:nvSpPr>
          <p:spPr bwMode="auto">
            <a:xfrm>
              <a:off x="3984625" y="4833938"/>
              <a:ext cx="1706563" cy="1192213"/>
            </a:xfrm>
            <a:custGeom>
              <a:avLst/>
              <a:gdLst>
                <a:gd name="T0" fmla="*/ 117 w 135"/>
                <a:gd name="T1" fmla="*/ 0 h 94"/>
                <a:gd name="T2" fmla="*/ 94 w 135"/>
                <a:gd name="T3" fmla="*/ 19 h 94"/>
                <a:gd name="T4" fmla="*/ 34 w 135"/>
                <a:gd name="T5" fmla="*/ 41 h 94"/>
                <a:gd name="T6" fmla="*/ 45 w 135"/>
                <a:gd name="T7" fmla="*/ 88 h 94"/>
                <a:gd name="T8" fmla="*/ 123 w 135"/>
                <a:gd name="T9" fmla="*/ 69 h 94"/>
                <a:gd name="T10" fmla="*/ 135 w 135"/>
                <a:gd name="T11" fmla="*/ 70 h 94"/>
                <a:gd name="T12" fmla="*/ 117 w 135"/>
                <a:gd name="T13" fmla="*/ 0 h 94"/>
              </a:gdLst>
              <a:ahLst/>
              <a:cxnLst>
                <a:cxn ang="0">
                  <a:pos x="T0" y="T1"/>
                </a:cxn>
                <a:cxn ang="0">
                  <a:pos x="T2" y="T3"/>
                </a:cxn>
                <a:cxn ang="0">
                  <a:pos x="T4" y="T5"/>
                </a:cxn>
                <a:cxn ang="0">
                  <a:pos x="T6" y="T7"/>
                </a:cxn>
                <a:cxn ang="0">
                  <a:pos x="T8" y="T9"/>
                </a:cxn>
                <a:cxn ang="0">
                  <a:pos x="T10" y="T11"/>
                </a:cxn>
                <a:cxn ang="0">
                  <a:pos x="T12" y="T13"/>
                </a:cxn>
              </a:cxnLst>
              <a:rect l="0" t="0" r="r" b="b"/>
              <a:pathLst>
                <a:path w="135" h="94">
                  <a:moveTo>
                    <a:pt x="117" y="0"/>
                  </a:moveTo>
                  <a:cubicBezTo>
                    <a:pt x="113" y="10"/>
                    <a:pt x="94" y="19"/>
                    <a:pt x="94" y="19"/>
                  </a:cubicBezTo>
                  <a:cubicBezTo>
                    <a:pt x="34" y="41"/>
                    <a:pt x="34" y="41"/>
                    <a:pt x="34" y="41"/>
                  </a:cubicBezTo>
                  <a:cubicBezTo>
                    <a:pt x="0" y="57"/>
                    <a:pt x="17" y="94"/>
                    <a:pt x="45" y="88"/>
                  </a:cubicBezTo>
                  <a:cubicBezTo>
                    <a:pt x="123" y="69"/>
                    <a:pt x="123" y="69"/>
                    <a:pt x="123" y="69"/>
                  </a:cubicBezTo>
                  <a:cubicBezTo>
                    <a:pt x="126" y="69"/>
                    <a:pt x="131" y="70"/>
                    <a:pt x="135" y="70"/>
                  </a:cubicBezTo>
                  <a:cubicBezTo>
                    <a:pt x="117" y="0"/>
                    <a:pt x="117" y="0"/>
                    <a:pt x="117" y="0"/>
                  </a:cubicBezTo>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5" name="Freeform 61"/>
            <p:cNvSpPr>
              <a:spLocks noEditPoints="1"/>
            </p:cNvSpPr>
            <p:nvPr/>
          </p:nvSpPr>
          <p:spPr bwMode="auto">
            <a:xfrm>
              <a:off x="5008563" y="5772150"/>
              <a:ext cx="265113" cy="165100"/>
            </a:xfrm>
            <a:custGeom>
              <a:avLst/>
              <a:gdLst>
                <a:gd name="T0" fmla="*/ 15 w 21"/>
                <a:gd name="T1" fmla="*/ 2 h 13"/>
                <a:gd name="T2" fmla="*/ 0 w 21"/>
                <a:gd name="T3" fmla="*/ 5 h 13"/>
                <a:gd name="T4" fmla="*/ 2 w 21"/>
                <a:gd name="T5" fmla="*/ 6 h 13"/>
                <a:gd name="T6" fmla="*/ 8 w 21"/>
                <a:gd name="T7" fmla="*/ 13 h 13"/>
                <a:gd name="T8" fmla="*/ 16 w 21"/>
                <a:gd name="T9" fmla="*/ 11 h 13"/>
                <a:gd name="T10" fmla="*/ 15 w 21"/>
                <a:gd name="T11" fmla="*/ 2 h 13"/>
                <a:gd name="T12" fmla="*/ 20 w 21"/>
                <a:gd name="T13" fmla="*/ 0 h 13"/>
                <a:gd name="T14" fmla="*/ 20 w 21"/>
                <a:gd name="T15" fmla="*/ 0 h 13"/>
                <a:gd name="T16" fmla="*/ 19 w 21"/>
                <a:gd name="T17" fmla="*/ 11 h 13"/>
                <a:gd name="T18" fmla="*/ 19 w 21"/>
                <a:gd name="T19" fmla="*/ 11 h 13"/>
                <a:gd name="T20" fmla="*/ 20 w 21"/>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5" y="2"/>
                  </a:moveTo>
                  <a:cubicBezTo>
                    <a:pt x="0" y="5"/>
                    <a:pt x="0" y="5"/>
                    <a:pt x="0" y="5"/>
                  </a:cubicBezTo>
                  <a:cubicBezTo>
                    <a:pt x="0" y="6"/>
                    <a:pt x="1" y="6"/>
                    <a:pt x="2" y="6"/>
                  </a:cubicBezTo>
                  <a:cubicBezTo>
                    <a:pt x="5" y="8"/>
                    <a:pt x="7" y="11"/>
                    <a:pt x="8" y="13"/>
                  </a:cubicBezTo>
                  <a:cubicBezTo>
                    <a:pt x="16" y="11"/>
                    <a:pt x="16" y="11"/>
                    <a:pt x="16" y="11"/>
                  </a:cubicBezTo>
                  <a:cubicBezTo>
                    <a:pt x="16" y="8"/>
                    <a:pt x="16" y="4"/>
                    <a:pt x="15" y="2"/>
                  </a:cubicBezTo>
                  <a:moveTo>
                    <a:pt x="20" y="0"/>
                  </a:moveTo>
                  <a:cubicBezTo>
                    <a:pt x="20" y="0"/>
                    <a:pt x="20" y="0"/>
                    <a:pt x="20" y="0"/>
                  </a:cubicBezTo>
                  <a:cubicBezTo>
                    <a:pt x="21" y="4"/>
                    <a:pt x="20" y="7"/>
                    <a:pt x="19" y="11"/>
                  </a:cubicBezTo>
                  <a:cubicBezTo>
                    <a:pt x="19" y="11"/>
                    <a:pt x="19" y="11"/>
                    <a:pt x="19" y="11"/>
                  </a:cubicBezTo>
                  <a:cubicBezTo>
                    <a:pt x="20" y="7"/>
                    <a:pt x="21" y="4"/>
                    <a:pt x="20" y="0"/>
                  </a:cubicBezTo>
                </a:path>
              </a:pathLst>
            </a:custGeom>
            <a:solidFill>
              <a:srgbClr val="DDB8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6" name="Freeform 62"/>
            <p:cNvSpPr/>
            <p:nvPr/>
          </p:nvSpPr>
          <p:spPr bwMode="auto">
            <a:xfrm>
              <a:off x="4818063" y="5835650"/>
              <a:ext cx="290513" cy="139700"/>
            </a:xfrm>
            <a:custGeom>
              <a:avLst/>
              <a:gdLst>
                <a:gd name="T0" fmla="*/ 15 w 23"/>
                <a:gd name="T1" fmla="*/ 0 h 11"/>
                <a:gd name="T2" fmla="*/ 0 w 23"/>
                <a:gd name="T3" fmla="*/ 3 h 11"/>
                <a:gd name="T4" fmla="*/ 12 w 23"/>
                <a:gd name="T5" fmla="*/ 11 h 11"/>
                <a:gd name="T6" fmla="*/ 14 w 23"/>
                <a:gd name="T7" fmla="*/ 10 h 11"/>
                <a:gd name="T8" fmla="*/ 3 w 23"/>
                <a:gd name="T9" fmla="*/ 3 h 11"/>
                <a:gd name="T10" fmla="*/ 7 w 23"/>
                <a:gd name="T11" fmla="*/ 2 h 11"/>
                <a:gd name="T12" fmla="*/ 14 w 23"/>
                <a:gd name="T13" fmla="*/ 10 h 11"/>
                <a:gd name="T14" fmla="*/ 23 w 23"/>
                <a:gd name="T15" fmla="*/ 8 h 11"/>
                <a:gd name="T16" fmla="*/ 17 w 23"/>
                <a:gd name="T17" fmla="*/ 1 h 11"/>
                <a:gd name="T18" fmla="*/ 15 w 23"/>
                <a:gd name="T19"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11">
                  <a:moveTo>
                    <a:pt x="15" y="0"/>
                  </a:moveTo>
                  <a:cubicBezTo>
                    <a:pt x="0" y="3"/>
                    <a:pt x="0" y="3"/>
                    <a:pt x="0" y="3"/>
                  </a:cubicBezTo>
                  <a:cubicBezTo>
                    <a:pt x="5" y="7"/>
                    <a:pt x="9" y="9"/>
                    <a:pt x="12" y="11"/>
                  </a:cubicBezTo>
                  <a:cubicBezTo>
                    <a:pt x="14" y="10"/>
                    <a:pt x="14" y="10"/>
                    <a:pt x="14" y="10"/>
                  </a:cubicBezTo>
                  <a:cubicBezTo>
                    <a:pt x="3" y="3"/>
                    <a:pt x="3" y="3"/>
                    <a:pt x="3" y="3"/>
                  </a:cubicBezTo>
                  <a:cubicBezTo>
                    <a:pt x="7" y="2"/>
                    <a:pt x="7" y="2"/>
                    <a:pt x="7" y="2"/>
                  </a:cubicBezTo>
                  <a:cubicBezTo>
                    <a:pt x="12" y="6"/>
                    <a:pt x="14" y="9"/>
                    <a:pt x="14" y="10"/>
                  </a:cubicBezTo>
                  <a:cubicBezTo>
                    <a:pt x="23" y="8"/>
                    <a:pt x="23" y="8"/>
                    <a:pt x="23" y="8"/>
                  </a:cubicBezTo>
                  <a:cubicBezTo>
                    <a:pt x="22" y="6"/>
                    <a:pt x="20" y="3"/>
                    <a:pt x="17" y="1"/>
                  </a:cubicBezTo>
                  <a:cubicBezTo>
                    <a:pt x="16" y="1"/>
                    <a:pt x="15" y="1"/>
                    <a:pt x="15" y="0"/>
                  </a:cubicBezTo>
                </a:path>
              </a:pathLst>
            </a:custGeom>
            <a:solidFill>
              <a:srgbClr val="D5AD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7" name="Freeform 63"/>
            <p:cNvSpPr/>
            <p:nvPr/>
          </p:nvSpPr>
          <p:spPr bwMode="auto">
            <a:xfrm>
              <a:off x="5197475" y="5772150"/>
              <a:ext cx="76200" cy="139700"/>
            </a:xfrm>
            <a:custGeom>
              <a:avLst/>
              <a:gdLst>
                <a:gd name="T0" fmla="*/ 5 w 6"/>
                <a:gd name="T1" fmla="*/ 0 h 11"/>
                <a:gd name="T2" fmla="*/ 0 w 6"/>
                <a:gd name="T3" fmla="*/ 2 h 11"/>
                <a:gd name="T4" fmla="*/ 1 w 6"/>
                <a:gd name="T5" fmla="*/ 11 h 11"/>
                <a:gd name="T6" fmla="*/ 4 w 6"/>
                <a:gd name="T7" fmla="*/ 11 h 11"/>
                <a:gd name="T8" fmla="*/ 5 w 6"/>
                <a:gd name="T9" fmla="*/ 0 h 11"/>
              </a:gdLst>
              <a:ahLst/>
              <a:cxnLst>
                <a:cxn ang="0">
                  <a:pos x="T0" y="T1"/>
                </a:cxn>
                <a:cxn ang="0">
                  <a:pos x="T2" y="T3"/>
                </a:cxn>
                <a:cxn ang="0">
                  <a:pos x="T4" y="T5"/>
                </a:cxn>
                <a:cxn ang="0">
                  <a:pos x="T6" y="T7"/>
                </a:cxn>
                <a:cxn ang="0">
                  <a:pos x="T8" y="T9"/>
                </a:cxn>
              </a:cxnLst>
              <a:rect l="0" t="0" r="r" b="b"/>
              <a:pathLst>
                <a:path w="6" h="11">
                  <a:moveTo>
                    <a:pt x="5" y="0"/>
                  </a:moveTo>
                  <a:cubicBezTo>
                    <a:pt x="0" y="2"/>
                    <a:pt x="0" y="2"/>
                    <a:pt x="0" y="2"/>
                  </a:cubicBezTo>
                  <a:cubicBezTo>
                    <a:pt x="1" y="4"/>
                    <a:pt x="1" y="8"/>
                    <a:pt x="1" y="11"/>
                  </a:cubicBezTo>
                  <a:cubicBezTo>
                    <a:pt x="4" y="11"/>
                    <a:pt x="4" y="11"/>
                    <a:pt x="4" y="11"/>
                  </a:cubicBezTo>
                  <a:cubicBezTo>
                    <a:pt x="5" y="7"/>
                    <a:pt x="6" y="4"/>
                    <a:pt x="5" y="0"/>
                  </a:cubicBezTo>
                </a:path>
              </a:pathLst>
            </a:custGeom>
            <a:solidFill>
              <a:srgbClr val="DFC4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8" name="Freeform 64"/>
            <p:cNvSpPr>
              <a:spLocks noEditPoints="1"/>
            </p:cNvSpPr>
            <p:nvPr/>
          </p:nvSpPr>
          <p:spPr bwMode="auto">
            <a:xfrm>
              <a:off x="4792663" y="5937250"/>
              <a:ext cx="88900" cy="50800"/>
            </a:xfrm>
            <a:custGeom>
              <a:avLst/>
              <a:gdLst>
                <a:gd name="T0" fmla="*/ 1 w 7"/>
                <a:gd name="T1" fmla="*/ 0 h 4"/>
                <a:gd name="T2" fmla="*/ 7 w 7"/>
                <a:gd name="T3" fmla="*/ 4 h 4"/>
                <a:gd name="T4" fmla="*/ 7 w 7"/>
                <a:gd name="T5" fmla="*/ 4 h 4"/>
                <a:gd name="T6" fmla="*/ 1 w 7"/>
                <a:gd name="T7" fmla="*/ 0 h 4"/>
                <a:gd name="T8" fmla="*/ 0 w 7"/>
                <a:gd name="T9" fmla="*/ 0 h 4"/>
                <a:gd name="T10" fmla="*/ 0 w 7"/>
                <a:gd name="T11" fmla="*/ 0 h 4"/>
                <a:gd name="T12" fmla="*/ 0 w 7"/>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7" h="4">
                  <a:moveTo>
                    <a:pt x="1" y="0"/>
                  </a:moveTo>
                  <a:cubicBezTo>
                    <a:pt x="3" y="2"/>
                    <a:pt x="5" y="3"/>
                    <a:pt x="7" y="4"/>
                  </a:cubicBezTo>
                  <a:cubicBezTo>
                    <a:pt x="7" y="4"/>
                    <a:pt x="7" y="4"/>
                    <a:pt x="7" y="4"/>
                  </a:cubicBezTo>
                  <a:cubicBezTo>
                    <a:pt x="5" y="3"/>
                    <a:pt x="3" y="2"/>
                    <a:pt x="1" y="0"/>
                  </a:cubicBezTo>
                  <a:moveTo>
                    <a:pt x="0" y="0"/>
                  </a:moveTo>
                  <a:cubicBezTo>
                    <a:pt x="0" y="0"/>
                    <a:pt x="0" y="0"/>
                    <a:pt x="0" y="0"/>
                  </a:cubicBezTo>
                  <a:cubicBezTo>
                    <a:pt x="0" y="0"/>
                    <a:pt x="0" y="0"/>
                    <a:pt x="0" y="0"/>
                  </a:cubicBezTo>
                </a:path>
              </a:pathLst>
            </a:custGeom>
            <a:solidFill>
              <a:srgbClr val="D4CA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69" name="Freeform 65"/>
            <p:cNvSpPr>
              <a:spLocks noEditPoints="1"/>
            </p:cNvSpPr>
            <p:nvPr/>
          </p:nvSpPr>
          <p:spPr bwMode="auto">
            <a:xfrm>
              <a:off x="4730750" y="5873750"/>
              <a:ext cx="239713" cy="114300"/>
            </a:xfrm>
            <a:custGeom>
              <a:avLst/>
              <a:gdLst>
                <a:gd name="T0" fmla="*/ 1 w 19"/>
                <a:gd name="T1" fmla="*/ 2 h 9"/>
                <a:gd name="T2" fmla="*/ 0 w 19"/>
                <a:gd name="T3" fmla="*/ 2 h 9"/>
                <a:gd name="T4" fmla="*/ 5 w 19"/>
                <a:gd name="T5" fmla="*/ 5 h 9"/>
                <a:gd name="T6" fmla="*/ 5 w 19"/>
                <a:gd name="T7" fmla="*/ 5 h 9"/>
                <a:gd name="T8" fmla="*/ 6 w 19"/>
                <a:gd name="T9" fmla="*/ 5 h 9"/>
                <a:gd name="T10" fmla="*/ 12 w 19"/>
                <a:gd name="T11" fmla="*/ 9 h 9"/>
                <a:gd name="T12" fmla="*/ 12 w 19"/>
                <a:gd name="T13" fmla="*/ 9 h 9"/>
                <a:gd name="T14" fmla="*/ 1 w 19"/>
                <a:gd name="T15" fmla="*/ 2 h 9"/>
                <a:gd name="T16" fmla="*/ 1 w 19"/>
                <a:gd name="T17" fmla="*/ 2 h 9"/>
                <a:gd name="T18" fmla="*/ 7 w 19"/>
                <a:gd name="T19" fmla="*/ 0 h 9"/>
                <a:gd name="T20" fmla="*/ 5 w 19"/>
                <a:gd name="T21" fmla="*/ 1 h 9"/>
                <a:gd name="T22" fmla="*/ 5 w 19"/>
                <a:gd name="T23" fmla="*/ 1 h 9"/>
                <a:gd name="T24" fmla="*/ 17 w 19"/>
                <a:gd name="T25" fmla="*/ 8 h 9"/>
                <a:gd name="T26" fmla="*/ 19 w 19"/>
                <a:gd name="T27" fmla="*/ 8 h 9"/>
                <a:gd name="T28" fmla="*/ 7 w 19"/>
                <a:gd name="T2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9">
                  <a:moveTo>
                    <a:pt x="1" y="2"/>
                  </a:moveTo>
                  <a:cubicBezTo>
                    <a:pt x="0" y="2"/>
                    <a:pt x="0" y="2"/>
                    <a:pt x="0" y="2"/>
                  </a:cubicBezTo>
                  <a:cubicBezTo>
                    <a:pt x="2" y="3"/>
                    <a:pt x="4" y="4"/>
                    <a:pt x="5" y="5"/>
                  </a:cubicBezTo>
                  <a:cubicBezTo>
                    <a:pt x="5" y="5"/>
                    <a:pt x="5" y="5"/>
                    <a:pt x="5" y="5"/>
                  </a:cubicBezTo>
                  <a:cubicBezTo>
                    <a:pt x="5" y="5"/>
                    <a:pt x="6" y="5"/>
                    <a:pt x="6" y="5"/>
                  </a:cubicBezTo>
                  <a:cubicBezTo>
                    <a:pt x="8" y="7"/>
                    <a:pt x="10" y="8"/>
                    <a:pt x="12" y="9"/>
                  </a:cubicBezTo>
                  <a:cubicBezTo>
                    <a:pt x="12" y="9"/>
                    <a:pt x="12" y="9"/>
                    <a:pt x="12" y="9"/>
                  </a:cubicBezTo>
                  <a:cubicBezTo>
                    <a:pt x="9" y="7"/>
                    <a:pt x="5" y="5"/>
                    <a:pt x="1" y="2"/>
                  </a:cubicBezTo>
                  <a:cubicBezTo>
                    <a:pt x="1" y="2"/>
                    <a:pt x="1" y="2"/>
                    <a:pt x="1" y="2"/>
                  </a:cubicBezTo>
                  <a:moveTo>
                    <a:pt x="7" y="0"/>
                  </a:moveTo>
                  <a:cubicBezTo>
                    <a:pt x="5" y="1"/>
                    <a:pt x="5" y="1"/>
                    <a:pt x="5" y="1"/>
                  </a:cubicBezTo>
                  <a:cubicBezTo>
                    <a:pt x="5" y="1"/>
                    <a:pt x="5" y="1"/>
                    <a:pt x="5" y="1"/>
                  </a:cubicBezTo>
                  <a:cubicBezTo>
                    <a:pt x="17" y="8"/>
                    <a:pt x="17" y="8"/>
                    <a:pt x="17" y="8"/>
                  </a:cubicBezTo>
                  <a:cubicBezTo>
                    <a:pt x="19" y="8"/>
                    <a:pt x="19" y="8"/>
                    <a:pt x="19" y="8"/>
                  </a:cubicBezTo>
                  <a:cubicBezTo>
                    <a:pt x="16" y="6"/>
                    <a:pt x="12" y="4"/>
                    <a:pt x="7" y="0"/>
                  </a:cubicBezTo>
                </a:path>
              </a:pathLst>
            </a:custGeom>
            <a:solidFill>
              <a:srgbClr val="C79F7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0" name="Freeform 66"/>
            <p:cNvSpPr/>
            <p:nvPr/>
          </p:nvSpPr>
          <p:spPr bwMode="auto">
            <a:xfrm>
              <a:off x="4743450" y="5886450"/>
              <a:ext cx="201613" cy="101600"/>
            </a:xfrm>
            <a:custGeom>
              <a:avLst/>
              <a:gdLst>
                <a:gd name="T0" fmla="*/ 4 w 16"/>
                <a:gd name="T1" fmla="*/ 0 h 8"/>
                <a:gd name="T2" fmla="*/ 0 w 16"/>
                <a:gd name="T3" fmla="*/ 1 h 8"/>
                <a:gd name="T4" fmla="*/ 0 w 16"/>
                <a:gd name="T5" fmla="*/ 1 h 8"/>
                <a:gd name="T6" fmla="*/ 11 w 16"/>
                <a:gd name="T7" fmla="*/ 8 h 8"/>
                <a:gd name="T8" fmla="*/ 16 w 16"/>
                <a:gd name="T9" fmla="*/ 7 h 8"/>
                <a:gd name="T10" fmla="*/ 4 w 16"/>
                <a:gd name="T11" fmla="*/ 0 h 8"/>
                <a:gd name="T12" fmla="*/ 4 w 16"/>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6" h="8">
                  <a:moveTo>
                    <a:pt x="4" y="0"/>
                  </a:moveTo>
                  <a:cubicBezTo>
                    <a:pt x="0" y="1"/>
                    <a:pt x="0" y="1"/>
                    <a:pt x="0" y="1"/>
                  </a:cubicBezTo>
                  <a:cubicBezTo>
                    <a:pt x="0" y="1"/>
                    <a:pt x="0" y="1"/>
                    <a:pt x="0" y="1"/>
                  </a:cubicBezTo>
                  <a:cubicBezTo>
                    <a:pt x="4" y="4"/>
                    <a:pt x="8" y="6"/>
                    <a:pt x="11" y="8"/>
                  </a:cubicBezTo>
                  <a:cubicBezTo>
                    <a:pt x="16" y="7"/>
                    <a:pt x="16" y="7"/>
                    <a:pt x="16" y="7"/>
                  </a:cubicBezTo>
                  <a:cubicBezTo>
                    <a:pt x="4" y="0"/>
                    <a:pt x="4" y="0"/>
                    <a:pt x="4" y="0"/>
                  </a:cubicBezTo>
                  <a:cubicBezTo>
                    <a:pt x="4" y="0"/>
                    <a:pt x="4" y="0"/>
                    <a:pt x="4" y="0"/>
                  </a:cubicBezTo>
                </a:path>
              </a:pathLst>
            </a:custGeom>
            <a:solidFill>
              <a:srgbClr val="E2D9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1" name="Freeform 67"/>
            <p:cNvSpPr/>
            <p:nvPr/>
          </p:nvSpPr>
          <p:spPr bwMode="auto">
            <a:xfrm>
              <a:off x="4856163" y="5861050"/>
              <a:ext cx="139700" cy="101600"/>
            </a:xfrm>
            <a:custGeom>
              <a:avLst/>
              <a:gdLst>
                <a:gd name="T0" fmla="*/ 4 w 11"/>
                <a:gd name="T1" fmla="*/ 0 h 8"/>
                <a:gd name="T2" fmla="*/ 0 w 11"/>
                <a:gd name="T3" fmla="*/ 1 h 8"/>
                <a:gd name="T4" fmla="*/ 11 w 11"/>
                <a:gd name="T5" fmla="*/ 8 h 8"/>
                <a:gd name="T6" fmla="*/ 11 w 11"/>
                <a:gd name="T7" fmla="*/ 8 h 8"/>
                <a:gd name="T8" fmla="*/ 4 w 11"/>
                <a:gd name="T9" fmla="*/ 0 h 8"/>
              </a:gdLst>
              <a:ahLst/>
              <a:cxnLst>
                <a:cxn ang="0">
                  <a:pos x="T0" y="T1"/>
                </a:cxn>
                <a:cxn ang="0">
                  <a:pos x="T2" y="T3"/>
                </a:cxn>
                <a:cxn ang="0">
                  <a:pos x="T4" y="T5"/>
                </a:cxn>
                <a:cxn ang="0">
                  <a:pos x="T6" y="T7"/>
                </a:cxn>
                <a:cxn ang="0">
                  <a:pos x="T8" y="T9"/>
                </a:cxn>
              </a:cxnLst>
              <a:rect l="0" t="0" r="r" b="b"/>
              <a:pathLst>
                <a:path w="11" h="8">
                  <a:moveTo>
                    <a:pt x="4" y="0"/>
                  </a:moveTo>
                  <a:cubicBezTo>
                    <a:pt x="0" y="1"/>
                    <a:pt x="0" y="1"/>
                    <a:pt x="0" y="1"/>
                  </a:cubicBezTo>
                  <a:cubicBezTo>
                    <a:pt x="11" y="8"/>
                    <a:pt x="11" y="8"/>
                    <a:pt x="11" y="8"/>
                  </a:cubicBezTo>
                  <a:cubicBezTo>
                    <a:pt x="11" y="8"/>
                    <a:pt x="11" y="8"/>
                    <a:pt x="11" y="8"/>
                  </a:cubicBezTo>
                  <a:cubicBezTo>
                    <a:pt x="11" y="7"/>
                    <a:pt x="9" y="4"/>
                    <a:pt x="4" y="0"/>
                  </a:cubicBezTo>
                </a:path>
              </a:pathLst>
            </a:custGeom>
            <a:solidFill>
              <a:srgbClr val="DDB8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2" name="Freeform 68"/>
            <p:cNvSpPr/>
            <p:nvPr/>
          </p:nvSpPr>
          <p:spPr bwMode="auto">
            <a:xfrm>
              <a:off x="3870325" y="4999038"/>
              <a:ext cx="455613" cy="495300"/>
            </a:xfrm>
            <a:custGeom>
              <a:avLst/>
              <a:gdLst>
                <a:gd name="T0" fmla="*/ 36 w 36"/>
                <a:gd name="T1" fmla="*/ 0 h 39"/>
                <a:gd name="T2" fmla="*/ 0 w 36"/>
                <a:gd name="T3" fmla="*/ 38 h 39"/>
                <a:gd name="T4" fmla="*/ 1 w 36"/>
                <a:gd name="T5" fmla="*/ 39 h 39"/>
                <a:gd name="T6" fmla="*/ 4 w 36"/>
                <a:gd name="T7" fmla="*/ 39 h 39"/>
                <a:gd name="T8" fmla="*/ 8 w 36"/>
                <a:gd name="T9" fmla="*/ 39 h 39"/>
                <a:gd name="T10" fmla="*/ 33 w 36"/>
                <a:gd name="T11" fmla="*/ 13 h 39"/>
                <a:gd name="T12" fmla="*/ 36 w 36"/>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36" h="39">
                  <a:moveTo>
                    <a:pt x="36" y="0"/>
                  </a:moveTo>
                  <a:cubicBezTo>
                    <a:pt x="22" y="15"/>
                    <a:pt x="9" y="29"/>
                    <a:pt x="0" y="38"/>
                  </a:cubicBezTo>
                  <a:cubicBezTo>
                    <a:pt x="0" y="38"/>
                    <a:pt x="0" y="39"/>
                    <a:pt x="1" y="39"/>
                  </a:cubicBezTo>
                  <a:cubicBezTo>
                    <a:pt x="2" y="39"/>
                    <a:pt x="3" y="39"/>
                    <a:pt x="4" y="39"/>
                  </a:cubicBezTo>
                  <a:cubicBezTo>
                    <a:pt x="6" y="39"/>
                    <a:pt x="7" y="39"/>
                    <a:pt x="8" y="39"/>
                  </a:cubicBezTo>
                  <a:cubicBezTo>
                    <a:pt x="16" y="31"/>
                    <a:pt x="24" y="23"/>
                    <a:pt x="33" y="13"/>
                  </a:cubicBezTo>
                  <a:cubicBezTo>
                    <a:pt x="36" y="0"/>
                    <a:pt x="36" y="0"/>
                    <a:pt x="36" y="0"/>
                  </a:cubicBezTo>
                </a:path>
              </a:pathLst>
            </a:custGeom>
            <a:solidFill>
              <a:srgbClr val="0807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3" name="Freeform 69"/>
            <p:cNvSpPr/>
            <p:nvPr/>
          </p:nvSpPr>
          <p:spPr bwMode="auto">
            <a:xfrm>
              <a:off x="3971925" y="5164138"/>
              <a:ext cx="315913" cy="330200"/>
            </a:xfrm>
            <a:custGeom>
              <a:avLst/>
              <a:gdLst>
                <a:gd name="T0" fmla="*/ 25 w 25"/>
                <a:gd name="T1" fmla="*/ 0 h 26"/>
                <a:gd name="T2" fmla="*/ 0 w 25"/>
                <a:gd name="T3" fmla="*/ 26 h 26"/>
                <a:gd name="T4" fmla="*/ 7 w 25"/>
                <a:gd name="T5" fmla="*/ 24 h 26"/>
                <a:gd name="T6" fmla="*/ 23 w 25"/>
                <a:gd name="T7" fmla="*/ 8 h 26"/>
                <a:gd name="T8" fmla="*/ 25 w 25"/>
                <a:gd name="T9" fmla="*/ 4 h 26"/>
                <a:gd name="T10" fmla="*/ 25 w 25"/>
                <a:gd name="T11" fmla="*/ 0 h 26"/>
              </a:gdLst>
              <a:ahLst/>
              <a:cxnLst>
                <a:cxn ang="0">
                  <a:pos x="T0" y="T1"/>
                </a:cxn>
                <a:cxn ang="0">
                  <a:pos x="T2" y="T3"/>
                </a:cxn>
                <a:cxn ang="0">
                  <a:pos x="T4" y="T5"/>
                </a:cxn>
                <a:cxn ang="0">
                  <a:pos x="T6" y="T7"/>
                </a:cxn>
                <a:cxn ang="0">
                  <a:pos x="T8" y="T9"/>
                </a:cxn>
                <a:cxn ang="0">
                  <a:pos x="T10" y="T11"/>
                </a:cxn>
              </a:cxnLst>
              <a:rect l="0" t="0" r="r" b="b"/>
              <a:pathLst>
                <a:path w="25" h="26">
                  <a:moveTo>
                    <a:pt x="25" y="0"/>
                  </a:moveTo>
                  <a:cubicBezTo>
                    <a:pt x="16" y="10"/>
                    <a:pt x="8" y="18"/>
                    <a:pt x="0" y="26"/>
                  </a:cubicBezTo>
                  <a:cubicBezTo>
                    <a:pt x="2" y="26"/>
                    <a:pt x="5" y="25"/>
                    <a:pt x="7" y="24"/>
                  </a:cubicBezTo>
                  <a:cubicBezTo>
                    <a:pt x="12" y="19"/>
                    <a:pt x="17" y="14"/>
                    <a:pt x="23" y="8"/>
                  </a:cubicBezTo>
                  <a:cubicBezTo>
                    <a:pt x="23" y="7"/>
                    <a:pt x="24" y="5"/>
                    <a:pt x="25" y="4"/>
                  </a:cubicBezTo>
                  <a:cubicBezTo>
                    <a:pt x="25" y="0"/>
                    <a:pt x="25" y="0"/>
                    <a:pt x="25" y="0"/>
                  </a:cubicBezTo>
                </a:path>
              </a:pathLst>
            </a:custGeom>
            <a:solidFill>
              <a:srgbClr val="64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4" name="Freeform 70"/>
            <p:cNvSpPr/>
            <p:nvPr/>
          </p:nvSpPr>
          <p:spPr bwMode="auto">
            <a:xfrm>
              <a:off x="4059238" y="5265738"/>
              <a:ext cx="203200" cy="203200"/>
            </a:xfrm>
            <a:custGeom>
              <a:avLst/>
              <a:gdLst>
                <a:gd name="T0" fmla="*/ 16 w 16"/>
                <a:gd name="T1" fmla="*/ 0 h 16"/>
                <a:gd name="T2" fmla="*/ 0 w 16"/>
                <a:gd name="T3" fmla="*/ 16 h 16"/>
                <a:gd name="T4" fmla="*/ 16 w 16"/>
                <a:gd name="T5" fmla="*/ 0 h 16"/>
              </a:gdLst>
              <a:ahLst/>
              <a:cxnLst>
                <a:cxn ang="0">
                  <a:pos x="T0" y="T1"/>
                </a:cxn>
                <a:cxn ang="0">
                  <a:pos x="T2" y="T3"/>
                </a:cxn>
                <a:cxn ang="0">
                  <a:pos x="T4" y="T5"/>
                </a:cxn>
              </a:cxnLst>
              <a:rect l="0" t="0" r="r" b="b"/>
              <a:pathLst>
                <a:path w="16" h="16">
                  <a:moveTo>
                    <a:pt x="16" y="0"/>
                  </a:moveTo>
                  <a:cubicBezTo>
                    <a:pt x="10" y="6"/>
                    <a:pt x="5" y="11"/>
                    <a:pt x="0" y="16"/>
                  </a:cubicBezTo>
                  <a:cubicBezTo>
                    <a:pt x="6" y="14"/>
                    <a:pt x="11" y="9"/>
                    <a:pt x="16" y="0"/>
                  </a:cubicBezTo>
                </a:path>
              </a:pathLst>
            </a:custGeom>
            <a:solidFill>
              <a:srgbClr val="2A28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5" name="Freeform 71"/>
            <p:cNvSpPr/>
            <p:nvPr/>
          </p:nvSpPr>
          <p:spPr bwMode="auto">
            <a:xfrm>
              <a:off x="3668713" y="3743325"/>
              <a:ext cx="1541463" cy="1725613"/>
            </a:xfrm>
            <a:custGeom>
              <a:avLst/>
              <a:gdLst>
                <a:gd name="T0" fmla="*/ 56 w 122"/>
                <a:gd name="T1" fmla="*/ 57 h 136"/>
                <a:gd name="T2" fmla="*/ 98 w 122"/>
                <a:gd name="T3" fmla="*/ 42 h 136"/>
                <a:gd name="T4" fmla="*/ 117 w 122"/>
                <a:gd name="T5" fmla="*/ 31 h 136"/>
                <a:gd name="T6" fmla="*/ 118 w 122"/>
                <a:gd name="T7" fmla="*/ 30 h 136"/>
                <a:gd name="T8" fmla="*/ 116 w 122"/>
                <a:gd name="T9" fmla="*/ 27 h 136"/>
                <a:gd name="T10" fmla="*/ 122 w 122"/>
                <a:gd name="T11" fmla="*/ 21 h 136"/>
                <a:gd name="T12" fmla="*/ 105 w 122"/>
                <a:gd name="T13" fmla="*/ 16 h 136"/>
                <a:gd name="T14" fmla="*/ 80 w 122"/>
                <a:gd name="T15" fmla="*/ 23 h 136"/>
                <a:gd name="T16" fmla="*/ 73 w 122"/>
                <a:gd name="T17" fmla="*/ 0 h 136"/>
                <a:gd name="T18" fmla="*/ 29 w 122"/>
                <a:gd name="T19" fmla="*/ 16 h 136"/>
                <a:gd name="T20" fmla="*/ 17 w 122"/>
                <a:gd name="T21" fmla="*/ 30 h 136"/>
                <a:gd name="T22" fmla="*/ 0 w 122"/>
                <a:gd name="T23" fmla="*/ 126 h 136"/>
                <a:gd name="T24" fmla="*/ 18 w 122"/>
                <a:gd name="T25" fmla="*/ 136 h 136"/>
                <a:gd name="T26" fmla="*/ 34 w 122"/>
                <a:gd name="T27" fmla="*/ 128 h 136"/>
                <a:gd name="T28" fmla="*/ 47 w 122"/>
                <a:gd name="T29" fmla="*/ 104 h 136"/>
                <a:gd name="T30" fmla="*/ 56 w 122"/>
                <a:gd name="T31" fmla="*/ 57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36">
                  <a:moveTo>
                    <a:pt x="56" y="57"/>
                  </a:moveTo>
                  <a:cubicBezTo>
                    <a:pt x="98" y="42"/>
                    <a:pt x="98" y="42"/>
                    <a:pt x="98" y="42"/>
                  </a:cubicBezTo>
                  <a:cubicBezTo>
                    <a:pt x="98" y="41"/>
                    <a:pt x="112" y="37"/>
                    <a:pt x="117" y="31"/>
                  </a:cubicBezTo>
                  <a:cubicBezTo>
                    <a:pt x="117" y="31"/>
                    <a:pt x="118" y="30"/>
                    <a:pt x="118" y="30"/>
                  </a:cubicBezTo>
                  <a:cubicBezTo>
                    <a:pt x="117" y="28"/>
                    <a:pt x="116" y="27"/>
                    <a:pt x="116" y="27"/>
                  </a:cubicBezTo>
                  <a:cubicBezTo>
                    <a:pt x="118" y="25"/>
                    <a:pt x="120" y="23"/>
                    <a:pt x="122" y="21"/>
                  </a:cubicBezTo>
                  <a:cubicBezTo>
                    <a:pt x="117" y="19"/>
                    <a:pt x="109" y="16"/>
                    <a:pt x="105" y="16"/>
                  </a:cubicBezTo>
                  <a:cubicBezTo>
                    <a:pt x="103" y="16"/>
                    <a:pt x="89" y="20"/>
                    <a:pt x="80" y="23"/>
                  </a:cubicBezTo>
                  <a:cubicBezTo>
                    <a:pt x="77" y="14"/>
                    <a:pt x="75" y="5"/>
                    <a:pt x="73" y="0"/>
                  </a:cubicBezTo>
                  <a:cubicBezTo>
                    <a:pt x="56" y="6"/>
                    <a:pt x="38" y="13"/>
                    <a:pt x="29" y="16"/>
                  </a:cubicBezTo>
                  <a:cubicBezTo>
                    <a:pt x="23" y="19"/>
                    <a:pt x="18" y="23"/>
                    <a:pt x="17" y="30"/>
                  </a:cubicBezTo>
                  <a:cubicBezTo>
                    <a:pt x="16" y="35"/>
                    <a:pt x="0" y="126"/>
                    <a:pt x="0" y="126"/>
                  </a:cubicBezTo>
                  <a:cubicBezTo>
                    <a:pt x="0" y="131"/>
                    <a:pt x="8" y="136"/>
                    <a:pt x="18" y="136"/>
                  </a:cubicBezTo>
                  <a:cubicBezTo>
                    <a:pt x="24" y="135"/>
                    <a:pt x="29" y="133"/>
                    <a:pt x="34" y="128"/>
                  </a:cubicBezTo>
                  <a:cubicBezTo>
                    <a:pt x="39" y="122"/>
                    <a:pt x="43" y="114"/>
                    <a:pt x="47" y="104"/>
                  </a:cubicBezTo>
                  <a:lnTo>
                    <a:pt x="56" y="57"/>
                  </a:lnTo>
                  <a:close/>
                </a:path>
              </a:pathLst>
            </a:custGeom>
            <a:solidFill>
              <a:srgbClr val="EFC8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6" name="Freeform 72"/>
            <p:cNvSpPr/>
            <p:nvPr/>
          </p:nvSpPr>
          <p:spPr bwMode="auto">
            <a:xfrm>
              <a:off x="3668713" y="3692525"/>
              <a:ext cx="1074738" cy="1738313"/>
            </a:xfrm>
            <a:custGeom>
              <a:avLst/>
              <a:gdLst>
                <a:gd name="T0" fmla="*/ 0 w 85"/>
                <a:gd name="T1" fmla="*/ 131 h 137"/>
                <a:gd name="T2" fmla="*/ 0 w 85"/>
                <a:gd name="T3" fmla="*/ 132 h 137"/>
                <a:gd name="T4" fmla="*/ 1 w 85"/>
                <a:gd name="T5" fmla="*/ 132 h 137"/>
                <a:gd name="T6" fmla="*/ 1 w 85"/>
                <a:gd name="T7" fmla="*/ 132 h 137"/>
                <a:gd name="T8" fmla="*/ 1 w 85"/>
                <a:gd name="T9" fmla="*/ 133 h 137"/>
                <a:gd name="T10" fmla="*/ 1 w 85"/>
                <a:gd name="T11" fmla="*/ 133 h 137"/>
                <a:gd name="T12" fmla="*/ 2 w 85"/>
                <a:gd name="T13" fmla="*/ 134 h 137"/>
                <a:gd name="T14" fmla="*/ 2 w 85"/>
                <a:gd name="T15" fmla="*/ 134 h 137"/>
                <a:gd name="T16" fmla="*/ 3 w 85"/>
                <a:gd name="T17" fmla="*/ 135 h 137"/>
                <a:gd name="T18" fmla="*/ 28 w 85"/>
                <a:gd name="T19" fmla="*/ 114 h 137"/>
                <a:gd name="T20" fmla="*/ 40 w 85"/>
                <a:gd name="T21" fmla="*/ 46 h 137"/>
                <a:gd name="T22" fmla="*/ 45 w 85"/>
                <a:gd name="T23" fmla="*/ 40 h 137"/>
                <a:gd name="T24" fmla="*/ 81 w 85"/>
                <a:gd name="T25" fmla="*/ 26 h 137"/>
                <a:gd name="T26" fmla="*/ 84 w 85"/>
                <a:gd name="T27" fmla="*/ 0 h 137"/>
                <a:gd name="T28" fmla="*/ 64 w 85"/>
                <a:gd name="T29" fmla="*/ 7 h 137"/>
                <a:gd name="T30" fmla="*/ 63 w 85"/>
                <a:gd name="T31" fmla="*/ 8 h 137"/>
                <a:gd name="T32" fmla="*/ 60 w 85"/>
                <a:gd name="T33" fmla="*/ 8 h 137"/>
                <a:gd name="T34" fmla="*/ 60 w 85"/>
                <a:gd name="T35" fmla="*/ 9 h 137"/>
                <a:gd name="T36" fmla="*/ 51 w 85"/>
                <a:gd name="T37" fmla="*/ 12 h 137"/>
                <a:gd name="T38" fmla="*/ 51 w 85"/>
                <a:gd name="T39" fmla="*/ 12 h 137"/>
                <a:gd name="T40" fmla="*/ 45 w 85"/>
                <a:gd name="T41" fmla="*/ 14 h 137"/>
                <a:gd name="T42" fmla="*/ 45 w 85"/>
                <a:gd name="T43" fmla="*/ 14 h 137"/>
                <a:gd name="T44" fmla="*/ 43 w 85"/>
                <a:gd name="T45" fmla="*/ 15 h 137"/>
                <a:gd name="T46" fmla="*/ 42 w 85"/>
                <a:gd name="T47" fmla="*/ 15 h 137"/>
                <a:gd name="T48" fmla="*/ 40 w 85"/>
                <a:gd name="T49" fmla="*/ 16 h 137"/>
                <a:gd name="T50" fmla="*/ 40 w 85"/>
                <a:gd name="T51" fmla="*/ 16 h 137"/>
                <a:gd name="T52" fmla="*/ 38 w 85"/>
                <a:gd name="T53" fmla="*/ 17 h 137"/>
                <a:gd name="T54" fmla="*/ 37 w 85"/>
                <a:gd name="T55" fmla="*/ 17 h 137"/>
                <a:gd name="T56" fmla="*/ 35 w 85"/>
                <a:gd name="T57" fmla="*/ 18 h 137"/>
                <a:gd name="T58" fmla="*/ 35 w 85"/>
                <a:gd name="T59" fmla="*/ 18 h 137"/>
                <a:gd name="T60" fmla="*/ 34 w 85"/>
                <a:gd name="T61" fmla="*/ 18 h 137"/>
                <a:gd name="T62" fmla="*/ 30 w 85"/>
                <a:gd name="T63" fmla="*/ 20 h 137"/>
                <a:gd name="T64" fmla="*/ 29 w 85"/>
                <a:gd name="T65" fmla="*/ 20 h 137"/>
                <a:gd name="T66" fmla="*/ 17 w 85"/>
                <a:gd name="T67" fmla="*/ 34 h 137"/>
                <a:gd name="T68" fmla="*/ 0 w 85"/>
                <a:gd name="T69" fmla="*/ 130 h 137"/>
                <a:gd name="T70" fmla="*/ 0 w 85"/>
                <a:gd name="T71" fmla="*/ 13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5" h="137">
                  <a:moveTo>
                    <a:pt x="0" y="131"/>
                  </a:moveTo>
                  <a:cubicBezTo>
                    <a:pt x="0" y="132"/>
                    <a:pt x="0" y="132"/>
                    <a:pt x="0" y="132"/>
                  </a:cubicBezTo>
                  <a:cubicBezTo>
                    <a:pt x="1" y="132"/>
                    <a:pt x="1" y="132"/>
                    <a:pt x="1" y="132"/>
                  </a:cubicBezTo>
                  <a:cubicBezTo>
                    <a:pt x="1" y="132"/>
                    <a:pt x="1" y="132"/>
                    <a:pt x="1" y="132"/>
                  </a:cubicBezTo>
                  <a:cubicBezTo>
                    <a:pt x="1" y="133"/>
                    <a:pt x="1" y="133"/>
                    <a:pt x="1" y="133"/>
                  </a:cubicBezTo>
                  <a:cubicBezTo>
                    <a:pt x="1" y="133"/>
                    <a:pt x="1" y="133"/>
                    <a:pt x="1" y="133"/>
                  </a:cubicBezTo>
                  <a:cubicBezTo>
                    <a:pt x="2" y="134"/>
                    <a:pt x="2" y="134"/>
                    <a:pt x="2" y="134"/>
                  </a:cubicBezTo>
                  <a:cubicBezTo>
                    <a:pt x="2" y="134"/>
                    <a:pt x="2" y="134"/>
                    <a:pt x="2" y="134"/>
                  </a:cubicBezTo>
                  <a:cubicBezTo>
                    <a:pt x="3" y="135"/>
                    <a:pt x="3" y="135"/>
                    <a:pt x="3" y="135"/>
                  </a:cubicBezTo>
                  <a:cubicBezTo>
                    <a:pt x="8" y="137"/>
                    <a:pt x="24" y="134"/>
                    <a:pt x="28" y="114"/>
                  </a:cubicBezTo>
                  <a:cubicBezTo>
                    <a:pt x="29" y="107"/>
                    <a:pt x="40" y="46"/>
                    <a:pt x="40" y="46"/>
                  </a:cubicBezTo>
                  <a:cubicBezTo>
                    <a:pt x="40" y="44"/>
                    <a:pt x="42" y="41"/>
                    <a:pt x="45" y="40"/>
                  </a:cubicBezTo>
                  <a:cubicBezTo>
                    <a:pt x="81" y="26"/>
                    <a:pt x="81" y="26"/>
                    <a:pt x="81" y="26"/>
                  </a:cubicBezTo>
                  <a:cubicBezTo>
                    <a:pt x="79" y="18"/>
                    <a:pt x="85" y="4"/>
                    <a:pt x="84" y="0"/>
                  </a:cubicBezTo>
                  <a:cubicBezTo>
                    <a:pt x="81" y="1"/>
                    <a:pt x="67" y="6"/>
                    <a:pt x="64" y="7"/>
                  </a:cubicBezTo>
                  <a:cubicBezTo>
                    <a:pt x="63" y="8"/>
                    <a:pt x="63" y="8"/>
                    <a:pt x="63" y="8"/>
                  </a:cubicBezTo>
                  <a:cubicBezTo>
                    <a:pt x="62" y="8"/>
                    <a:pt x="61" y="8"/>
                    <a:pt x="60" y="8"/>
                  </a:cubicBezTo>
                  <a:cubicBezTo>
                    <a:pt x="60" y="9"/>
                    <a:pt x="60" y="9"/>
                    <a:pt x="60" y="9"/>
                  </a:cubicBezTo>
                  <a:cubicBezTo>
                    <a:pt x="57" y="10"/>
                    <a:pt x="54" y="11"/>
                    <a:pt x="51" y="12"/>
                  </a:cubicBezTo>
                  <a:cubicBezTo>
                    <a:pt x="51" y="12"/>
                    <a:pt x="51" y="12"/>
                    <a:pt x="51" y="12"/>
                  </a:cubicBezTo>
                  <a:cubicBezTo>
                    <a:pt x="49" y="13"/>
                    <a:pt x="47" y="13"/>
                    <a:pt x="45" y="14"/>
                  </a:cubicBezTo>
                  <a:cubicBezTo>
                    <a:pt x="45" y="14"/>
                    <a:pt x="45" y="14"/>
                    <a:pt x="45" y="14"/>
                  </a:cubicBezTo>
                  <a:cubicBezTo>
                    <a:pt x="44" y="14"/>
                    <a:pt x="44" y="15"/>
                    <a:pt x="43" y="15"/>
                  </a:cubicBezTo>
                  <a:cubicBezTo>
                    <a:pt x="43" y="15"/>
                    <a:pt x="42" y="15"/>
                    <a:pt x="42" y="15"/>
                  </a:cubicBezTo>
                  <a:cubicBezTo>
                    <a:pt x="41" y="16"/>
                    <a:pt x="41" y="16"/>
                    <a:pt x="40" y="16"/>
                  </a:cubicBezTo>
                  <a:cubicBezTo>
                    <a:pt x="40" y="16"/>
                    <a:pt x="40" y="16"/>
                    <a:pt x="40" y="16"/>
                  </a:cubicBezTo>
                  <a:cubicBezTo>
                    <a:pt x="39" y="16"/>
                    <a:pt x="38" y="17"/>
                    <a:pt x="38" y="17"/>
                  </a:cubicBezTo>
                  <a:cubicBezTo>
                    <a:pt x="37" y="17"/>
                    <a:pt x="37" y="17"/>
                    <a:pt x="37" y="17"/>
                  </a:cubicBezTo>
                  <a:cubicBezTo>
                    <a:pt x="36" y="17"/>
                    <a:pt x="36" y="18"/>
                    <a:pt x="35" y="18"/>
                  </a:cubicBezTo>
                  <a:cubicBezTo>
                    <a:pt x="35" y="18"/>
                    <a:pt x="35" y="18"/>
                    <a:pt x="35" y="18"/>
                  </a:cubicBezTo>
                  <a:cubicBezTo>
                    <a:pt x="34" y="18"/>
                    <a:pt x="34" y="18"/>
                    <a:pt x="34" y="18"/>
                  </a:cubicBezTo>
                  <a:cubicBezTo>
                    <a:pt x="33" y="19"/>
                    <a:pt x="31" y="19"/>
                    <a:pt x="30" y="20"/>
                  </a:cubicBezTo>
                  <a:cubicBezTo>
                    <a:pt x="30" y="20"/>
                    <a:pt x="29" y="20"/>
                    <a:pt x="29" y="20"/>
                  </a:cubicBezTo>
                  <a:cubicBezTo>
                    <a:pt x="23" y="23"/>
                    <a:pt x="18" y="27"/>
                    <a:pt x="17" y="34"/>
                  </a:cubicBezTo>
                  <a:cubicBezTo>
                    <a:pt x="16" y="39"/>
                    <a:pt x="0" y="130"/>
                    <a:pt x="0" y="130"/>
                  </a:cubicBezTo>
                  <a:cubicBezTo>
                    <a:pt x="0" y="131"/>
                    <a:pt x="0" y="131"/>
                    <a:pt x="0" y="131"/>
                  </a:cubicBezTo>
                  <a:close/>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7" name="Freeform 73"/>
            <p:cNvSpPr/>
            <p:nvPr/>
          </p:nvSpPr>
          <p:spPr bwMode="auto">
            <a:xfrm>
              <a:off x="3692525" y="3552825"/>
              <a:ext cx="1404938" cy="1674813"/>
            </a:xfrm>
            <a:custGeom>
              <a:avLst/>
              <a:gdLst>
                <a:gd name="T0" fmla="*/ 27 w 111"/>
                <a:gd name="T1" fmla="*/ 31 h 132"/>
                <a:gd name="T2" fmla="*/ 15 w 111"/>
                <a:gd name="T3" fmla="*/ 45 h 132"/>
                <a:gd name="T4" fmla="*/ 0 w 111"/>
                <a:gd name="T5" fmla="*/ 132 h 132"/>
                <a:gd name="T6" fmla="*/ 4 w 111"/>
                <a:gd name="T7" fmla="*/ 132 h 132"/>
                <a:gd name="T8" fmla="*/ 18 w 111"/>
                <a:gd name="T9" fmla="*/ 50 h 132"/>
                <a:gd name="T10" fmla="*/ 30 w 111"/>
                <a:gd name="T11" fmla="*/ 37 h 132"/>
                <a:gd name="T12" fmla="*/ 109 w 111"/>
                <a:gd name="T13" fmla="*/ 7 h 132"/>
                <a:gd name="T14" fmla="*/ 111 w 111"/>
                <a:gd name="T15" fmla="*/ 0 h 132"/>
                <a:gd name="T16" fmla="*/ 27 w 111"/>
                <a:gd name="T17" fmla="*/ 3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132">
                  <a:moveTo>
                    <a:pt x="27" y="31"/>
                  </a:moveTo>
                  <a:cubicBezTo>
                    <a:pt x="21" y="34"/>
                    <a:pt x="16" y="38"/>
                    <a:pt x="15" y="45"/>
                  </a:cubicBezTo>
                  <a:cubicBezTo>
                    <a:pt x="14" y="49"/>
                    <a:pt x="4" y="109"/>
                    <a:pt x="0" y="132"/>
                  </a:cubicBezTo>
                  <a:cubicBezTo>
                    <a:pt x="1" y="132"/>
                    <a:pt x="3" y="132"/>
                    <a:pt x="4" y="132"/>
                  </a:cubicBezTo>
                  <a:cubicBezTo>
                    <a:pt x="8" y="110"/>
                    <a:pt x="17" y="54"/>
                    <a:pt x="18" y="50"/>
                  </a:cubicBezTo>
                  <a:cubicBezTo>
                    <a:pt x="19" y="43"/>
                    <a:pt x="24" y="39"/>
                    <a:pt x="30" y="37"/>
                  </a:cubicBezTo>
                  <a:cubicBezTo>
                    <a:pt x="47" y="30"/>
                    <a:pt x="87" y="15"/>
                    <a:pt x="109" y="7"/>
                  </a:cubicBezTo>
                  <a:cubicBezTo>
                    <a:pt x="111" y="0"/>
                    <a:pt x="111" y="0"/>
                    <a:pt x="111" y="0"/>
                  </a:cubicBezTo>
                  <a:cubicBezTo>
                    <a:pt x="91" y="7"/>
                    <a:pt x="45" y="24"/>
                    <a:pt x="27" y="31"/>
                  </a:cubicBezTo>
                  <a:close/>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8" name="Freeform 74"/>
            <p:cNvSpPr/>
            <p:nvPr/>
          </p:nvSpPr>
          <p:spPr bwMode="auto">
            <a:xfrm>
              <a:off x="5248275" y="4541838"/>
              <a:ext cx="379413" cy="622300"/>
            </a:xfrm>
            <a:custGeom>
              <a:avLst/>
              <a:gdLst>
                <a:gd name="T0" fmla="*/ 18 w 30"/>
                <a:gd name="T1" fmla="*/ 7 h 49"/>
                <a:gd name="T2" fmla="*/ 16 w 30"/>
                <a:gd name="T3" fmla="*/ 24 h 49"/>
                <a:gd name="T4" fmla="*/ 0 w 30"/>
                <a:gd name="T5" fmla="*/ 49 h 49"/>
                <a:gd name="T6" fmla="*/ 28 w 30"/>
                <a:gd name="T7" fmla="*/ 3 h 49"/>
                <a:gd name="T8" fmla="*/ 24 w 30"/>
                <a:gd name="T9" fmla="*/ 0 h 49"/>
                <a:gd name="T10" fmla="*/ 18 w 30"/>
                <a:gd name="T11" fmla="*/ 7 h 49"/>
              </a:gdLst>
              <a:ahLst/>
              <a:cxnLst>
                <a:cxn ang="0">
                  <a:pos x="T0" y="T1"/>
                </a:cxn>
                <a:cxn ang="0">
                  <a:pos x="T2" y="T3"/>
                </a:cxn>
                <a:cxn ang="0">
                  <a:pos x="T4" y="T5"/>
                </a:cxn>
                <a:cxn ang="0">
                  <a:pos x="T6" y="T7"/>
                </a:cxn>
                <a:cxn ang="0">
                  <a:pos x="T8" y="T9"/>
                </a:cxn>
                <a:cxn ang="0">
                  <a:pos x="T10" y="T11"/>
                </a:cxn>
              </a:cxnLst>
              <a:rect l="0" t="0" r="r" b="b"/>
              <a:pathLst>
                <a:path w="30" h="49">
                  <a:moveTo>
                    <a:pt x="18" y="7"/>
                  </a:moveTo>
                  <a:cubicBezTo>
                    <a:pt x="18" y="13"/>
                    <a:pt x="17" y="20"/>
                    <a:pt x="16" y="24"/>
                  </a:cubicBezTo>
                  <a:cubicBezTo>
                    <a:pt x="16" y="24"/>
                    <a:pt x="15" y="33"/>
                    <a:pt x="0" y="49"/>
                  </a:cubicBezTo>
                  <a:cubicBezTo>
                    <a:pt x="30" y="38"/>
                    <a:pt x="27" y="18"/>
                    <a:pt x="28" y="3"/>
                  </a:cubicBezTo>
                  <a:cubicBezTo>
                    <a:pt x="27" y="3"/>
                    <a:pt x="26" y="2"/>
                    <a:pt x="24" y="0"/>
                  </a:cubicBezTo>
                  <a:cubicBezTo>
                    <a:pt x="22" y="2"/>
                    <a:pt x="20" y="5"/>
                    <a:pt x="18" y="7"/>
                  </a:cubicBezTo>
                </a:path>
              </a:pathLst>
            </a:custGeom>
            <a:solidFill>
              <a:srgbClr val="EFC9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79" name="Freeform 75"/>
            <p:cNvSpPr/>
            <p:nvPr/>
          </p:nvSpPr>
          <p:spPr bwMode="auto">
            <a:xfrm>
              <a:off x="3781425" y="4122738"/>
              <a:ext cx="1339850" cy="1371600"/>
            </a:xfrm>
            <a:custGeom>
              <a:avLst/>
              <a:gdLst>
                <a:gd name="T0" fmla="*/ 92 w 106"/>
                <a:gd name="T1" fmla="*/ 0 h 108"/>
                <a:gd name="T2" fmla="*/ 39 w 106"/>
                <a:gd name="T3" fmla="*/ 19 h 108"/>
                <a:gd name="T4" fmla="*/ 28 w 106"/>
                <a:gd name="T5" fmla="*/ 82 h 108"/>
                <a:gd name="T6" fmla="*/ 0 w 106"/>
                <a:gd name="T7" fmla="*/ 104 h 108"/>
                <a:gd name="T8" fmla="*/ 36 w 106"/>
                <a:gd name="T9" fmla="*/ 83 h 108"/>
                <a:gd name="T10" fmla="*/ 47 w 106"/>
                <a:gd name="T11" fmla="*/ 27 h 108"/>
                <a:gd name="T12" fmla="*/ 89 w 106"/>
                <a:gd name="T13" fmla="*/ 11 h 108"/>
                <a:gd name="T14" fmla="*/ 97 w 106"/>
                <a:gd name="T15" fmla="*/ 13 h 108"/>
                <a:gd name="T16" fmla="*/ 106 w 106"/>
                <a:gd name="T17" fmla="*/ 3 h 108"/>
                <a:gd name="T18" fmla="*/ 92 w 106"/>
                <a:gd name="T1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8">
                  <a:moveTo>
                    <a:pt x="92" y="0"/>
                  </a:moveTo>
                  <a:cubicBezTo>
                    <a:pt x="39" y="19"/>
                    <a:pt x="39" y="19"/>
                    <a:pt x="39" y="19"/>
                  </a:cubicBezTo>
                  <a:cubicBezTo>
                    <a:pt x="28" y="82"/>
                    <a:pt x="28" y="82"/>
                    <a:pt x="28" y="82"/>
                  </a:cubicBezTo>
                  <a:cubicBezTo>
                    <a:pt x="21" y="99"/>
                    <a:pt x="10" y="104"/>
                    <a:pt x="0" y="104"/>
                  </a:cubicBezTo>
                  <a:cubicBezTo>
                    <a:pt x="10" y="108"/>
                    <a:pt x="27" y="105"/>
                    <a:pt x="36" y="83"/>
                  </a:cubicBezTo>
                  <a:cubicBezTo>
                    <a:pt x="47" y="27"/>
                    <a:pt x="47" y="27"/>
                    <a:pt x="47" y="27"/>
                  </a:cubicBezTo>
                  <a:cubicBezTo>
                    <a:pt x="89" y="11"/>
                    <a:pt x="89" y="11"/>
                    <a:pt x="89" y="11"/>
                  </a:cubicBezTo>
                  <a:cubicBezTo>
                    <a:pt x="89" y="11"/>
                    <a:pt x="92" y="12"/>
                    <a:pt x="97" y="13"/>
                  </a:cubicBezTo>
                  <a:cubicBezTo>
                    <a:pt x="100" y="9"/>
                    <a:pt x="103" y="6"/>
                    <a:pt x="106" y="3"/>
                  </a:cubicBezTo>
                  <a:cubicBezTo>
                    <a:pt x="98" y="1"/>
                    <a:pt x="92" y="0"/>
                    <a:pt x="92" y="0"/>
                  </a:cubicBezTo>
                  <a:close/>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0" name="Freeform 76"/>
            <p:cNvSpPr/>
            <p:nvPr/>
          </p:nvSpPr>
          <p:spPr bwMode="auto">
            <a:xfrm>
              <a:off x="5602288" y="4122738"/>
              <a:ext cx="758825" cy="520700"/>
            </a:xfrm>
            <a:custGeom>
              <a:avLst/>
              <a:gdLst>
                <a:gd name="T0" fmla="*/ 36 w 60"/>
                <a:gd name="T1" fmla="*/ 0 h 41"/>
                <a:gd name="T2" fmla="*/ 26 w 60"/>
                <a:gd name="T3" fmla="*/ 10 h 41"/>
                <a:gd name="T4" fmla="*/ 1 w 60"/>
                <a:gd name="T5" fmla="*/ 35 h 41"/>
                <a:gd name="T6" fmla="*/ 1 w 60"/>
                <a:gd name="T7" fmla="*/ 35 h 41"/>
                <a:gd name="T8" fmla="*/ 0 w 60"/>
                <a:gd name="T9" fmla="*/ 36 h 41"/>
                <a:gd name="T10" fmla="*/ 0 w 60"/>
                <a:gd name="T11" fmla="*/ 36 h 41"/>
                <a:gd name="T12" fmla="*/ 0 w 60"/>
                <a:gd name="T13" fmla="*/ 36 h 41"/>
                <a:gd name="T14" fmla="*/ 0 w 60"/>
                <a:gd name="T15" fmla="*/ 41 h 41"/>
                <a:gd name="T16" fmla="*/ 16 w 60"/>
                <a:gd name="T17" fmla="*/ 25 h 41"/>
                <a:gd name="T18" fmla="*/ 60 w 60"/>
                <a:gd name="T19" fmla="*/ 17 h 41"/>
                <a:gd name="T20" fmla="*/ 57 w 60"/>
                <a:gd name="T21" fmla="*/ 15 h 41"/>
                <a:gd name="T22" fmla="*/ 36 w 60"/>
                <a:gd name="T23"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41">
                  <a:moveTo>
                    <a:pt x="36" y="0"/>
                  </a:moveTo>
                  <a:cubicBezTo>
                    <a:pt x="32" y="3"/>
                    <a:pt x="29" y="7"/>
                    <a:pt x="26" y="10"/>
                  </a:cubicBezTo>
                  <a:cubicBezTo>
                    <a:pt x="17" y="19"/>
                    <a:pt x="8" y="28"/>
                    <a:pt x="1" y="35"/>
                  </a:cubicBezTo>
                  <a:cubicBezTo>
                    <a:pt x="1" y="35"/>
                    <a:pt x="1" y="35"/>
                    <a:pt x="1" y="35"/>
                  </a:cubicBezTo>
                  <a:cubicBezTo>
                    <a:pt x="1" y="35"/>
                    <a:pt x="0" y="35"/>
                    <a:pt x="0" y="36"/>
                  </a:cubicBezTo>
                  <a:cubicBezTo>
                    <a:pt x="0" y="36"/>
                    <a:pt x="0" y="36"/>
                    <a:pt x="0" y="36"/>
                  </a:cubicBezTo>
                  <a:cubicBezTo>
                    <a:pt x="0" y="36"/>
                    <a:pt x="0" y="36"/>
                    <a:pt x="0" y="36"/>
                  </a:cubicBezTo>
                  <a:cubicBezTo>
                    <a:pt x="0" y="37"/>
                    <a:pt x="0" y="39"/>
                    <a:pt x="0" y="41"/>
                  </a:cubicBezTo>
                  <a:cubicBezTo>
                    <a:pt x="16" y="25"/>
                    <a:pt x="16" y="25"/>
                    <a:pt x="16" y="25"/>
                  </a:cubicBezTo>
                  <a:cubicBezTo>
                    <a:pt x="60" y="17"/>
                    <a:pt x="60" y="17"/>
                    <a:pt x="60" y="17"/>
                  </a:cubicBezTo>
                  <a:cubicBezTo>
                    <a:pt x="59" y="16"/>
                    <a:pt x="58" y="15"/>
                    <a:pt x="57" y="15"/>
                  </a:cubicBezTo>
                  <a:cubicBezTo>
                    <a:pt x="53" y="12"/>
                    <a:pt x="45" y="6"/>
                    <a:pt x="36" y="0"/>
                  </a:cubicBezTo>
                </a:path>
              </a:pathLst>
            </a:custGeom>
            <a:solidFill>
              <a:srgbClr val="E3BF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1" name="Freeform 77"/>
            <p:cNvSpPr/>
            <p:nvPr/>
          </p:nvSpPr>
          <p:spPr bwMode="auto">
            <a:xfrm>
              <a:off x="6323013" y="4313238"/>
              <a:ext cx="38100" cy="25400"/>
            </a:xfrm>
            <a:custGeom>
              <a:avLst/>
              <a:gdLst>
                <a:gd name="T0" fmla="*/ 0 w 3"/>
                <a:gd name="T1" fmla="*/ 0 h 2"/>
                <a:gd name="T2" fmla="*/ 3 w 3"/>
                <a:gd name="T3" fmla="*/ 2 h 2"/>
                <a:gd name="T4" fmla="*/ 3 w 3"/>
                <a:gd name="T5" fmla="*/ 2 h 2"/>
                <a:gd name="T6" fmla="*/ 0 w 3"/>
                <a:gd name="T7" fmla="*/ 0 h 2"/>
              </a:gdLst>
              <a:ahLst/>
              <a:cxnLst>
                <a:cxn ang="0">
                  <a:pos x="T0" y="T1"/>
                </a:cxn>
                <a:cxn ang="0">
                  <a:pos x="T2" y="T3"/>
                </a:cxn>
                <a:cxn ang="0">
                  <a:pos x="T4" y="T5"/>
                </a:cxn>
                <a:cxn ang="0">
                  <a:pos x="T6" y="T7"/>
                </a:cxn>
              </a:cxnLst>
              <a:rect l="0" t="0" r="r" b="b"/>
              <a:pathLst>
                <a:path w="3" h="2">
                  <a:moveTo>
                    <a:pt x="0" y="0"/>
                  </a:moveTo>
                  <a:cubicBezTo>
                    <a:pt x="1" y="0"/>
                    <a:pt x="2" y="1"/>
                    <a:pt x="3" y="2"/>
                  </a:cubicBezTo>
                  <a:cubicBezTo>
                    <a:pt x="3" y="2"/>
                    <a:pt x="3" y="2"/>
                    <a:pt x="3" y="2"/>
                  </a:cubicBezTo>
                  <a:cubicBezTo>
                    <a:pt x="3" y="2"/>
                    <a:pt x="2" y="1"/>
                    <a:pt x="0" y="0"/>
                  </a:cubicBezTo>
                </a:path>
              </a:pathLst>
            </a:custGeom>
            <a:solidFill>
              <a:srgbClr val="E5CC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2" name="Freeform 78"/>
            <p:cNvSpPr/>
            <p:nvPr/>
          </p:nvSpPr>
          <p:spPr bwMode="auto">
            <a:xfrm>
              <a:off x="5400675" y="4414838"/>
              <a:ext cx="150813" cy="215900"/>
            </a:xfrm>
            <a:custGeom>
              <a:avLst/>
              <a:gdLst>
                <a:gd name="T0" fmla="*/ 1 w 12"/>
                <a:gd name="T1" fmla="*/ 0 h 17"/>
                <a:gd name="T2" fmla="*/ 0 w 12"/>
                <a:gd name="T3" fmla="*/ 2 h 17"/>
                <a:gd name="T4" fmla="*/ 1 w 12"/>
                <a:gd name="T5" fmla="*/ 3 h 17"/>
                <a:gd name="T6" fmla="*/ 3 w 12"/>
                <a:gd name="T7" fmla="*/ 7 h 17"/>
                <a:gd name="T8" fmla="*/ 4 w 12"/>
                <a:gd name="T9" fmla="*/ 7 h 17"/>
                <a:gd name="T10" fmla="*/ 7 w 12"/>
                <a:gd name="T11" fmla="*/ 10 h 17"/>
                <a:gd name="T12" fmla="*/ 5 w 12"/>
                <a:gd name="T13" fmla="*/ 13 h 17"/>
                <a:gd name="T14" fmla="*/ 6 w 12"/>
                <a:gd name="T15" fmla="*/ 17 h 17"/>
                <a:gd name="T16" fmla="*/ 12 w 12"/>
                <a:gd name="T17" fmla="*/ 10 h 17"/>
                <a:gd name="T18" fmla="*/ 1 w 12"/>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7">
                  <a:moveTo>
                    <a:pt x="1" y="0"/>
                  </a:moveTo>
                  <a:cubicBezTo>
                    <a:pt x="0" y="2"/>
                    <a:pt x="0" y="2"/>
                    <a:pt x="0" y="2"/>
                  </a:cubicBezTo>
                  <a:cubicBezTo>
                    <a:pt x="0" y="2"/>
                    <a:pt x="1" y="3"/>
                    <a:pt x="1" y="3"/>
                  </a:cubicBezTo>
                  <a:cubicBezTo>
                    <a:pt x="2" y="5"/>
                    <a:pt x="3" y="6"/>
                    <a:pt x="3" y="7"/>
                  </a:cubicBezTo>
                  <a:cubicBezTo>
                    <a:pt x="3" y="7"/>
                    <a:pt x="3" y="7"/>
                    <a:pt x="4" y="7"/>
                  </a:cubicBezTo>
                  <a:cubicBezTo>
                    <a:pt x="5" y="9"/>
                    <a:pt x="6" y="10"/>
                    <a:pt x="7" y="10"/>
                  </a:cubicBezTo>
                  <a:cubicBezTo>
                    <a:pt x="6" y="11"/>
                    <a:pt x="6" y="12"/>
                    <a:pt x="5" y="13"/>
                  </a:cubicBezTo>
                  <a:cubicBezTo>
                    <a:pt x="5" y="14"/>
                    <a:pt x="5" y="16"/>
                    <a:pt x="6" y="17"/>
                  </a:cubicBezTo>
                  <a:cubicBezTo>
                    <a:pt x="8" y="15"/>
                    <a:pt x="10" y="12"/>
                    <a:pt x="12" y="10"/>
                  </a:cubicBezTo>
                  <a:cubicBezTo>
                    <a:pt x="10" y="8"/>
                    <a:pt x="6" y="4"/>
                    <a:pt x="1" y="0"/>
                  </a:cubicBezTo>
                </a:path>
              </a:pathLst>
            </a:custGeom>
            <a:solidFill>
              <a:srgbClr val="0C0B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3" name="Freeform 79"/>
            <p:cNvSpPr/>
            <p:nvPr/>
          </p:nvSpPr>
          <p:spPr bwMode="auto">
            <a:xfrm>
              <a:off x="5438775" y="4503738"/>
              <a:ext cx="49213" cy="76200"/>
            </a:xfrm>
            <a:custGeom>
              <a:avLst/>
              <a:gdLst>
                <a:gd name="T0" fmla="*/ 1 w 4"/>
                <a:gd name="T1" fmla="*/ 0 h 6"/>
                <a:gd name="T2" fmla="*/ 0 w 4"/>
                <a:gd name="T3" fmla="*/ 0 h 6"/>
                <a:gd name="T4" fmla="*/ 2 w 4"/>
                <a:gd name="T5" fmla="*/ 6 h 6"/>
                <a:gd name="T6" fmla="*/ 4 w 4"/>
                <a:gd name="T7" fmla="*/ 3 h 6"/>
                <a:gd name="T8" fmla="*/ 1 w 4"/>
                <a:gd name="T9" fmla="*/ 0 h 6"/>
              </a:gdLst>
              <a:ahLst/>
              <a:cxnLst>
                <a:cxn ang="0">
                  <a:pos x="T0" y="T1"/>
                </a:cxn>
                <a:cxn ang="0">
                  <a:pos x="T2" y="T3"/>
                </a:cxn>
                <a:cxn ang="0">
                  <a:pos x="T4" y="T5"/>
                </a:cxn>
                <a:cxn ang="0">
                  <a:pos x="T6" y="T7"/>
                </a:cxn>
                <a:cxn ang="0">
                  <a:pos x="T8" y="T9"/>
                </a:cxn>
              </a:cxnLst>
              <a:rect l="0" t="0" r="r" b="b"/>
              <a:pathLst>
                <a:path w="4" h="6">
                  <a:moveTo>
                    <a:pt x="1" y="0"/>
                  </a:moveTo>
                  <a:cubicBezTo>
                    <a:pt x="0" y="0"/>
                    <a:pt x="0" y="0"/>
                    <a:pt x="0" y="0"/>
                  </a:cubicBezTo>
                  <a:cubicBezTo>
                    <a:pt x="1" y="2"/>
                    <a:pt x="2" y="4"/>
                    <a:pt x="2" y="6"/>
                  </a:cubicBezTo>
                  <a:cubicBezTo>
                    <a:pt x="3" y="5"/>
                    <a:pt x="3" y="4"/>
                    <a:pt x="4" y="3"/>
                  </a:cubicBezTo>
                  <a:cubicBezTo>
                    <a:pt x="3" y="3"/>
                    <a:pt x="2" y="2"/>
                    <a:pt x="1" y="0"/>
                  </a:cubicBezTo>
                </a:path>
              </a:pathLst>
            </a:custGeom>
            <a:solidFill>
              <a:srgbClr val="4140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4" name="Freeform 80"/>
            <p:cNvSpPr>
              <a:spLocks noEditPoints="1"/>
            </p:cNvSpPr>
            <p:nvPr/>
          </p:nvSpPr>
          <p:spPr bwMode="auto">
            <a:xfrm>
              <a:off x="5413375" y="4122738"/>
              <a:ext cx="644525" cy="457200"/>
            </a:xfrm>
            <a:custGeom>
              <a:avLst/>
              <a:gdLst>
                <a:gd name="T0" fmla="*/ 1 w 51"/>
                <a:gd name="T1" fmla="*/ 22 h 36"/>
                <a:gd name="T2" fmla="*/ 0 w 51"/>
                <a:gd name="T3" fmla="*/ 23 h 36"/>
                <a:gd name="T4" fmla="*/ 11 w 51"/>
                <a:gd name="T5" fmla="*/ 33 h 36"/>
                <a:gd name="T6" fmla="*/ 11 w 51"/>
                <a:gd name="T7" fmla="*/ 33 h 36"/>
                <a:gd name="T8" fmla="*/ 15 w 51"/>
                <a:gd name="T9" fmla="*/ 36 h 36"/>
                <a:gd name="T10" fmla="*/ 15 w 51"/>
                <a:gd name="T11" fmla="*/ 36 h 36"/>
                <a:gd name="T12" fmla="*/ 15 w 51"/>
                <a:gd name="T13" fmla="*/ 36 h 36"/>
                <a:gd name="T14" fmla="*/ 15 w 51"/>
                <a:gd name="T15" fmla="*/ 36 h 36"/>
                <a:gd name="T16" fmla="*/ 16 w 51"/>
                <a:gd name="T17" fmla="*/ 35 h 36"/>
                <a:gd name="T18" fmla="*/ 16 w 51"/>
                <a:gd name="T19" fmla="*/ 35 h 36"/>
                <a:gd name="T20" fmla="*/ 1 w 51"/>
                <a:gd name="T21" fmla="*/ 22 h 36"/>
                <a:gd name="T22" fmla="*/ 51 w 51"/>
                <a:gd name="T23" fmla="*/ 0 h 36"/>
                <a:gd name="T24" fmla="*/ 41 w 51"/>
                <a:gd name="T25" fmla="*/ 10 h 36"/>
                <a:gd name="T26" fmla="*/ 51 w 51"/>
                <a:gd name="T27" fmla="*/ 0 h 36"/>
                <a:gd name="T28" fmla="*/ 51 w 51"/>
                <a:gd name="T2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 h="36">
                  <a:moveTo>
                    <a:pt x="1" y="22"/>
                  </a:moveTo>
                  <a:cubicBezTo>
                    <a:pt x="0" y="23"/>
                    <a:pt x="0" y="23"/>
                    <a:pt x="0" y="23"/>
                  </a:cubicBezTo>
                  <a:cubicBezTo>
                    <a:pt x="5" y="27"/>
                    <a:pt x="9" y="31"/>
                    <a:pt x="11" y="33"/>
                  </a:cubicBezTo>
                  <a:cubicBezTo>
                    <a:pt x="11" y="33"/>
                    <a:pt x="11" y="33"/>
                    <a:pt x="11" y="33"/>
                  </a:cubicBezTo>
                  <a:cubicBezTo>
                    <a:pt x="13" y="35"/>
                    <a:pt x="14" y="36"/>
                    <a:pt x="15" y="36"/>
                  </a:cubicBezTo>
                  <a:cubicBezTo>
                    <a:pt x="15" y="36"/>
                    <a:pt x="15" y="36"/>
                    <a:pt x="15" y="36"/>
                  </a:cubicBezTo>
                  <a:cubicBezTo>
                    <a:pt x="15" y="36"/>
                    <a:pt x="15" y="36"/>
                    <a:pt x="15" y="36"/>
                  </a:cubicBezTo>
                  <a:cubicBezTo>
                    <a:pt x="15" y="36"/>
                    <a:pt x="15" y="36"/>
                    <a:pt x="15" y="36"/>
                  </a:cubicBezTo>
                  <a:cubicBezTo>
                    <a:pt x="15" y="35"/>
                    <a:pt x="16" y="35"/>
                    <a:pt x="16" y="35"/>
                  </a:cubicBezTo>
                  <a:cubicBezTo>
                    <a:pt x="16" y="35"/>
                    <a:pt x="16" y="35"/>
                    <a:pt x="16" y="35"/>
                  </a:cubicBezTo>
                  <a:cubicBezTo>
                    <a:pt x="15" y="35"/>
                    <a:pt x="8" y="30"/>
                    <a:pt x="1" y="22"/>
                  </a:cubicBezTo>
                  <a:moveTo>
                    <a:pt x="51" y="0"/>
                  </a:moveTo>
                  <a:cubicBezTo>
                    <a:pt x="47" y="3"/>
                    <a:pt x="44" y="7"/>
                    <a:pt x="41" y="10"/>
                  </a:cubicBezTo>
                  <a:cubicBezTo>
                    <a:pt x="44" y="7"/>
                    <a:pt x="47" y="3"/>
                    <a:pt x="51" y="0"/>
                  </a:cubicBezTo>
                  <a:cubicBezTo>
                    <a:pt x="51" y="0"/>
                    <a:pt x="51" y="0"/>
                    <a:pt x="51" y="0"/>
                  </a:cubicBezTo>
                </a:path>
              </a:pathLst>
            </a:custGeom>
            <a:solidFill>
              <a:srgbClr val="0C0B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5" name="Freeform 81"/>
            <p:cNvSpPr>
              <a:spLocks noEditPoints="1"/>
            </p:cNvSpPr>
            <p:nvPr/>
          </p:nvSpPr>
          <p:spPr bwMode="auto">
            <a:xfrm>
              <a:off x="5426075" y="3906838"/>
              <a:ext cx="631825" cy="660400"/>
            </a:xfrm>
            <a:custGeom>
              <a:avLst/>
              <a:gdLst>
                <a:gd name="T0" fmla="*/ 46 w 50"/>
                <a:gd name="T1" fmla="*/ 14 h 52"/>
                <a:gd name="T2" fmla="*/ 19 w 50"/>
                <a:gd name="T3" fmla="*/ 42 h 52"/>
                <a:gd name="T4" fmla="*/ 22 w 50"/>
                <a:gd name="T5" fmla="*/ 44 h 52"/>
                <a:gd name="T6" fmla="*/ 22 w 50"/>
                <a:gd name="T7" fmla="*/ 44 h 52"/>
                <a:gd name="T8" fmla="*/ 22 w 50"/>
                <a:gd name="T9" fmla="*/ 44 h 52"/>
                <a:gd name="T10" fmla="*/ 22 w 50"/>
                <a:gd name="T11" fmla="*/ 44 h 52"/>
                <a:gd name="T12" fmla="*/ 19 w 50"/>
                <a:gd name="T13" fmla="*/ 48 h 52"/>
                <a:gd name="T14" fmla="*/ 16 w 50"/>
                <a:gd name="T15" fmla="*/ 51 h 52"/>
                <a:gd name="T16" fmla="*/ 16 w 50"/>
                <a:gd name="T17" fmla="*/ 51 h 52"/>
                <a:gd name="T18" fmla="*/ 0 w 50"/>
                <a:gd name="T19" fmla="*/ 38 h 52"/>
                <a:gd name="T20" fmla="*/ 0 w 50"/>
                <a:gd name="T21" fmla="*/ 39 h 52"/>
                <a:gd name="T22" fmla="*/ 15 w 50"/>
                <a:gd name="T23" fmla="*/ 52 h 52"/>
                <a:gd name="T24" fmla="*/ 15 w 50"/>
                <a:gd name="T25" fmla="*/ 52 h 52"/>
                <a:gd name="T26" fmla="*/ 15 w 50"/>
                <a:gd name="T27" fmla="*/ 52 h 52"/>
                <a:gd name="T28" fmla="*/ 40 w 50"/>
                <a:gd name="T29" fmla="*/ 27 h 52"/>
                <a:gd name="T30" fmla="*/ 50 w 50"/>
                <a:gd name="T31" fmla="*/ 17 h 52"/>
                <a:gd name="T32" fmla="*/ 46 w 50"/>
                <a:gd name="T33" fmla="*/ 14 h 52"/>
                <a:gd name="T34" fmla="*/ 25 w 50"/>
                <a:gd name="T35" fmla="*/ 0 h 52"/>
                <a:gd name="T36" fmla="*/ 13 w 50"/>
                <a:gd name="T37" fmla="*/ 13 h 52"/>
                <a:gd name="T38" fmla="*/ 5 w 50"/>
                <a:gd name="T39" fmla="*/ 29 h 52"/>
                <a:gd name="T40" fmla="*/ 14 w 50"/>
                <a:gd name="T41" fmla="*/ 38 h 52"/>
                <a:gd name="T42" fmla="*/ 41 w 50"/>
                <a:gd name="T43" fmla="*/ 11 h 52"/>
                <a:gd name="T44" fmla="*/ 25 w 50"/>
                <a:gd name="T45"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0" h="52">
                  <a:moveTo>
                    <a:pt x="46" y="14"/>
                  </a:moveTo>
                  <a:cubicBezTo>
                    <a:pt x="36" y="24"/>
                    <a:pt x="27" y="34"/>
                    <a:pt x="19" y="42"/>
                  </a:cubicBezTo>
                  <a:cubicBezTo>
                    <a:pt x="21" y="44"/>
                    <a:pt x="22" y="44"/>
                    <a:pt x="22" y="44"/>
                  </a:cubicBezTo>
                  <a:cubicBezTo>
                    <a:pt x="22" y="44"/>
                    <a:pt x="22" y="44"/>
                    <a:pt x="22" y="44"/>
                  </a:cubicBezTo>
                  <a:cubicBezTo>
                    <a:pt x="22" y="44"/>
                    <a:pt x="22" y="44"/>
                    <a:pt x="22" y="44"/>
                  </a:cubicBezTo>
                  <a:cubicBezTo>
                    <a:pt x="22" y="44"/>
                    <a:pt x="22" y="44"/>
                    <a:pt x="22" y="44"/>
                  </a:cubicBezTo>
                  <a:cubicBezTo>
                    <a:pt x="21" y="46"/>
                    <a:pt x="20" y="47"/>
                    <a:pt x="19" y="48"/>
                  </a:cubicBezTo>
                  <a:cubicBezTo>
                    <a:pt x="18" y="49"/>
                    <a:pt x="17" y="50"/>
                    <a:pt x="16" y="51"/>
                  </a:cubicBezTo>
                  <a:cubicBezTo>
                    <a:pt x="16" y="51"/>
                    <a:pt x="16" y="51"/>
                    <a:pt x="16" y="51"/>
                  </a:cubicBezTo>
                  <a:cubicBezTo>
                    <a:pt x="14" y="51"/>
                    <a:pt x="8" y="46"/>
                    <a:pt x="0" y="38"/>
                  </a:cubicBezTo>
                  <a:cubicBezTo>
                    <a:pt x="0" y="39"/>
                    <a:pt x="0" y="39"/>
                    <a:pt x="0" y="39"/>
                  </a:cubicBezTo>
                  <a:cubicBezTo>
                    <a:pt x="7" y="47"/>
                    <a:pt x="14" y="52"/>
                    <a:pt x="15" y="52"/>
                  </a:cubicBezTo>
                  <a:cubicBezTo>
                    <a:pt x="15" y="52"/>
                    <a:pt x="15" y="52"/>
                    <a:pt x="15" y="52"/>
                  </a:cubicBezTo>
                  <a:cubicBezTo>
                    <a:pt x="15" y="52"/>
                    <a:pt x="15" y="52"/>
                    <a:pt x="15" y="52"/>
                  </a:cubicBezTo>
                  <a:cubicBezTo>
                    <a:pt x="22" y="45"/>
                    <a:pt x="31" y="36"/>
                    <a:pt x="40" y="27"/>
                  </a:cubicBezTo>
                  <a:cubicBezTo>
                    <a:pt x="43" y="24"/>
                    <a:pt x="46" y="20"/>
                    <a:pt x="50" y="17"/>
                  </a:cubicBezTo>
                  <a:cubicBezTo>
                    <a:pt x="48" y="16"/>
                    <a:pt x="47" y="15"/>
                    <a:pt x="46" y="14"/>
                  </a:cubicBezTo>
                  <a:moveTo>
                    <a:pt x="25" y="0"/>
                  </a:moveTo>
                  <a:cubicBezTo>
                    <a:pt x="21" y="5"/>
                    <a:pt x="17" y="9"/>
                    <a:pt x="13" y="13"/>
                  </a:cubicBezTo>
                  <a:cubicBezTo>
                    <a:pt x="5" y="29"/>
                    <a:pt x="5" y="29"/>
                    <a:pt x="5" y="29"/>
                  </a:cubicBezTo>
                  <a:cubicBezTo>
                    <a:pt x="8" y="33"/>
                    <a:pt x="12" y="36"/>
                    <a:pt x="14" y="38"/>
                  </a:cubicBezTo>
                  <a:cubicBezTo>
                    <a:pt x="23" y="30"/>
                    <a:pt x="32" y="21"/>
                    <a:pt x="41" y="11"/>
                  </a:cubicBezTo>
                  <a:cubicBezTo>
                    <a:pt x="36" y="7"/>
                    <a:pt x="30" y="4"/>
                    <a:pt x="25" y="0"/>
                  </a:cubicBezTo>
                </a:path>
              </a:pathLst>
            </a:custGeom>
            <a:solidFill>
              <a:srgbClr val="0C0B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6" name="Freeform 82"/>
            <p:cNvSpPr/>
            <p:nvPr/>
          </p:nvSpPr>
          <p:spPr bwMode="auto">
            <a:xfrm>
              <a:off x="5602288" y="4046538"/>
              <a:ext cx="404813" cy="393700"/>
            </a:xfrm>
            <a:custGeom>
              <a:avLst/>
              <a:gdLst>
                <a:gd name="T0" fmla="*/ 27 w 32"/>
                <a:gd name="T1" fmla="*/ 0 h 31"/>
                <a:gd name="T2" fmla="*/ 0 w 32"/>
                <a:gd name="T3" fmla="*/ 27 h 31"/>
                <a:gd name="T4" fmla="*/ 5 w 32"/>
                <a:gd name="T5" fmla="*/ 31 h 31"/>
                <a:gd name="T6" fmla="*/ 32 w 32"/>
                <a:gd name="T7" fmla="*/ 3 h 31"/>
                <a:gd name="T8" fmla="*/ 27 w 32"/>
                <a:gd name="T9" fmla="*/ 0 h 31"/>
              </a:gdLst>
              <a:ahLst/>
              <a:cxnLst>
                <a:cxn ang="0">
                  <a:pos x="T0" y="T1"/>
                </a:cxn>
                <a:cxn ang="0">
                  <a:pos x="T2" y="T3"/>
                </a:cxn>
                <a:cxn ang="0">
                  <a:pos x="T4" y="T5"/>
                </a:cxn>
                <a:cxn ang="0">
                  <a:pos x="T6" y="T7"/>
                </a:cxn>
                <a:cxn ang="0">
                  <a:pos x="T8" y="T9"/>
                </a:cxn>
              </a:cxnLst>
              <a:rect l="0" t="0" r="r" b="b"/>
              <a:pathLst>
                <a:path w="32" h="31">
                  <a:moveTo>
                    <a:pt x="27" y="0"/>
                  </a:moveTo>
                  <a:cubicBezTo>
                    <a:pt x="18" y="10"/>
                    <a:pt x="9" y="19"/>
                    <a:pt x="0" y="27"/>
                  </a:cubicBezTo>
                  <a:cubicBezTo>
                    <a:pt x="2" y="29"/>
                    <a:pt x="3" y="30"/>
                    <a:pt x="5" y="31"/>
                  </a:cubicBezTo>
                  <a:cubicBezTo>
                    <a:pt x="13" y="23"/>
                    <a:pt x="22" y="13"/>
                    <a:pt x="32" y="3"/>
                  </a:cubicBezTo>
                  <a:cubicBezTo>
                    <a:pt x="30" y="2"/>
                    <a:pt x="29" y="1"/>
                    <a:pt x="27" y="0"/>
                  </a:cubicBezTo>
                </a:path>
              </a:pathLst>
            </a:custGeom>
            <a:solidFill>
              <a:srgbClr val="4F4E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7" name="Freeform 83"/>
            <p:cNvSpPr/>
            <p:nvPr/>
          </p:nvSpPr>
          <p:spPr bwMode="auto">
            <a:xfrm>
              <a:off x="5589588" y="3868738"/>
              <a:ext cx="152400" cy="203200"/>
            </a:xfrm>
            <a:custGeom>
              <a:avLst/>
              <a:gdLst>
                <a:gd name="T0" fmla="*/ 8 w 12"/>
                <a:gd name="T1" fmla="*/ 0 h 16"/>
                <a:gd name="T2" fmla="*/ 0 w 12"/>
                <a:gd name="T3" fmla="*/ 16 h 16"/>
                <a:gd name="T4" fmla="*/ 12 w 12"/>
                <a:gd name="T5" fmla="*/ 3 h 16"/>
                <a:gd name="T6" fmla="*/ 8 w 12"/>
                <a:gd name="T7" fmla="*/ 0 h 16"/>
              </a:gdLst>
              <a:ahLst/>
              <a:cxnLst>
                <a:cxn ang="0">
                  <a:pos x="T0" y="T1"/>
                </a:cxn>
                <a:cxn ang="0">
                  <a:pos x="T2" y="T3"/>
                </a:cxn>
                <a:cxn ang="0">
                  <a:pos x="T4" y="T5"/>
                </a:cxn>
                <a:cxn ang="0">
                  <a:pos x="T6" y="T7"/>
                </a:cxn>
              </a:cxnLst>
              <a:rect l="0" t="0" r="r" b="b"/>
              <a:pathLst>
                <a:path w="12" h="16">
                  <a:moveTo>
                    <a:pt x="8" y="0"/>
                  </a:moveTo>
                  <a:cubicBezTo>
                    <a:pt x="0" y="16"/>
                    <a:pt x="0" y="16"/>
                    <a:pt x="0" y="16"/>
                  </a:cubicBezTo>
                  <a:cubicBezTo>
                    <a:pt x="4" y="12"/>
                    <a:pt x="8" y="8"/>
                    <a:pt x="12" y="3"/>
                  </a:cubicBezTo>
                  <a:cubicBezTo>
                    <a:pt x="11" y="2"/>
                    <a:pt x="9" y="1"/>
                    <a:pt x="8" y="0"/>
                  </a:cubicBezTo>
                </a:path>
              </a:pathLst>
            </a:custGeom>
            <a:solidFill>
              <a:srgbClr val="4F4E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8" name="Freeform 84"/>
            <p:cNvSpPr/>
            <p:nvPr/>
          </p:nvSpPr>
          <p:spPr bwMode="auto">
            <a:xfrm>
              <a:off x="5475288" y="4275138"/>
              <a:ext cx="228600" cy="241300"/>
            </a:xfrm>
            <a:custGeom>
              <a:avLst/>
              <a:gdLst>
                <a:gd name="T0" fmla="*/ 1 w 18"/>
                <a:gd name="T1" fmla="*/ 0 h 19"/>
                <a:gd name="T2" fmla="*/ 0 w 18"/>
                <a:gd name="T3" fmla="*/ 2 h 19"/>
                <a:gd name="T4" fmla="*/ 17 w 18"/>
                <a:gd name="T5" fmla="*/ 17 h 19"/>
                <a:gd name="T6" fmla="*/ 17 w 18"/>
                <a:gd name="T7" fmla="*/ 17 h 19"/>
                <a:gd name="T8" fmla="*/ 17 w 18"/>
                <a:gd name="T9" fmla="*/ 17 h 19"/>
                <a:gd name="T10" fmla="*/ 17 w 18"/>
                <a:gd name="T11" fmla="*/ 17 h 19"/>
                <a:gd name="T12" fmla="*/ 15 w 18"/>
                <a:gd name="T13" fmla="*/ 19 h 19"/>
                <a:gd name="T14" fmla="*/ 18 w 18"/>
                <a:gd name="T15" fmla="*/ 15 h 19"/>
                <a:gd name="T16" fmla="*/ 18 w 18"/>
                <a:gd name="T17" fmla="*/ 15 h 19"/>
                <a:gd name="T18" fmla="*/ 15 w 18"/>
                <a:gd name="T19" fmla="*/ 13 h 19"/>
                <a:gd name="T20" fmla="*/ 10 w 18"/>
                <a:gd name="T21" fmla="*/ 9 h 19"/>
                <a:gd name="T22" fmla="*/ 1 w 18"/>
                <a:gd name="T23"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9">
                  <a:moveTo>
                    <a:pt x="1" y="0"/>
                  </a:moveTo>
                  <a:cubicBezTo>
                    <a:pt x="0" y="2"/>
                    <a:pt x="0" y="2"/>
                    <a:pt x="0" y="2"/>
                  </a:cubicBezTo>
                  <a:cubicBezTo>
                    <a:pt x="9" y="10"/>
                    <a:pt x="16" y="17"/>
                    <a:pt x="17" y="17"/>
                  </a:cubicBezTo>
                  <a:cubicBezTo>
                    <a:pt x="17" y="17"/>
                    <a:pt x="17" y="17"/>
                    <a:pt x="17" y="17"/>
                  </a:cubicBezTo>
                  <a:cubicBezTo>
                    <a:pt x="17" y="17"/>
                    <a:pt x="17" y="17"/>
                    <a:pt x="17" y="17"/>
                  </a:cubicBezTo>
                  <a:cubicBezTo>
                    <a:pt x="17" y="17"/>
                    <a:pt x="17" y="17"/>
                    <a:pt x="17" y="17"/>
                  </a:cubicBezTo>
                  <a:cubicBezTo>
                    <a:pt x="16" y="18"/>
                    <a:pt x="16" y="18"/>
                    <a:pt x="15" y="19"/>
                  </a:cubicBezTo>
                  <a:cubicBezTo>
                    <a:pt x="16" y="18"/>
                    <a:pt x="17" y="17"/>
                    <a:pt x="18" y="15"/>
                  </a:cubicBezTo>
                  <a:cubicBezTo>
                    <a:pt x="18" y="15"/>
                    <a:pt x="18" y="15"/>
                    <a:pt x="18" y="15"/>
                  </a:cubicBezTo>
                  <a:cubicBezTo>
                    <a:pt x="18" y="15"/>
                    <a:pt x="17" y="15"/>
                    <a:pt x="15" y="13"/>
                  </a:cubicBezTo>
                  <a:cubicBezTo>
                    <a:pt x="13" y="12"/>
                    <a:pt x="12" y="11"/>
                    <a:pt x="10" y="9"/>
                  </a:cubicBezTo>
                  <a:cubicBezTo>
                    <a:pt x="8" y="7"/>
                    <a:pt x="4" y="4"/>
                    <a:pt x="1" y="0"/>
                  </a:cubicBezTo>
                </a:path>
              </a:pathLst>
            </a:custGeom>
            <a:solidFill>
              <a:srgbClr val="2D25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89" name="Freeform 85"/>
            <p:cNvSpPr/>
            <p:nvPr/>
          </p:nvSpPr>
          <p:spPr bwMode="auto">
            <a:xfrm>
              <a:off x="5426075" y="4300538"/>
              <a:ext cx="265113" cy="254000"/>
            </a:xfrm>
            <a:custGeom>
              <a:avLst/>
              <a:gdLst>
                <a:gd name="T0" fmla="*/ 4 w 21"/>
                <a:gd name="T1" fmla="*/ 0 h 20"/>
                <a:gd name="T2" fmla="*/ 3 w 21"/>
                <a:gd name="T3" fmla="*/ 1 h 20"/>
                <a:gd name="T4" fmla="*/ 5 w 21"/>
                <a:gd name="T5" fmla="*/ 3 h 20"/>
                <a:gd name="T6" fmla="*/ 14 w 21"/>
                <a:gd name="T7" fmla="*/ 11 h 20"/>
                <a:gd name="T8" fmla="*/ 11 w 21"/>
                <a:gd name="T9" fmla="*/ 15 h 20"/>
                <a:gd name="T10" fmla="*/ 1 w 21"/>
                <a:gd name="T11" fmla="*/ 6 h 20"/>
                <a:gd name="T12" fmla="*/ 1 w 21"/>
                <a:gd name="T13" fmla="*/ 5 h 20"/>
                <a:gd name="T14" fmla="*/ 0 w 21"/>
                <a:gd name="T15" fmla="*/ 7 h 20"/>
                <a:gd name="T16" fmla="*/ 16 w 21"/>
                <a:gd name="T17" fmla="*/ 20 h 20"/>
                <a:gd name="T18" fmla="*/ 16 w 21"/>
                <a:gd name="T19" fmla="*/ 20 h 20"/>
                <a:gd name="T20" fmla="*/ 19 w 21"/>
                <a:gd name="T21" fmla="*/ 17 h 20"/>
                <a:gd name="T22" fmla="*/ 21 w 21"/>
                <a:gd name="T23" fmla="*/ 15 h 20"/>
                <a:gd name="T24" fmla="*/ 21 w 21"/>
                <a:gd name="T25" fmla="*/ 15 h 20"/>
                <a:gd name="T26" fmla="*/ 4 w 21"/>
                <a:gd name="T2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20">
                  <a:moveTo>
                    <a:pt x="4" y="0"/>
                  </a:moveTo>
                  <a:cubicBezTo>
                    <a:pt x="3" y="1"/>
                    <a:pt x="3" y="1"/>
                    <a:pt x="3" y="1"/>
                  </a:cubicBezTo>
                  <a:cubicBezTo>
                    <a:pt x="4" y="2"/>
                    <a:pt x="4" y="3"/>
                    <a:pt x="5" y="3"/>
                  </a:cubicBezTo>
                  <a:cubicBezTo>
                    <a:pt x="8" y="6"/>
                    <a:pt x="11" y="9"/>
                    <a:pt x="14" y="11"/>
                  </a:cubicBezTo>
                  <a:cubicBezTo>
                    <a:pt x="13" y="13"/>
                    <a:pt x="12" y="13"/>
                    <a:pt x="11" y="15"/>
                  </a:cubicBezTo>
                  <a:cubicBezTo>
                    <a:pt x="8" y="12"/>
                    <a:pt x="5" y="9"/>
                    <a:pt x="1" y="6"/>
                  </a:cubicBezTo>
                  <a:cubicBezTo>
                    <a:pt x="1" y="6"/>
                    <a:pt x="1" y="6"/>
                    <a:pt x="1" y="5"/>
                  </a:cubicBezTo>
                  <a:cubicBezTo>
                    <a:pt x="0" y="7"/>
                    <a:pt x="0" y="7"/>
                    <a:pt x="0" y="7"/>
                  </a:cubicBezTo>
                  <a:cubicBezTo>
                    <a:pt x="8" y="15"/>
                    <a:pt x="14" y="20"/>
                    <a:pt x="16" y="20"/>
                  </a:cubicBezTo>
                  <a:cubicBezTo>
                    <a:pt x="16" y="20"/>
                    <a:pt x="16" y="20"/>
                    <a:pt x="16" y="20"/>
                  </a:cubicBezTo>
                  <a:cubicBezTo>
                    <a:pt x="17" y="19"/>
                    <a:pt x="18" y="18"/>
                    <a:pt x="19" y="17"/>
                  </a:cubicBezTo>
                  <a:cubicBezTo>
                    <a:pt x="20" y="16"/>
                    <a:pt x="20" y="16"/>
                    <a:pt x="21" y="15"/>
                  </a:cubicBezTo>
                  <a:cubicBezTo>
                    <a:pt x="21" y="15"/>
                    <a:pt x="21" y="15"/>
                    <a:pt x="21" y="15"/>
                  </a:cubicBezTo>
                  <a:cubicBezTo>
                    <a:pt x="20" y="15"/>
                    <a:pt x="13" y="8"/>
                    <a:pt x="4" y="0"/>
                  </a:cubicBezTo>
                </a:path>
              </a:pathLst>
            </a:custGeom>
            <a:solidFill>
              <a:srgbClr val="DFA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0" name="Freeform 86"/>
            <p:cNvSpPr/>
            <p:nvPr/>
          </p:nvSpPr>
          <p:spPr bwMode="auto">
            <a:xfrm>
              <a:off x="5438775" y="4313238"/>
              <a:ext cx="163513" cy="177800"/>
            </a:xfrm>
            <a:custGeom>
              <a:avLst/>
              <a:gdLst>
                <a:gd name="T0" fmla="*/ 2 w 13"/>
                <a:gd name="T1" fmla="*/ 0 h 14"/>
                <a:gd name="T2" fmla="*/ 0 w 13"/>
                <a:gd name="T3" fmla="*/ 4 h 14"/>
                <a:gd name="T4" fmla="*/ 0 w 13"/>
                <a:gd name="T5" fmla="*/ 5 h 14"/>
                <a:gd name="T6" fmla="*/ 10 w 13"/>
                <a:gd name="T7" fmla="*/ 14 h 14"/>
                <a:gd name="T8" fmla="*/ 13 w 13"/>
                <a:gd name="T9" fmla="*/ 10 h 14"/>
                <a:gd name="T10" fmla="*/ 4 w 13"/>
                <a:gd name="T11" fmla="*/ 2 h 14"/>
                <a:gd name="T12" fmla="*/ 2 w 13"/>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3" h="14">
                  <a:moveTo>
                    <a:pt x="2" y="0"/>
                  </a:moveTo>
                  <a:cubicBezTo>
                    <a:pt x="0" y="4"/>
                    <a:pt x="0" y="4"/>
                    <a:pt x="0" y="4"/>
                  </a:cubicBezTo>
                  <a:cubicBezTo>
                    <a:pt x="0" y="5"/>
                    <a:pt x="0" y="5"/>
                    <a:pt x="0" y="5"/>
                  </a:cubicBezTo>
                  <a:cubicBezTo>
                    <a:pt x="4" y="8"/>
                    <a:pt x="7" y="11"/>
                    <a:pt x="10" y="14"/>
                  </a:cubicBezTo>
                  <a:cubicBezTo>
                    <a:pt x="11" y="12"/>
                    <a:pt x="12" y="12"/>
                    <a:pt x="13" y="10"/>
                  </a:cubicBezTo>
                  <a:cubicBezTo>
                    <a:pt x="10" y="8"/>
                    <a:pt x="7" y="5"/>
                    <a:pt x="4" y="2"/>
                  </a:cubicBezTo>
                  <a:cubicBezTo>
                    <a:pt x="3" y="2"/>
                    <a:pt x="3" y="1"/>
                    <a:pt x="2" y="0"/>
                  </a:cubicBezTo>
                </a:path>
              </a:pathLst>
            </a:custGeom>
            <a:solidFill>
              <a:srgbClr val="9A4D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1" name="Freeform 87"/>
            <p:cNvSpPr/>
            <p:nvPr/>
          </p:nvSpPr>
          <p:spPr bwMode="auto">
            <a:xfrm>
              <a:off x="5462588" y="4541838"/>
              <a:ext cx="139700" cy="228600"/>
            </a:xfrm>
            <a:custGeom>
              <a:avLst/>
              <a:gdLst>
                <a:gd name="T0" fmla="*/ 7 w 11"/>
                <a:gd name="T1" fmla="*/ 0 h 18"/>
                <a:gd name="T2" fmla="*/ 7 w 11"/>
                <a:gd name="T3" fmla="*/ 0 h 18"/>
                <a:gd name="T4" fmla="*/ 1 w 11"/>
                <a:gd name="T5" fmla="*/ 7 h 18"/>
                <a:gd name="T6" fmla="*/ 0 w 11"/>
                <a:gd name="T7" fmla="*/ 18 h 18"/>
                <a:gd name="T8" fmla="*/ 11 w 11"/>
                <a:gd name="T9" fmla="*/ 8 h 18"/>
                <a:gd name="T10" fmla="*/ 11 w 11"/>
                <a:gd name="T11" fmla="*/ 3 h 18"/>
                <a:gd name="T12" fmla="*/ 11 w 11"/>
                <a:gd name="T13" fmla="*/ 3 h 18"/>
                <a:gd name="T14" fmla="*/ 7 w 11"/>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8">
                  <a:moveTo>
                    <a:pt x="7" y="0"/>
                  </a:moveTo>
                  <a:cubicBezTo>
                    <a:pt x="7" y="0"/>
                    <a:pt x="7" y="0"/>
                    <a:pt x="7" y="0"/>
                  </a:cubicBezTo>
                  <a:cubicBezTo>
                    <a:pt x="5" y="2"/>
                    <a:pt x="3" y="5"/>
                    <a:pt x="1" y="7"/>
                  </a:cubicBezTo>
                  <a:cubicBezTo>
                    <a:pt x="1" y="11"/>
                    <a:pt x="1" y="14"/>
                    <a:pt x="0" y="18"/>
                  </a:cubicBezTo>
                  <a:cubicBezTo>
                    <a:pt x="11" y="8"/>
                    <a:pt x="11" y="8"/>
                    <a:pt x="11" y="8"/>
                  </a:cubicBezTo>
                  <a:cubicBezTo>
                    <a:pt x="11" y="6"/>
                    <a:pt x="11" y="4"/>
                    <a:pt x="11" y="3"/>
                  </a:cubicBezTo>
                  <a:cubicBezTo>
                    <a:pt x="11" y="3"/>
                    <a:pt x="11" y="3"/>
                    <a:pt x="11" y="3"/>
                  </a:cubicBezTo>
                  <a:cubicBezTo>
                    <a:pt x="10" y="3"/>
                    <a:pt x="9" y="2"/>
                    <a:pt x="7" y="0"/>
                  </a:cubicBezTo>
                </a:path>
              </a:pathLst>
            </a:custGeom>
            <a:solidFill>
              <a:srgbClr val="DAB5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2" name="Freeform 88"/>
            <p:cNvSpPr/>
            <p:nvPr/>
          </p:nvSpPr>
          <p:spPr bwMode="auto">
            <a:xfrm>
              <a:off x="4135438" y="5037138"/>
              <a:ext cx="3476625" cy="963613"/>
            </a:xfrm>
            <a:custGeom>
              <a:avLst/>
              <a:gdLst>
                <a:gd name="T0" fmla="*/ 116 w 275"/>
                <a:gd name="T1" fmla="*/ 33 h 76"/>
                <a:gd name="T2" fmla="*/ 109 w 275"/>
                <a:gd name="T3" fmla="*/ 33 h 76"/>
                <a:gd name="T4" fmla="*/ 30 w 275"/>
                <a:gd name="T5" fmla="*/ 51 h 76"/>
                <a:gd name="T6" fmla="*/ 3 w 275"/>
                <a:gd name="T7" fmla="*/ 45 h 76"/>
                <a:gd name="T8" fmla="*/ 33 w 275"/>
                <a:gd name="T9" fmla="*/ 72 h 76"/>
                <a:gd name="T10" fmla="*/ 111 w 275"/>
                <a:gd name="T11" fmla="*/ 53 h 76"/>
                <a:gd name="T12" fmla="*/ 118 w 275"/>
                <a:gd name="T13" fmla="*/ 54 h 76"/>
                <a:gd name="T14" fmla="*/ 226 w 275"/>
                <a:gd name="T15" fmla="*/ 61 h 76"/>
                <a:gd name="T16" fmla="*/ 275 w 275"/>
                <a:gd name="T17" fmla="*/ 61 h 76"/>
                <a:gd name="T18" fmla="*/ 275 w 275"/>
                <a:gd name="T19" fmla="*/ 52 h 76"/>
                <a:gd name="T20" fmla="*/ 207 w 275"/>
                <a:gd name="T21" fmla="*/ 52 h 76"/>
                <a:gd name="T22" fmla="*/ 224 w 275"/>
                <a:gd name="T23" fmla="*/ 0 h 76"/>
                <a:gd name="T24" fmla="*/ 116 w 275"/>
                <a:gd name="T25" fmla="*/ 3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76">
                  <a:moveTo>
                    <a:pt x="116" y="33"/>
                  </a:moveTo>
                  <a:cubicBezTo>
                    <a:pt x="113" y="33"/>
                    <a:pt x="110" y="33"/>
                    <a:pt x="109" y="33"/>
                  </a:cubicBezTo>
                  <a:cubicBezTo>
                    <a:pt x="30" y="51"/>
                    <a:pt x="30" y="51"/>
                    <a:pt x="30" y="51"/>
                  </a:cubicBezTo>
                  <a:cubicBezTo>
                    <a:pt x="15" y="54"/>
                    <a:pt x="6" y="57"/>
                    <a:pt x="3" y="45"/>
                  </a:cubicBezTo>
                  <a:cubicBezTo>
                    <a:pt x="0" y="61"/>
                    <a:pt x="14" y="76"/>
                    <a:pt x="33" y="72"/>
                  </a:cubicBezTo>
                  <a:cubicBezTo>
                    <a:pt x="111" y="53"/>
                    <a:pt x="111" y="53"/>
                    <a:pt x="111" y="53"/>
                  </a:cubicBezTo>
                  <a:cubicBezTo>
                    <a:pt x="113" y="53"/>
                    <a:pt x="115" y="53"/>
                    <a:pt x="118" y="54"/>
                  </a:cubicBezTo>
                  <a:cubicBezTo>
                    <a:pt x="165" y="75"/>
                    <a:pt x="221" y="61"/>
                    <a:pt x="226" y="61"/>
                  </a:cubicBezTo>
                  <a:cubicBezTo>
                    <a:pt x="253" y="61"/>
                    <a:pt x="275" y="61"/>
                    <a:pt x="275" y="61"/>
                  </a:cubicBezTo>
                  <a:cubicBezTo>
                    <a:pt x="275" y="52"/>
                    <a:pt x="275" y="52"/>
                    <a:pt x="275" y="52"/>
                  </a:cubicBezTo>
                  <a:cubicBezTo>
                    <a:pt x="275" y="52"/>
                    <a:pt x="234" y="52"/>
                    <a:pt x="207" y="52"/>
                  </a:cubicBezTo>
                  <a:cubicBezTo>
                    <a:pt x="215" y="43"/>
                    <a:pt x="224" y="31"/>
                    <a:pt x="224" y="0"/>
                  </a:cubicBezTo>
                  <a:cubicBezTo>
                    <a:pt x="220" y="16"/>
                    <a:pt x="213" y="65"/>
                    <a:pt x="116" y="33"/>
                  </a:cubicBezTo>
                </a:path>
              </a:pathLst>
            </a:custGeom>
            <a:solidFill>
              <a:srgbClr val="EFC8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3" name="Freeform 89"/>
            <p:cNvSpPr/>
            <p:nvPr/>
          </p:nvSpPr>
          <p:spPr bwMode="auto">
            <a:xfrm>
              <a:off x="4122738" y="4821238"/>
              <a:ext cx="1328738" cy="1001713"/>
            </a:xfrm>
            <a:custGeom>
              <a:avLst/>
              <a:gdLst>
                <a:gd name="T0" fmla="*/ 83 w 105"/>
                <a:gd name="T1" fmla="*/ 20 h 79"/>
                <a:gd name="T2" fmla="*/ 23 w 105"/>
                <a:gd name="T3" fmla="*/ 42 h 79"/>
                <a:gd name="T4" fmla="*/ 7 w 105"/>
                <a:gd name="T5" fmla="*/ 79 h 79"/>
                <a:gd name="T6" fmla="*/ 22 w 105"/>
                <a:gd name="T7" fmla="*/ 49 h 79"/>
                <a:gd name="T8" fmla="*/ 87 w 105"/>
                <a:gd name="T9" fmla="*/ 28 h 79"/>
                <a:gd name="T10" fmla="*/ 105 w 105"/>
                <a:gd name="T11" fmla="*/ 0 h 79"/>
                <a:gd name="T12" fmla="*/ 83 w 105"/>
                <a:gd name="T13" fmla="*/ 20 h 79"/>
              </a:gdLst>
              <a:ahLst/>
              <a:cxnLst>
                <a:cxn ang="0">
                  <a:pos x="T0" y="T1"/>
                </a:cxn>
                <a:cxn ang="0">
                  <a:pos x="T2" y="T3"/>
                </a:cxn>
                <a:cxn ang="0">
                  <a:pos x="T4" y="T5"/>
                </a:cxn>
                <a:cxn ang="0">
                  <a:pos x="T6" y="T7"/>
                </a:cxn>
                <a:cxn ang="0">
                  <a:pos x="T8" y="T9"/>
                </a:cxn>
                <a:cxn ang="0">
                  <a:pos x="T10" y="T11"/>
                </a:cxn>
                <a:cxn ang="0">
                  <a:pos x="T12" y="T13"/>
                </a:cxn>
              </a:cxnLst>
              <a:rect l="0" t="0" r="r" b="b"/>
              <a:pathLst>
                <a:path w="105" h="79">
                  <a:moveTo>
                    <a:pt x="83" y="20"/>
                  </a:moveTo>
                  <a:cubicBezTo>
                    <a:pt x="23" y="42"/>
                    <a:pt x="23" y="42"/>
                    <a:pt x="23" y="42"/>
                  </a:cubicBezTo>
                  <a:cubicBezTo>
                    <a:pt x="3" y="51"/>
                    <a:pt x="0" y="68"/>
                    <a:pt x="7" y="79"/>
                  </a:cubicBezTo>
                  <a:cubicBezTo>
                    <a:pt x="5" y="68"/>
                    <a:pt x="6" y="55"/>
                    <a:pt x="22" y="49"/>
                  </a:cubicBezTo>
                  <a:cubicBezTo>
                    <a:pt x="22" y="49"/>
                    <a:pt x="71" y="34"/>
                    <a:pt x="87" y="28"/>
                  </a:cubicBezTo>
                  <a:cubicBezTo>
                    <a:pt x="101" y="23"/>
                    <a:pt x="105" y="0"/>
                    <a:pt x="105" y="0"/>
                  </a:cubicBezTo>
                  <a:cubicBezTo>
                    <a:pt x="102" y="11"/>
                    <a:pt x="83" y="20"/>
                    <a:pt x="83" y="20"/>
                  </a:cubicBezTo>
                  <a:close/>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4" name="Freeform 90"/>
            <p:cNvSpPr/>
            <p:nvPr/>
          </p:nvSpPr>
          <p:spPr bwMode="auto">
            <a:xfrm>
              <a:off x="4071938" y="5405438"/>
              <a:ext cx="708025" cy="569913"/>
            </a:xfrm>
            <a:custGeom>
              <a:avLst/>
              <a:gdLst>
                <a:gd name="T0" fmla="*/ 39 w 56"/>
                <a:gd name="T1" fmla="*/ 1 h 45"/>
                <a:gd name="T2" fmla="*/ 20 w 56"/>
                <a:gd name="T3" fmla="*/ 7 h 45"/>
                <a:gd name="T4" fmla="*/ 30 w 56"/>
                <a:gd name="T5" fmla="*/ 40 h 45"/>
                <a:gd name="T6" fmla="*/ 49 w 56"/>
                <a:gd name="T7" fmla="*/ 34 h 45"/>
                <a:gd name="T8" fmla="*/ 55 w 56"/>
                <a:gd name="T9" fmla="*/ 25 h 45"/>
                <a:gd name="T10" fmla="*/ 49 w 56"/>
                <a:gd name="T11" fmla="*/ 6 h 45"/>
                <a:gd name="T12" fmla="*/ 39 w 56"/>
                <a:gd name="T13" fmla="*/ 1 h 45"/>
              </a:gdLst>
              <a:ahLst/>
              <a:cxnLst>
                <a:cxn ang="0">
                  <a:pos x="T0" y="T1"/>
                </a:cxn>
                <a:cxn ang="0">
                  <a:pos x="T2" y="T3"/>
                </a:cxn>
                <a:cxn ang="0">
                  <a:pos x="T4" y="T5"/>
                </a:cxn>
                <a:cxn ang="0">
                  <a:pos x="T6" y="T7"/>
                </a:cxn>
                <a:cxn ang="0">
                  <a:pos x="T8" y="T9"/>
                </a:cxn>
                <a:cxn ang="0">
                  <a:pos x="T10" y="T11"/>
                </a:cxn>
                <a:cxn ang="0">
                  <a:pos x="T12" y="T13"/>
                </a:cxn>
              </a:cxnLst>
              <a:rect l="0" t="0" r="r" b="b"/>
              <a:pathLst>
                <a:path w="56" h="45">
                  <a:moveTo>
                    <a:pt x="39" y="1"/>
                  </a:moveTo>
                  <a:cubicBezTo>
                    <a:pt x="20" y="7"/>
                    <a:pt x="20" y="7"/>
                    <a:pt x="20" y="7"/>
                  </a:cubicBezTo>
                  <a:cubicBezTo>
                    <a:pt x="0" y="17"/>
                    <a:pt x="13" y="45"/>
                    <a:pt x="30" y="40"/>
                  </a:cubicBezTo>
                  <a:cubicBezTo>
                    <a:pt x="49" y="34"/>
                    <a:pt x="49" y="34"/>
                    <a:pt x="49" y="34"/>
                  </a:cubicBezTo>
                  <a:cubicBezTo>
                    <a:pt x="53" y="33"/>
                    <a:pt x="56" y="29"/>
                    <a:pt x="55" y="25"/>
                  </a:cubicBezTo>
                  <a:cubicBezTo>
                    <a:pt x="49" y="6"/>
                    <a:pt x="49" y="6"/>
                    <a:pt x="49" y="6"/>
                  </a:cubicBezTo>
                  <a:cubicBezTo>
                    <a:pt x="47" y="2"/>
                    <a:pt x="43" y="0"/>
                    <a:pt x="39" y="1"/>
                  </a:cubicBezTo>
                  <a:close/>
                </a:path>
              </a:pathLst>
            </a:custGeom>
            <a:solidFill>
              <a:srgbClr val="EFC9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5" name="Freeform 91"/>
            <p:cNvSpPr/>
            <p:nvPr/>
          </p:nvSpPr>
          <p:spPr bwMode="auto">
            <a:xfrm>
              <a:off x="4160838" y="5468938"/>
              <a:ext cx="569913" cy="455613"/>
            </a:xfrm>
            <a:custGeom>
              <a:avLst/>
              <a:gdLst>
                <a:gd name="T0" fmla="*/ 31 w 45"/>
                <a:gd name="T1" fmla="*/ 1 h 36"/>
                <a:gd name="T2" fmla="*/ 16 w 45"/>
                <a:gd name="T3" fmla="*/ 6 h 36"/>
                <a:gd name="T4" fmla="*/ 24 w 45"/>
                <a:gd name="T5" fmla="*/ 32 h 36"/>
                <a:gd name="T6" fmla="*/ 39 w 45"/>
                <a:gd name="T7" fmla="*/ 27 h 36"/>
                <a:gd name="T8" fmla="*/ 44 w 45"/>
                <a:gd name="T9" fmla="*/ 20 h 36"/>
                <a:gd name="T10" fmla="*/ 39 w 45"/>
                <a:gd name="T11" fmla="*/ 5 h 36"/>
                <a:gd name="T12" fmla="*/ 31 w 45"/>
                <a:gd name="T13" fmla="*/ 1 h 36"/>
              </a:gdLst>
              <a:ahLst/>
              <a:cxnLst>
                <a:cxn ang="0">
                  <a:pos x="T0" y="T1"/>
                </a:cxn>
                <a:cxn ang="0">
                  <a:pos x="T2" y="T3"/>
                </a:cxn>
                <a:cxn ang="0">
                  <a:pos x="T4" y="T5"/>
                </a:cxn>
                <a:cxn ang="0">
                  <a:pos x="T6" y="T7"/>
                </a:cxn>
                <a:cxn ang="0">
                  <a:pos x="T8" y="T9"/>
                </a:cxn>
                <a:cxn ang="0">
                  <a:pos x="T10" y="T11"/>
                </a:cxn>
                <a:cxn ang="0">
                  <a:pos x="T12" y="T13"/>
                </a:cxn>
              </a:cxnLst>
              <a:rect l="0" t="0" r="r" b="b"/>
              <a:pathLst>
                <a:path w="45" h="36">
                  <a:moveTo>
                    <a:pt x="31" y="1"/>
                  </a:moveTo>
                  <a:cubicBezTo>
                    <a:pt x="16" y="6"/>
                    <a:pt x="16" y="6"/>
                    <a:pt x="16" y="6"/>
                  </a:cubicBezTo>
                  <a:cubicBezTo>
                    <a:pt x="0" y="13"/>
                    <a:pt x="10" y="36"/>
                    <a:pt x="24" y="32"/>
                  </a:cubicBezTo>
                  <a:cubicBezTo>
                    <a:pt x="39" y="27"/>
                    <a:pt x="39" y="27"/>
                    <a:pt x="39" y="27"/>
                  </a:cubicBezTo>
                  <a:cubicBezTo>
                    <a:pt x="43" y="26"/>
                    <a:pt x="45" y="23"/>
                    <a:pt x="44" y="20"/>
                  </a:cubicBezTo>
                  <a:cubicBezTo>
                    <a:pt x="39" y="5"/>
                    <a:pt x="39" y="5"/>
                    <a:pt x="39" y="5"/>
                  </a:cubicBezTo>
                  <a:cubicBezTo>
                    <a:pt x="38" y="1"/>
                    <a:pt x="34" y="0"/>
                    <a:pt x="31" y="1"/>
                  </a:cubicBezTo>
                  <a:close/>
                </a:path>
              </a:pathLst>
            </a:custGeom>
            <a:solidFill>
              <a:srgbClr val="FEFB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6" name="Freeform 92"/>
            <p:cNvSpPr/>
            <p:nvPr/>
          </p:nvSpPr>
          <p:spPr bwMode="auto">
            <a:xfrm>
              <a:off x="4211638" y="5494338"/>
              <a:ext cx="519113" cy="417513"/>
            </a:xfrm>
            <a:custGeom>
              <a:avLst/>
              <a:gdLst>
                <a:gd name="T0" fmla="*/ 40 w 41"/>
                <a:gd name="T1" fmla="*/ 19 h 33"/>
                <a:gd name="T2" fmla="*/ 35 w 41"/>
                <a:gd name="T3" fmla="*/ 5 h 33"/>
                <a:gd name="T4" fmla="*/ 27 w 41"/>
                <a:gd name="T5" fmla="*/ 1 h 33"/>
                <a:gd name="T6" fmla="*/ 15 w 41"/>
                <a:gd name="T7" fmla="*/ 5 h 33"/>
                <a:gd name="T8" fmla="*/ 24 w 41"/>
                <a:gd name="T9" fmla="*/ 29 h 33"/>
                <a:gd name="T10" fmla="*/ 36 w 41"/>
                <a:gd name="T11" fmla="*/ 25 h 33"/>
                <a:gd name="T12" fmla="*/ 40 w 41"/>
                <a:gd name="T13" fmla="*/ 19 h 33"/>
              </a:gdLst>
              <a:ahLst/>
              <a:cxnLst>
                <a:cxn ang="0">
                  <a:pos x="T0" y="T1"/>
                </a:cxn>
                <a:cxn ang="0">
                  <a:pos x="T2" y="T3"/>
                </a:cxn>
                <a:cxn ang="0">
                  <a:pos x="T4" y="T5"/>
                </a:cxn>
                <a:cxn ang="0">
                  <a:pos x="T6" y="T7"/>
                </a:cxn>
                <a:cxn ang="0">
                  <a:pos x="T8" y="T9"/>
                </a:cxn>
                <a:cxn ang="0">
                  <a:pos x="T10" y="T11"/>
                </a:cxn>
                <a:cxn ang="0">
                  <a:pos x="T12" y="T13"/>
                </a:cxn>
              </a:cxnLst>
              <a:rect l="0" t="0" r="r" b="b"/>
              <a:pathLst>
                <a:path w="41" h="33">
                  <a:moveTo>
                    <a:pt x="40" y="19"/>
                  </a:moveTo>
                  <a:cubicBezTo>
                    <a:pt x="35" y="5"/>
                    <a:pt x="35" y="5"/>
                    <a:pt x="35" y="5"/>
                  </a:cubicBezTo>
                  <a:cubicBezTo>
                    <a:pt x="34" y="2"/>
                    <a:pt x="30" y="0"/>
                    <a:pt x="27" y="1"/>
                  </a:cubicBezTo>
                  <a:cubicBezTo>
                    <a:pt x="15" y="5"/>
                    <a:pt x="15" y="5"/>
                    <a:pt x="15" y="5"/>
                  </a:cubicBezTo>
                  <a:cubicBezTo>
                    <a:pt x="0" y="12"/>
                    <a:pt x="11" y="33"/>
                    <a:pt x="24" y="29"/>
                  </a:cubicBezTo>
                  <a:cubicBezTo>
                    <a:pt x="36" y="25"/>
                    <a:pt x="36" y="25"/>
                    <a:pt x="36" y="25"/>
                  </a:cubicBezTo>
                  <a:cubicBezTo>
                    <a:pt x="39" y="24"/>
                    <a:pt x="41" y="21"/>
                    <a:pt x="40" y="19"/>
                  </a:cubicBezTo>
                  <a:close/>
                </a:path>
              </a:pathLst>
            </a:custGeom>
            <a:solidFill>
              <a:srgbClr val="FDF5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7" name="Freeform 93"/>
            <p:cNvSpPr/>
            <p:nvPr/>
          </p:nvSpPr>
          <p:spPr bwMode="auto">
            <a:xfrm>
              <a:off x="7258050" y="4732338"/>
              <a:ext cx="354013" cy="963613"/>
            </a:xfrm>
            <a:custGeom>
              <a:avLst/>
              <a:gdLst>
                <a:gd name="T0" fmla="*/ 28 w 28"/>
                <a:gd name="T1" fmla="*/ 0 h 76"/>
                <a:gd name="T2" fmla="*/ 13 w 28"/>
                <a:gd name="T3" fmla="*/ 0 h 76"/>
                <a:gd name="T4" fmla="*/ 0 w 28"/>
                <a:gd name="T5" fmla="*/ 76 h 76"/>
                <a:gd name="T6" fmla="*/ 28 w 28"/>
                <a:gd name="T7" fmla="*/ 76 h 76"/>
                <a:gd name="T8" fmla="*/ 28 w 28"/>
                <a:gd name="T9" fmla="*/ 0 h 76"/>
              </a:gdLst>
              <a:ahLst/>
              <a:cxnLst>
                <a:cxn ang="0">
                  <a:pos x="T0" y="T1"/>
                </a:cxn>
                <a:cxn ang="0">
                  <a:pos x="T2" y="T3"/>
                </a:cxn>
                <a:cxn ang="0">
                  <a:pos x="T4" y="T5"/>
                </a:cxn>
                <a:cxn ang="0">
                  <a:pos x="T6" y="T7"/>
                </a:cxn>
                <a:cxn ang="0">
                  <a:pos x="T8" y="T9"/>
                </a:cxn>
              </a:cxnLst>
              <a:rect l="0" t="0" r="r" b="b"/>
              <a:pathLst>
                <a:path w="28" h="76">
                  <a:moveTo>
                    <a:pt x="28" y="0"/>
                  </a:moveTo>
                  <a:cubicBezTo>
                    <a:pt x="13" y="0"/>
                    <a:pt x="13" y="0"/>
                    <a:pt x="13" y="0"/>
                  </a:cubicBezTo>
                  <a:cubicBezTo>
                    <a:pt x="0" y="76"/>
                    <a:pt x="0" y="76"/>
                    <a:pt x="0" y="76"/>
                  </a:cubicBezTo>
                  <a:cubicBezTo>
                    <a:pt x="16" y="76"/>
                    <a:pt x="28" y="76"/>
                    <a:pt x="28" y="76"/>
                  </a:cubicBezTo>
                  <a:cubicBezTo>
                    <a:pt x="28" y="0"/>
                    <a:pt x="28" y="0"/>
                    <a:pt x="28" y="0"/>
                  </a:cubicBezTo>
                </a:path>
              </a:pathLst>
            </a:custGeom>
            <a:solidFill>
              <a:srgbClr val="E7C4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8" name="Freeform 94"/>
            <p:cNvSpPr/>
            <p:nvPr/>
          </p:nvSpPr>
          <p:spPr bwMode="auto">
            <a:xfrm>
              <a:off x="7423150" y="4579938"/>
              <a:ext cx="188913" cy="152400"/>
            </a:xfrm>
            <a:custGeom>
              <a:avLst/>
              <a:gdLst>
                <a:gd name="T0" fmla="*/ 119 w 119"/>
                <a:gd name="T1" fmla="*/ 0 h 96"/>
                <a:gd name="T2" fmla="*/ 16 w 119"/>
                <a:gd name="T3" fmla="*/ 0 h 96"/>
                <a:gd name="T4" fmla="*/ 0 w 119"/>
                <a:gd name="T5" fmla="*/ 96 h 96"/>
                <a:gd name="T6" fmla="*/ 119 w 119"/>
                <a:gd name="T7" fmla="*/ 96 h 96"/>
                <a:gd name="T8" fmla="*/ 119 w 119"/>
                <a:gd name="T9" fmla="*/ 0 h 96"/>
              </a:gdLst>
              <a:ahLst/>
              <a:cxnLst>
                <a:cxn ang="0">
                  <a:pos x="T0" y="T1"/>
                </a:cxn>
                <a:cxn ang="0">
                  <a:pos x="T2" y="T3"/>
                </a:cxn>
                <a:cxn ang="0">
                  <a:pos x="T4" y="T5"/>
                </a:cxn>
                <a:cxn ang="0">
                  <a:pos x="T6" y="T7"/>
                </a:cxn>
                <a:cxn ang="0">
                  <a:pos x="T8" y="T9"/>
                </a:cxn>
              </a:cxnLst>
              <a:rect l="0" t="0" r="r" b="b"/>
              <a:pathLst>
                <a:path w="119" h="96">
                  <a:moveTo>
                    <a:pt x="119" y="0"/>
                  </a:moveTo>
                  <a:lnTo>
                    <a:pt x="16" y="0"/>
                  </a:lnTo>
                  <a:lnTo>
                    <a:pt x="0" y="96"/>
                  </a:lnTo>
                  <a:lnTo>
                    <a:pt x="119" y="96"/>
                  </a:lnTo>
                  <a:lnTo>
                    <a:pt x="119" y="0"/>
                  </a:lnTo>
                  <a:close/>
                </a:path>
              </a:pathLst>
            </a:custGeom>
            <a:solidFill>
              <a:srgbClr val="EAD1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99" name="Freeform 95"/>
            <p:cNvSpPr/>
            <p:nvPr/>
          </p:nvSpPr>
          <p:spPr bwMode="auto">
            <a:xfrm>
              <a:off x="7423150" y="4579938"/>
              <a:ext cx="188913" cy="152400"/>
            </a:xfrm>
            <a:custGeom>
              <a:avLst/>
              <a:gdLst>
                <a:gd name="T0" fmla="*/ 119 w 119"/>
                <a:gd name="T1" fmla="*/ 0 h 96"/>
                <a:gd name="T2" fmla="*/ 16 w 119"/>
                <a:gd name="T3" fmla="*/ 0 h 96"/>
                <a:gd name="T4" fmla="*/ 0 w 119"/>
                <a:gd name="T5" fmla="*/ 96 h 96"/>
                <a:gd name="T6" fmla="*/ 119 w 119"/>
                <a:gd name="T7" fmla="*/ 96 h 96"/>
                <a:gd name="T8" fmla="*/ 119 w 119"/>
                <a:gd name="T9" fmla="*/ 0 h 96"/>
              </a:gdLst>
              <a:ahLst/>
              <a:cxnLst>
                <a:cxn ang="0">
                  <a:pos x="T0" y="T1"/>
                </a:cxn>
                <a:cxn ang="0">
                  <a:pos x="T2" y="T3"/>
                </a:cxn>
                <a:cxn ang="0">
                  <a:pos x="T4" y="T5"/>
                </a:cxn>
                <a:cxn ang="0">
                  <a:pos x="T6" y="T7"/>
                </a:cxn>
                <a:cxn ang="0">
                  <a:pos x="T8" y="T9"/>
                </a:cxn>
              </a:cxnLst>
              <a:rect l="0" t="0" r="r" b="b"/>
              <a:pathLst>
                <a:path w="119" h="96">
                  <a:moveTo>
                    <a:pt x="119" y="0"/>
                  </a:moveTo>
                  <a:lnTo>
                    <a:pt x="16" y="0"/>
                  </a:lnTo>
                  <a:lnTo>
                    <a:pt x="0" y="96"/>
                  </a:lnTo>
                  <a:lnTo>
                    <a:pt x="119" y="96"/>
                  </a:lnTo>
                  <a:lnTo>
                    <a:pt x="1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0" name="Freeform 96"/>
            <p:cNvSpPr/>
            <p:nvPr/>
          </p:nvSpPr>
          <p:spPr bwMode="auto">
            <a:xfrm>
              <a:off x="7245350" y="5695950"/>
              <a:ext cx="366713" cy="114300"/>
            </a:xfrm>
            <a:custGeom>
              <a:avLst/>
              <a:gdLst>
                <a:gd name="T0" fmla="*/ 29 w 29"/>
                <a:gd name="T1" fmla="*/ 0 h 9"/>
                <a:gd name="T2" fmla="*/ 29 w 29"/>
                <a:gd name="T3" fmla="*/ 0 h 9"/>
                <a:gd name="T4" fmla="*/ 1 w 29"/>
                <a:gd name="T5" fmla="*/ 0 h 9"/>
                <a:gd name="T6" fmla="*/ 0 w 29"/>
                <a:gd name="T7" fmla="*/ 9 h 9"/>
                <a:gd name="T8" fmla="*/ 29 w 29"/>
                <a:gd name="T9" fmla="*/ 9 h 9"/>
                <a:gd name="T10" fmla="*/ 29 w 29"/>
                <a:gd name="T11" fmla="*/ 0 h 9"/>
              </a:gdLst>
              <a:ahLst/>
              <a:cxnLst>
                <a:cxn ang="0">
                  <a:pos x="T0" y="T1"/>
                </a:cxn>
                <a:cxn ang="0">
                  <a:pos x="T2" y="T3"/>
                </a:cxn>
                <a:cxn ang="0">
                  <a:pos x="T4" y="T5"/>
                </a:cxn>
                <a:cxn ang="0">
                  <a:pos x="T6" y="T7"/>
                </a:cxn>
                <a:cxn ang="0">
                  <a:pos x="T8" y="T9"/>
                </a:cxn>
                <a:cxn ang="0">
                  <a:pos x="T10" y="T11"/>
                </a:cxn>
              </a:cxnLst>
              <a:rect l="0" t="0" r="r" b="b"/>
              <a:pathLst>
                <a:path w="29" h="9">
                  <a:moveTo>
                    <a:pt x="29" y="0"/>
                  </a:moveTo>
                  <a:cubicBezTo>
                    <a:pt x="29" y="0"/>
                    <a:pt x="29" y="0"/>
                    <a:pt x="29" y="0"/>
                  </a:cubicBezTo>
                  <a:cubicBezTo>
                    <a:pt x="29" y="0"/>
                    <a:pt x="17" y="0"/>
                    <a:pt x="1" y="0"/>
                  </a:cubicBezTo>
                  <a:cubicBezTo>
                    <a:pt x="0" y="9"/>
                    <a:pt x="0" y="9"/>
                    <a:pt x="0" y="9"/>
                  </a:cubicBezTo>
                  <a:cubicBezTo>
                    <a:pt x="11" y="9"/>
                    <a:pt x="29" y="9"/>
                    <a:pt x="29" y="9"/>
                  </a:cubicBezTo>
                  <a:cubicBezTo>
                    <a:pt x="29" y="0"/>
                    <a:pt x="29" y="0"/>
                    <a:pt x="29" y="0"/>
                  </a:cubicBezTo>
                </a:path>
              </a:pathLst>
            </a:custGeom>
            <a:solidFill>
              <a:srgbClr val="DFB8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1" name="Freeform 97"/>
            <p:cNvSpPr/>
            <p:nvPr/>
          </p:nvSpPr>
          <p:spPr bwMode="auto">
            <a:xfrm>
              <a:off x="7473950" y="4503738"/>
              <a:ext cx="2174875" cy="1497013"/>
            </a:xfrm>
            <a:custGeom>
              <a:avLst/>
              <a:gdLst>
                <a:gd name="T0" fmla="*/ 8 w 1370"/>
                <a:gd name="T1" fmla="*/ 0 h 943"/>
                <a:gd name="T2" fmla="*/ 0 w 1370"/>
                <a:gd name="T3" fmla="*/ 943 h 943"/>
                <a:gd name="T4" fmla="*/ 1370 w 1370"/>
                <a:gd name="T5" fmla="*/ 943 h 943"/>
                <a:gd name="T6" fmla="*/ 1370 w 1370"/>
                <a:gd name="T7" fmla="*/ 0 h 943"/>
                <a:gd name="T8" fmla="*/ 8 w 1370"/>
                <a:gd name="T9" fmla="*/ 0 h 943"/>
              </a:gdLst>
              <a:ahLst/>
              <a:cxnLst>
                <a:cxn ang="0">
                  <a:pos x="T0" y="T1"/>
                </a:cxn>
                <a:cxn ang="0">
                  <a:pos x="T2" y="T3"/>
                </a:cxn>
                <a:cxn ang="0">
                  <a:pos x="T4" y="T5"/>
                </a:cxn>
                <a:cxn ang="0">
                  <a:pos x="T6" y="T7"/>
                </a:cxn>
                <a:cxn ang="0">
                  <a:pos x="T8" y="T9"/>
                </a:cxn>
              </a:cxnLst>
              <a:rect l="0" t="0" r="r" b="b"/>
              <a:pathLst>
                <a:path w="1370" h="943">
                  <a:moveTo>
                    <a:pt x="8" y="0"/>
                  </a:moveTo>
                  <a:lnTo>
                    <a:pt x="0" y="943"/>
                  </a:lnTo>
                  <a:lnTo>
                    <a:pt x="1370" y="943"/>
                  </a:lnTo>
                  <a:lnTo>
                    <a:pt x="1370" y="0"/>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2" name="Freeform 98"/>
            <p:cNvSpPr/>
            <p:nvPr/>
          </p:nvSpPr>
          <p:spPr bwMode="auto">
            <a:xfrm>
              <a:off x="7550150" y="5240338"/>
              <a:ext cx="1136650" cy="760413"/>
            </a:xfrm>
            <a:custGeom>
              <a:avLst/>
              <a:gdLst>
                <a:gd name="T0" fmla="*/ 0 w 90"/>
                <a:gd name="T1" fmla="*/ 60 h 60"/>
                <a:gd name="T2" fmla="*/ 90 w 90"/>
                <a:gd name="T3" fmla="*/ 60 h 60"/>
                <a:gd name="T4" fmla="*/ 89 w 90"/>
                <a:gd name="T5" fmla="*/ 0 h 60"/>
                <a:gd name="T6" fmla="*/ 0 w 90"/>
                <a:gd name="T7" fmla="*/ 0 h 60"/>
                <a:gd name="T8" fmla="*/ 0 w 90"/>
                <a:gd name="T9" fmla="*/ 60 h 60"/>
              </a:gdLst>
              <a:ahLst/>
              <a:cxnLst>
                <a:cxn ang="0">
                  <a:pos x="T0" y="T1"/>
                </a:cxn>
                <a:cxn ang="0">
                  <a:pos x="T2" y="T3"/>
                </a:cxn>
                <a:cxn ang="0">
                  <a:pos x="T4" y="T5"/>
                </a:cxn>
                <a:cxn ang="0">
                  <a:pos x="T6" y="T7"/>
                </a:cxn>
                <a:cxn ang="0">
                  <a:pos x="T8" y="T9"/>
                </a:cxn>
              </a:cxnLst>
              <a:rect l="0" t="0" r="r" b="b"/>
              <a:pathLst>
                <a:path w="90" h="60">
                  <a:moveTo>
                    <a:pt x="0" y="60"/>
                  </a:moveTo>
                  <a:cubicBezTo>
                    <a:pt x="90" y="60"/>
                    <a:pt x="90" y="60"/>
                    <a:pt x="90" y="60"/>
                  </a:cubicBezTo>
                  <a:cubicBezTo>
                    <a:pt x="89" y="43"/>
                    <a:pt x="90" y="17"/>
                    <a:pt x="89" y="0"/>
                  </a:cubicBezTo>
                  <a:cubicBezTo>
                    <a:pt x="0" y="0"/>
                    <a:pt x="0" y="0"/>
                    <a:pt x="0" y="0"/>
                  </a:cubicBezTo>
                  <a:lnTo>
                    <a:pt x="0" y="6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3" name="Freeform 99"/>
            <p:cNvSpPr/>
            <p:nvPr/>
          </p:nvSpPr>
          <p:spPr bwMode="auto">
            <a:xfrm>
              <a:off x="7878763" y="4414838"/>
              <a:ext cx="1770063" cy="1687513"/>
            </a:xfrm>
            <a:custGeom>
              <a:avLst/>
              <a:gdLst>
                <a:gd name="T0" fmla="*/ 0 w 1115"/>
                <a:gd name="T1" fmla="*/ 0 h 1063"/>
                <a:gd name="T2" fmla="*/ 0 w 1115"/>
                <a:gd name="T3" fmla="*/ 1063 h 1063"/>
                <a:gd name="T4" fmla="*/ 1115 w 1115"/>
                <a:gd name="T5" fmla="*/ 1063 h 1063"/>
                <a:gd name="T6" fmla="*/ 1115 w 1115"/>
                <a:gd name="T7" fmla="*/ 16 h 1063"/>
                <a:gd name="T8" fmla="*/ 0 w 1115"/>
                <a:gd name="T9" fmla="*/ 0 h 1063"/>
              </a:gdLst>
              <a:ahLst/>
              <a:cxnLst>
                <a:cxn ang="0">
                  <a:pos x="T0" y="T1"/>
                </a:cxn>
                <a:cxn ang="0">
                  <a:pos x="T2" y="T3"/>
                </a:cxn>
                <a:cxn ang="0">
                  <a:pos x="T4" y="T5"/>
                </a:cxn>
                <a:cxn ang="0">
                  <a:pos x="T6" y="T7"/>
                </a:cxn>
                <a:cxn ang="0">
                  <a:pos x="T8" y="T9"/>
                </a:cxn>
              </a:cxnLst>
              <a:rect l="0" t="0" r="r" b="b"/>
              <a:pathLst>
                <a:path w="1115" h="1063">
                  <a:moveTo>
                    <a:pt x="0" y="0"/>
                  </a:moveTo>
                  <a:lnTo>
                    <a:pt x="0" y="1063"/>
                  </a:lnTo>
                  <a:lnTo>
                    <a:pt x="1115" y="1063"/>
                  </a:lnTo>
                  <a:lnTo>
                    <a:pt x="1115" y="16"/>
                  </a:lnTo>
                  <a:lnTo>
                    <a:pt x="0" y="0"/>
                  </a:ln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4" name="Freeform 100"/>
            <p:cNvSpPr/>
            <p:nvPr/>
          </p:nvSpPr>
          <p:spPr bwMode="auto">
            <a:xfrm>
              <a:off x="7953375" y="5100638"/>
              <a:ext cx="1695450" cy="1001713"/>
            </a:xfrm>
            <a:custGeom>
              <a:avLst/>
              <a:gdLst>
                <a:gd name="T0" fmla="*/ 8 w 1068"/>
                <a:gd name="T1" fmla="*/ 631 h 631"/>
                <a:gd name="T2" fmla="*/ 0 w 1068"/>
                <a:gd name="T3" fmla="*/ 0 h 631"/>
                <a:gd name="T4" fmla="*/ 1068 w 1068"/>
                <a:gd name="T5" fmla="*/ 0 h 631"/>
                <a:gd name="T6" fmla="*/ 1068 w 1068"/>
                <a:gd name="T7" fmla="*/ 631 h 631"/>
                <a:gd name="T8" fmla="*/ 8 w 1068"/>
                <a:gd name="T9" fmla="*/ 631 h 631"/>
              </a:gdLst>
              <a:ahLst/>
              <a:cxnLst>
                <a:cxn ang="0">
                  <a:pos x="T0" y="T1"/>
                </a:cxn>
                <a:cxn ang="0">
                  <a:pos x="T2" y="T3"/>
                </a:cxn>
                <a:cxn ang="0">
                  <a:pos x="T4" y="T5"/>
                </a:cxn>
                <a:cxn ang="0">
                  <a:pos x="T6" y="T7"/>
                </a:cxn>
                <a:cxn ang="0">
                  <a:pos x="T8" y="T9"/>
                </a:cxn>
              </a:cxnLst>
              <a:rect l="0" t="0" r="r" b="b"/>
              <a:pathLst>
                <a:path w="1068" h="631">
                  <a:moveTo>
                    <a:pt x="8" y="631"/>
                  </a:moveTo>
                  <a:lnTo>
                    <a:pt x="0" y="0"/>
                  </a:lnTo>
                  <a:lnTo>
                    <a:pt x="1068" y="0"/>
                  </a:lnTo>
                  <a:lnTo>
                    <a:pt x="1068" y="631"/>
                  </a:lnTo>
                  <a:lnTo>
                    <a:pt x="8" y="631"/>
                  </a:lnTo>
                  <a:close/>
                </a:path>
              </a:pathLst>
            </a:custGeom>
            <a:solidFill>
              <a:srgbClr val="4242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5" name="Freeform 101"/>
            <p:cNvSpPr/>
            <p:nvPr/>
          </p:nvSpPr>
          <p:spPr bwMode="auto">
            <a:xfrm>
              <a:off x="8042275" y="5708650"/>
              <a:ext cx="241300" cy="228600"/>
            </a:xfrm>
            <a:custGeom>
              <a:avLst/>
              <a:gdLst>
                <a:gd name="T0" fmla="*/ 5 w 19"/>
                <a:gd name="T1" fmla="*/ 16 h 18"/>
                <a:gd name="T2" fmla="*/ 16 w 19"/>
                <a:gd name="T3" fmla="*/ 13 h 18"/>
                <a:gd name="T4" fmla="*/ 13 w 19"/>
                <a:gd name="T5" fmla="*/ 2 h 18"/>
                <a:gd name="T6" fmla="*/ 2 w 19"/>
                <a:gd name="T7" fmla="*/ 5 h 18"/>
                <a:gd name="T8" fmla="*/ 5 w 19"/>
                <a:gd name="T9" fmla="*/ 16 h 18"/>
              </a:gdLst>
              <a:ahLst/>
              <a:cxnLst>
                <a:cxn ang="0">
                  <a:pos x="T0" y="T1"/>
                </a:cxn>
                <a:cxn ang="0">
                  <a:pos x="T2" y="T3"/>
                </a:cxn>
                <a:cxn ang="0">
                  <a:pos x="T4" y="T5"/>
                </a:cxn>
                <a:cxn ang="0">
                  <a:pos x="T6" y="T7"/>
                </a:cxn>
                <a:cxn ang="0">
                  <a:pos x="T8" y="T9"/>
                </a:cxn>
              </a:cxnLst>
              <a:rect l="0" t="0" r="r" b="b"/>
              <a:pathLst>
                <a:path w="19" h="18">
                  <a:moveTo>
                    <a:pt x="5" y="16"/>
                  </a:moveTo>
                  <a:cubicBezTo>
                    <a:pt x="9" y="18"/>
                    <a:pt x="14" y="17"/>
                    <a:pt x="16" y="13"/>
                  </a:cubicBezTo>
                  <a:cubicBezTo>
                    <a:pt x="19" y="9"/>
                    <a:pt x="17" y="4"/>
                    <a:pt x="13" y="2"/>
                  </a:cubicBezTo>
                  <a:cubicBezTo>
                    <a:pt x="9" y="0"/>
                    <a:pt x="4" y="1"/>
                    <a:pt x="2" y="5"/>
                  </a:cubicBezTo>
                  <a:cubicBezTo>
                    <a:pt x="0" y="9"/>
                    <a:pt x="1" y="14"/>
                    <a:pt x="5"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6" name="Freeform 102"/>
            <p:cNvSpPr/>
            <p:nvPr/>
          </p:nvSpPr>
          <p:spPr bwMode="auto">
            <a:xfrm>
              <a:off x="8093075" y="5810250"/>
              <a:ext cx="50800" cy="38100"/>
            </a:xfrm>
            <a:custGeom>
              <a:avLst/>
              <a:gdLst>
                <a:gd name="T0" fmla="*/ 1 w 4"/>
                <a:gd name="T1" fmla="*/ 3 h 3"/>
                <a:gd name="T2" fmla="*/ 4 w 4"/>
                <a:gd name="T3" fmla="*/ 2 h 3"/>
                <a:gd name="T4" fmla="*/ 3 w 4"/>
                <a:gd name="T5" fmla="*/ 0 h 3"/>
                <a:gd name="T6" fmla="*/ 1 w 4"/>
                <a:gd name="T7" fmla="*/ 1 h 3"/>
                <a:gd name="T8" fmla="*/ 1 w 4"/>
                <a:gd name="T9" fmla="*/ 3 h 3"/>
              </a:gdLst>
              <a:ahLst/>
              <a:cxnLst>
                <a:cxn ang="0">
                  <a:pos x="T0" y="T1"/>
                </a:cxn>
                <a:cxn ang="0">
                  <a:pos x="T2" y="T3"/>
                </a:cxn>
                <a:cxn ang="0">
                  <a:pos x="T4" y="T5"/>
                </a:cxn>
                <a:cxn ang="0">
                  <a:pos x="T6" y="T7"/>
                </a:cxn>
                <a:cxn ang="0">
                  <a:pos x="T8" y="T9"/>
                </a:cxn>
              </a:cxnLst>
              <a:rect l="0" t="0" r="r" b="b"/>
              <a:pathLst>
                <a:path w="4" h="3">
                  <a:moveTo>
                    <a:pt x="1" y="3"/>
                  </a:moveTo>
                  <a:cubicBezTo>
                    <a:pt x="2" y="3"/>
                    <a:pt x="3" y="3"/>
                    <a:pt x="4" y="2"/>
                  </a:cubicBezTo>
                  <a:cubicBezTo>
                    <a:pt x="4" y="2"/>
                    <a:pt x="4" y="1"/>
                    <a:pt x="3" y="0"/>
                  </a:cubicBezTo>
                  <a:cubicBezTo>
                    <a:pt x="2" y="0"/>
                    <a:pt x="1" y="0"/>
                    <a:pt x="1" y="1"/>
                  </a:cubicBezTo>
                  <a:cubicBezTo>
                    <a:pt x="0" y="2"/>
                    <a:pt x="1"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7" name="Freeform 103"/>
            <p:cNvSpPr/>
            <p:nvPr/>
          </p:nvSpPr>
          <p:spPr bwMode="auto">
            <a:xfrm>
              <a:off x="8118475" y="5759450"/>
              <a:ext cx="50800" cy="50800"/>
            </a:xfrm>
            <a:custGeom>
              <a:avLst/>
              <a:gdLst>
                <a:gd name="T0" fmla="*/ 1 w 4"/>
                <a:gd name="T1" fmla="*/ 3 h 4"/>
                <a:gd name="T2" fmla="*/ 4 w 4"/>
                <a:gd name="T3" fmla="*/ 3 h 4"/>
                <a:gd name="T4" fmla="*/ 3 w 4"/>
                <a:gd name="T5" fmla="*/ 1 h 4"/>
                <a:gd name="T6" fmla="*/ 1 w 4"/>
                <a:gd name="T7" fmla="*/ 1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2" y="4"/>
                    <a:pt x="3" y="4"/>
                    <a:pt x="4" y="3"/>
                  </a:cubicBezTo>
                  <a:cubicBezTo>
                    <a:pt x="4" y="2"/>
                    <a:pt x="4" y="1"/>
                    <a:pt x="3" y="1"/>
                  </a:cubicBezTo>
                  <a:cubicBezTo>
                    <a:pt x="2" y="0"/>
                    <a:pt x="1" y="0"/>
                    <a:pt x="1" y="1"/>
                  </a:cubicBezTo>
                  <a:cubicBezTo>
                    <a:pt x="0" y="2"/>
                    <a:pt x="1"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8" name="Freeform 104"/>
            <p:cNvSpPr/>
            <p:nvPr/>
          </p:nvSpPr>
          <p:spPr bwMode="auto">
            <a:xfrm>
              <a:off x="8143875" y="5835650"/>
              <a:ext cx="50800" cy="50800"/>
            </a:xfrm>
            <a:custGeom>
              <a:avLst/>
              <a:gdLst>
                <a:gd name="T0" fmla="*/ 1 w 4"/>
                <a:gd name="T1" fmla="*/ 3 h 4"/>
                <a:gd name="T2" fmla="*/ 4 w 4"/>
                <a:gd name="T3" fmla="*/ 3 h 4"/>
                <a:gd name="T4" fmla="*/ 3 w 4"/>
                <a:gd name="T5" fmla="*/ 0 h 4"/>
                <a:gd name="T6" fmla="*/ 1 w 4"/>
                <a:gd name="T7" fmla="*/ 1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2" y="4"/>
                    <a:pt x="3" y="3"/>
                    <a:pt x="4" y="3"/>
                  </a:cubicBezTo>
                  <a:cubicBezTo>
                    <a:pt x="4" y="2"/>
                    <a:pt x="4" y="1"/>
                    <a:pt x="3" y="0"/>
                  </a:cubicBezTo>
                  <a:cubicBezTo>
                    <a:pt x="2" y="0"/>
                    <a:pt x="1" y="0"/>
                    <a:pt x="1" y="1"/>
                  </a:cubicBezTo>
                  <a:cubicBezTo>
                    <a:pt x="0" y="2"/>
                    <a:pt x="1"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09" name="Freeform 105"/>
            <p:cNvSpPr/>
            <p:nvPr/>
          </p:nvSpPr>
          <p:spPr bwMode="auto">
            <a:xfrm>
              <a:off x="8169275" y="5784850"/>
              <a:ext cx="50800" cy="50800"/>
            </a:xfrm>
            <a:custGeom>
              <a:avLst/>
              <a:gdLst>
                <a:gd name="T0" fmla="*/ 1 w 4"/>
                <a:gd name="T1" fmla="*/ 4 h 4"/>
                <a:gd name="T2" fmla="*/ 4 w 4"/>
                <a:gd name="T3" fmla="*/ 3 h 4"/>
                <a:gd name="T4" fmla="*/ 3 w 4"/>
                <a:gd name="T5" fmla="*/ 1 h 4"/>
                <a:gd name="T6" fmla="*/ 1 w 4"/>
                <a:gd name="T7" fmla="*/ 1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4"/>
                    <a:pt x="3" y="4"/>
                    <a:pt x="4" y="3"/>
                  </a:cubicBezTo>
                  <a:cubicBezTo>
                    <a:pt x="4" y="2"/>
                    <a:pt x="4" y="1"/>
                    <a:pt x="3" y="1"/>
                  </a:cubicBezTo>
                  <a:cubicBezTo>
                    <a:pt x="2" y="0"/>
                    <a:pt x="1" y="1"/>
                    <a:pt x="1" y="1"/>
                  </a:cubicBezTo>
                  <a:cubicBezTo>
                    <a:pt x="0" y="2"/>
                    <a:pt x="1" y="3"/>
                    <a:pt x="1" y="4"/>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10" name="Freeform 106"/>
            <p:cNvSpPr/>
            <p:nvPr/>
          </p:nvSpPr>
          <p:spPr bwMode="auto">
            <a:xfrm>
              <a:off x="8370888" y="5708650"/>
              <a:ext cx="241300" cy="228600"/>
            </a:xfrm>
            <a:custGeom>
              <a:avLst/>
              <a:gdLst>
                <a:gd name="T0" fmla="*/ 6 w 19"/>
                <a:gd name="T1" fmla="*/ 16 h 18"/>
                <a:gd name="T2" fmla="*/ 17 w 19"/>
                <a:gd name="T3" fmla="*/ 13 h 18"/>
                <a:gd name="T4" fmla="*/ 13 w 19"/>
                <a:gd name="T5" fmla="*/ 2 h 18"/>
                <a:gd name="T6" fmla="*/ 2 w 19"/>
                <a:gd name="T7" fmla="*/ 5 h 18"/>
                <a:gd name="T8" fmla="*/ 6 w 19"/>
                <a:gd name="T9" fmla="*/ 16 h 18"/>
              </a:gdLst>
              <a:ahLst/>
              <a:cxnLst>
                <a:cxn ang="0">
                  <a:pos x="T0" y="T1"/>
                </a:cxn>
                <a:cxn ang="0">
                  <a:pos x="T2" y="T3"/>
                </a:cxn>
                <a:cxn ang="0">
                  <a:pos x="T4" y="T5"/>
                </a:cxn>
                <a:cxn ang="0">
                  <a:pos x="T6" y="T7"/>
                </a:cxn>
                <a:cxn ang="0">
                  <a:pos x="T8" y="T9"/>
                </a:cxn>
              </a:cxnLst>
              <a:rect l="0" t="0" r="r" b="b"/>
              <a:pathLst>
                <a:path w="19" h="18">
                  <a:moveTo>
                    <a:pt x="6" y="16"/>
                  </a:moveTo>
                  <a:cubicBezTo>
                    <a:pt x="10" y="18"/>
                    <a:pt x="15" y="17"/>
                    <a:pt x="17" y="13"/>
                  </a:cubicBezTo>
                  <a:cubicBezTo>
                    <a:pt x="19" y="9"/>
                    <a:pt x="17" y="4"/>
                    <a:pt x="13" y="2"/>
                  </a:cubicBezTo>
                  <a:cubicBezTo>
                    <a:pt x="9" y="0"/>
                    <a:pt x="4" y="1"/>
                    <a:pt x="2" y="5"/>
                  </a:cubicBezTo>
                  <a:cubicBezTo>
                    <a:pt x="0" y="9"/>
                    <a:pt x="2" y="14"/>
                    <a:pt x="6"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11" name="Freeform 107"/>
            <p:cNvSpPr/>
            <p:nvPr/>
          </p:nvSpPr>
          <p:spPr bwMode="auto">
            <a:xfrm>
              <a:off x="8434388" y="5810250"/>
              <a:ext cx="38100" cy="38100"/>
            </a:xfrm>
            <a:custGeom>
              <a:avLst/>
              <a:gdLst>
                <a:gd name="T0" fmla="*/ 1 w 3"/>
                <a:gd name="T1" fmla="*/ 3 h 3"/>
                <a:gd name="T2" fmla="*/ 3 w 3"/>
                <a:gd name="T3" fmla="*/ 2 h 3"/>
                <a:gd name="T4" fmla="*/ 2 w 3"/>
                <a:gd name="T5" fmla="*/ 0 h 3"/>
                <a:gd name="T6" fmla="*/ 0 w 3"/>
                <a:gd name="T7" fmla="*/ 1 h 3"/>
                <a:gd name="T8" fmla="*/ 1 w 3"/>
                <a:gd name="T9" fmla="*/ 3 h 3"/>
              </a:gdLst>
              <a:ahLst/>
              <a:cxnLst>
                <a:cxn ang="0">
                  <a:pos x="T0" y="T1"/>
                </a:cxn>
                <a:cxn ang="0">
                  <a:pos x="T2" y="T3"/>
                </a:cxn>
                <a:cxn ang="0">
                  <a:pos x="T4" y="T5"/>
                </a:cxn>
                <a:cxn ang="0">
                  <a:pos x="T6" y="T7"/>
                </a:cxn>
                <a:cxn ang="0">
                  <a:pos x="T8" y="T9"/>
                </a:cxn>
              </a:cxnLst>
              <a:rect l="0" t="0" r="r" b="b"/>
              <a:pathLst>
                <a:path w="3" h="3">
                  <a:moveTo>
                    <a:pt x="1" y="3"/>
                  </a:moveTo>
                  <a:cubicBezTo>
                    <a:pt x="2" y="3"/>
                    <a:pt x="2" y="3"/>
                    <a:pt x="3" y="2"/>
                  </a:cubicBezTo>
                  <a:cubicBezTo>
                    <a:pt x="3" y="2"/>
                    <a:pt x="3" y="1"/>
                    <a:pt x="2" y="0"/>
                  </a:cubicBezTo>
                  <a:cubicBezTo>
                    <a:pt x="1" y="0"/>
                    <a:pt x="1" y="0"/>
                    <a:pt x="0" y="1"/>
                  </a:cubicBezTo>
                  <a:cubicBezTo>
                    <a:pt x="0" y="2"/>
                    <a:pt x="0"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12" name="Freeform 108"/>
            <p:cNvSpPr/>
            <p:nvPr/>
          </p:nvSpPr>
          <p:spPr bwMode="auto">
            <a:xfrm>
              <a:off x="8459788" y="5759450"/>
              <a:ext cx="38100" cy="50800"/>
            </a:xfrm>
            <a:custGeom>
              <a:avLst/>
              <a:gdLst>
                <a:gd name="T0" fmla="*/ 1 w 3"/>
                <a:gd name="T1" fmla="*/ 3 h 4"/>
                <a:gd name="T2" fmla="*/ 3 w 3"/>
                <a:gd name="T3" fmla="*/ 3 h 4"/>
                <a:gd name="T4" fmla="*/ 2 w 3"/>
                <a:gd name="T5" fmla="*/ 1 h 4"/>
                <a:gd name="T6" fmla="*/ 0 w 3"/>
                <a:gd name="T7" fmla="*/ 1 h 4"/>
                <a:gd name="T8" fmla="*/ 1 w 3"/>
                <a:gd name="T9" fmla="*/ 3 h 4"/>
              </a:gdLst>
              <a:ahLst/>
              <a:cxnLst>
                <a:cxn ang="0">
                  <a:pos x="T0" y="T1"/>
                </a:cxn>
                <a:cxn ang="0">
                  <a:pos x="T2" y="T3"/>
                </a:cxn>
                <a:cxn ang="0">
                  <a:pos x="T4" y="T5"/>
                </a:cxn>
                <a:cxn ang="0">
                  <a:pos x="T6" y="T7"/>
                </a:cxn>
                <a:cxn ang="0">
                  <a:pos x="T8" y="T9"/>
                </a:cxn>
              </a:cxnLst>
              <a:rect l="0" t="0" r="r" b="b"/>
              <a:pathLst>
                <a:path w="3" h="4">
                  <a:moveTo>
                    <a:pt x="1" y="3"/>
                  </a:moveTo>
                  <a:cubicBezTo>
                    <a:pt x="1" y="4"/>
                    <a:pt x="2" y="4"/>
                    <a:pt x="3" y="3"/>
                  </a:cubicBezTo>
                  <a:cubicBezTo>
                    <a:pt x="3" y="2"/>
                    <a:pt x="3" y="1"/>
                    <a:pt x="2" y="1"/>
                  </a:cubicBezTo>
                  <a:cubicBezTo>
                    <a:pt x="1" y="0"/>
                    <a:pt x="0" y="0"/>
                    <a:pt x="0" y="1"/>
                  </a:cubicBezTo>
                  <a:cubicBezTo>
                    <a:pt x="0" y="2"/>
                    <a:pt x="0"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13" name="Freeform 109"/>
            <p:cNvSpPr/>
            <p:nvPr/>
          </p:nvSpPr>
          <p:spPr bwMode="auto">
            <a:xfrm>
              <a:off x="8485188" y="5835650"/>
              <a:ext cx="38100" cy="50800"/>
            </a:xfrm>
            <a:custGeom>
              <a:avLst/>
              <a:gdLst>
                <a:gd name="T0" fmla="*/ 1 w 3"/>
                <a:gd name="T1" fmla="*/ 3 h 4"/>
                <a:gd name="T2" fmla="*/ 3 w 3"/>
                <a:gd name="T3" fmla="*/ 3 h 4"/>
                <a:gd name="T4" fmla="*/ 2 w 3"/>
                <a:gd name="T5" fmla="*/ 0 h 4"/>
                <a:gd name="T6" fmla="*/ 0 w 3"/>
                <a:gd name="T7" fmla="*/ 1 h 4"/>
                <a:gd name="T8" fmla="*/ 1 w 3"/>
                <a:gd name="T9" fmla="*/ 3 h 4"/>
              </a:gdLst>
              <a:ahLst/>
              <a:cxnLst>
                <a:cxn ang="0">
                  <a:pos x="T0" y="T1"/>
                </a:cxn>
                <a:cxn ang="0">
                  <a:pos x="T2" y="T3"/>
                </a:cxn>
                <a:cxn ang="0">
                  <a:pos x="T4" y="T5"/>
                </a:cxn>
                <a:cxn ang="0">
                  <a:pos x="T6" y="T7"/>
                </a:cxn>
                <a:cxn ang="0">
                  <a:pos x="T8" y="T9"/>
                </a:cxn>
              </a:cxnLst>
              <a:rect l="0" t="0" r="r" b="b"/>
              <a:pathLst>
                <a:path w="3" h="4">
                  <a:moveTo>
                    <a:pt x="1" y="3"/>
                  </a:moveTo>
                  <a:cubicBezTo>
                    <a:pt x="2" y="4"/>
                    <a:pt x="2" y="3"/>
                    <a:pt x="3" y="3"/>
                  </a:cubicBezTo>
                  <a:cubicBezTo>
                    <a:pt x="3" y="2"/>
                    <a:pt x="3" y="1"/>
                    <a:pt x="2" y="0"/>
                  </a:cubicBezTo>
                  <a:cubicBezTo>
                    <a:pt x="2" y="0"/>
                    <a:pt x="1" y="0"/>
                    <a:pt x="0" y="1"/>
                  </a:cubicBezTo>
                  <a:cubicBezTo>
                    <a:pt x="0" y="2"/>
                    <a:pt x="0"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14" name="Freeform 110"/>
            <p:cNvSpPr/>
            <p:nvPr/>
          </p:nvSpPr>
          <p:spPr bwMode="auto">
            <a:xfrm>
              <a:off x="8510588" y="5784850"/>
              <a:ext cx="38100" cy="50800"/>
            </a:xfrm>
            <a:custGeom>
              <a:avLst/>
              <a:gdLst>
                <a:gd name="T0" fmla="*/ 1 w 3"/>
                <a:gd name="T1" fmla="*/ 4 h 4"/>
                <a:gd name="T2" fmla="*/ 3 w 3"/>
                <a:gd name="T3" fmla="*/ 3 h 4"/>
                <a:gd name="T4" fmla="*/ 2 w 3"/>
                <a:gd name="T5" fmla="*/ 1 h 4"/>
                <a:gd name="T6" fmla="*/ 0 w 3"/>
                <a:gd name="T7" fmla="*/ 1 h 4"/>
                <a:gd name="T8" fmla="*/ 1 w 3"/>
                <a:gd name="T9" fmla="*/ 4 h 4"/>
              </a:gdLst>
              <a:ahLst/>
              <a:cxnLst>
                <a:cxn ang="0">
                  <a:pos x="T0" y="T1"/>
                </a:cxn>
                <a:cxn ang="0">
                  <a:pos x="T2" y="T3"/>
                </a:cxn>
                <a:cxn ang="0">
                  <a:pos x="T4" y="T5"/>
                </a:cxn>
                <a:cxn ang="0">
                  <a:pos x="T6" y="T7"/>
                </a:cxn>
                <a:cxn ang="0">
                  <a:pos x="T8" y="T9"/>
                </a:cxn>
              </a:cxnLst>
              <a:rect l="0" t="0" r="r" b="b"/>
              <a:pathLst>
                <a:path w="3" h="4">
                  <a:moveTo>
                    <a:pt x="1" y="4"/>
                  </a:moveTo>
                  <a:cubicBezTo>
                    <a:pt x="1" y="4"/>
                    <a:pt x="2" y="4"/>
                    <a:pt x="3" y="3"/>
                  </a:cubicBezTo>
                  <a:cubicBezTo>
                    <a:pt x="3" y="2"/>
                    <a:pt x="3" y="1"/>
                    <a:pt x="2" y="1"/>
                  </a:cubicBezTo>
                  <a:cubicBezTo>
                    <a:pt x="1" y="0"/>
                    <a:pt x="1" y="1"/>
                    <a:pt x="0" y="1"/>
                  </a:cubicBezTo>
                  <a:cubicBezTo>
                    <a:pt x="0" y="2"/>
                    <a:pt x="0" y="3"/>
                    <a:pt x="1" y="4"/>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sp>
          <p:nvSpPr>
            <p:cNvPr id="115" name="Freeform 111"/>
            <p:cNvSpPr/>
            <p:nvPr/>
          </p:nvSpPr>
          <p:spPr bwMode="auto">
            <a:xfrm>
              <a:off x="7878763" y="4414838"/>
              <a:ext cx="1770063" cy="1687513"/>
            </a:xfrm>
            <a:custGeom>
              <a:avLst/>
              <a:gdLst>
                <a:gd name="T0" fmla="*/ 55 w 1115"/>
                <a:gd name="T1" fmla="*/ 72 h 1063"/>
                <a:gd name="T2" fmla="*/ 55 w 1115"/>
                <a:gd name="T3" fmla="*/ 1063 h 1063"/>
                <a:gd name="T4" fmla="*/ 0 w 1115"/>
                <a:gd name="T5" fmla="*/ 1063 h 1063"/>
                <a:gd name="T6" fmla="*/ 0 w 1115"/>
                <a:gd name="T7" fmla="*/ 0 h 1063"/>
                <a:gd name="T8" fmla="*/ 1115 w 1115"/>
                <a:gd name="T9" fmla="*/ 0 h 1063"/>
                <a:gd name="T10" fmla="*/ 1115 w 1115"/>
                <a:gd name="T11" fmla="*/ 72 h 1063"/>
                <a:gd name="T12" fmla="*/ 55 w 1115"/>
                <a:gd name="T13" fmla="*/ 72 h 1063"/>
              </a:gdLst>
              <a:ahLst/>
              <a:cxnLst>
                <a:cxn ang="0">
                  <a:pos x="T0" y="T1"/>
                </a:cxn>
                <a:cxn ang="0">
                  <a:pos x="T2" y="T3"/>
                </a:cxn>
                <a:cxn ang="0">
                  <a:pos x="T4" y="T5"/>
                </a:cxn>
                <a:cxn ang="0">
                  <a:pos x="T6" y="T7"/>
                </a:cxn>
                <a:cxn ang="0">
                  <a:pos x="T8" y="T9"/>
                </a:cxn>
                <a:cxn ang="0">
                  <a:pos x="T10" y="T11"/>
                </a:cxn>
                <a:cxn ang="0">
                  <a:pos x="T12" y="T13"/>
                </a:cxn>
              </a:cxnLst>
              <a:rect l="0" t="0" r="r" b="b"/>
              <a:pathLst>
                <a:path w="1115" h="1063">
                  <a:moveTo>
                    <a:pt x="55" y="72"/>
                  </a:moveTo>
                  <a:lnTo>
                    <a:pt x="55" y="1063"/>
                  </a:lnTo>
                  <a:lnTo>
                    <a:pt x="0" y="1063"/>
                  </a:lnTo>
                  <a:lnTo>
                    <a:pt x="0" y="0"/>
                  </a:lnTo>
                  <a:lnTo>
                    <a:pt x="1115" y="0"/>
                  </a:lnTo>
                  <a:lnTo>
                    <a:pt x="1115" y="72"/>
                  </a:lnTo>
                  <a:lnTo>
                    <a:pt x="55" y="72"/>
                  </a:lnTo>
                  <a:close/>
                </a:path>
              </a:pathLst>
            </a:custGeom>
            <a:solidFill>
              <a:srgbClr val="7B777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a typeface="微软雅黑" panose="020B0503020204020204" pitchFamily="34" charset="-122"/>
                <a:cs typeface="微软雅黑" panose="020B0503020204020204" pitchFamily="34" charset="-122"/>
              </a:endParaRPr>
            </a:p>
          </p:txBody>
        </p:sp>
      </p:grpSp>
      <p:grpSp>
        <p:nvGrpSpPr>
          <p:cNvPr id="147" name="组合 146"/>
          <p:cNvGrpSpPr/>
          <p:nvPr/>
        </p:nvGrpSpPr>
        <p:grpSpPr>
          <a:xfrm>
            <a:off x="349615" y="1929187"/>
            <a:ext cx="6673215" cy="2364373"/>
            <a:chOff x="523323" y="2543733"/>
            <a:chExt cx="6673215" cy="2364373"/>
          </a:xfrm>
        </p:grpSpPr>
        <p:sp>
          <p:nvSpPr>
            <p:cNvPr id="148" name="文本框 147"/>
            <p:cNvSpPr txBox="1"/>
            <p:nvPr/>
          </p:nvSpPr>
          <p:spPr>
            <a:xfrm>
              <a:off x="523323" y="2543733"/>
              <a:ext cx="6673215" cy="1795780"/>
            </a:xfrm>
            <a:prstGeom prst="rect">
              <a:avLst/>
            </a:prstGeom>
            <a:noFill/>
          </p:spPr>
          <p:txBody>
            <a:bodyPr wrap="square" rtlCol="0">
              <a:spAutoFit/>
            </a:bodyPr>
            <a:lstStyle/>
            <a:p>
              <a:pPr algn="ctr"/>
              <a:r>
                <a:rPr lang="en-US" altLang="zh-CN" sz="5400" b="1" dirty="0" smtClean="0">
                  <a:solidFill>
                    <a:prstClr val="white"/>
                  </a:solidFill>
                  <a:latin typeface="微软雅黑" panose="020B0503020204020204" pitchFamily="34" charset="-122"/>
                  <a:ea typeface="微软雅黑" panose="020B0503020204020204" pitchFamily="34" charset="-122"/>
                  <a:cs typeface="微软雅黑" panose="020B0503020204020204" pitchFamily="34" charset="-122"/>
                </a:rPr>
                <a:t>2017</a:t>
              </a:r>
              <a:r>
                <a:rPr lang="zh-CN" altLang="en-US" sz="5400" b="1" dirty="0" smtClean="0">
                  <a:solidFill>
                    <a:prstClr val="white"/>
                  </a:solidFill>
                  <a:latin typeface="微软雅黑" panose="020B0503020204020204" pitchFamily="34" charset="-122"/>
                  <a:ea typeface="微软雅黑" panose="020B0503020204020204" pitchFamily="34" charset="-122"/>
                  <a:cs typeface="微软雅黑" panose="020B0503020204020204" pitchFamily="34" charset="-122"/>
                </a:rPr>
                <a:t>年重庆市</a:t>
              </a:r>
              <a:endParaRPr lang="zh-CN" altLang="en-US" sz="5400" b="1" dirty="0" smtClean="0">
                <a:solidFill>
                  <a:prstClr val="white"/>
                </a:solidFill>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5400" b="1" dirty="0" smtClean="0">
                  <a:solidFill>
                    <a:prstClr val="white"/>
                  </a:solidFill>
                  <a:latin typeface="微软雅黑" panose="020B0503020204020204" pitchFamily="34" charset="-122"/>
                  <a:ea typeface="微软雅黑" panose="020B0503020204020204" pitchFamily="34" charset="-122"/>
                  <a:cs typeface="微软雅黑" panose="020B0503020204020204" pitchFamily="34" charset="-122"/>
                </a:rPr>
                <a:t>职位分析与考纲解读</a:t>
              </a:r>
              <a:endParaRPr lang="zh-CN" altLang="en-US" sz="5400" b="1" dirty="0" smtClean="0">
                <a:solidFill>
                  <a:prstClr val="white"/>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nvGrpSpPr>
            <p:cNvPr id="149" name="组合 148"/>
            <p:cNvGrpSpPr/>
            <p:nvPr/>
          </p:nvGrpSpPr>
          <p:grpSpPr>
            <a:xfrm>
              <a:off x="1091189" y="4412171"/>
              <a:ext cx="5537200" cy="495935"/>
              <a:chOff x="1091189" y="4412171"/>
              <a:chExt cx="5537200" cy="495935"/>
            </a:xfrm>
          </p:grpSpPr>
          <p:sp>
            <p:nvSpPr>
              <p:cNvPr id="151" name="文本框 32"/>
              <p:cNvSpPr txBox="1">
                <a:spLocks noChangeArrowheads="1"/>
              </p:cNvSpPr>
              <p:nvPr/>
            </p:nvSpPr>
            <p:spPr bwMode="auto">
              <a:xfrm>
                <a:off x="2074169" y="4490276"/>
                <a:ext cx="3848100" cy="41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2000" dirty="0" smtClean="0">
                    <a:solidFill>
                      <a:prstClr val="white"/>
                    </a:solidFill>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主 讲：乐恩公考老师    杨治林</a:t>
                </a:r>
                <a:endParaRPr lang="zh-CN" altLang="en-US" sz="2000" dirty="0">
                  <a:solidFill>
                    <a:prstClr val="white"/>
                  </a:solidFill>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endParaRPr>
              </a:p>
            </p:txBody>
          </p:sp>
          <p:cxnSp>
            <p:nvCxnSpPr>
              <p:cNvPr id="152" name="直接连接符 151"/>
              <p:cNvCxnSpPr/>
              <p:nvPr/>
            </p:nvCxnSpPr>
            <p:spPr>
              <a:xfrm>
                <a:off x="1091189" y="4412171"/>
                <a:ext cx="55372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一、公共科目笔试内容</a:t>
            </a:r>
            <a:endParaRPr lang="zh-CN" altLang="en-US">
              <a:latin typeface="微软雅黑" panose="020B0503020204020204" pitchFamily="34" charset="-122"/>
              <a:ea typeface="微软雅黑" panose="020B0503020204020204" pitchFamily="34" charset="-122"/>
            </a:endParaRPr>
          </a:p>
        </p:txBody>
      </p:sp>
      <p:graphicFrame>
        <p:nvGraphicFramePr>
          <p:cNvPr id="5" name="表格 4"/>
          <p:cNvGraphicFramePr/>
          <p:nvPr/>
        </p:nvGraphicFramePr>
        <p:xfrm>
          <a:off x="1247775" y="1691005"/>
          <a:ext cx="9228455" cy="1948180"/>
        </p:xfrm>
        <a:graphic>
          <a:graphicData uri="http://schemas.openxmlformats.org/drawingml/2006/table">
            <a:tbl>
              <a:tblPr firstRow="1" bandRow="1">
                <a:tableStyleId>{5C22544A-7EE6-4342-B048-85BDC9FD1C3A}</a:tableStyleId>
              </a:tblPr>
              <a:tblGrid>
                <a:gridCol w="2306955"/>
                <a:gridCol w="2307590"/>
                <a:gridCol w="2306955"/>
                <a:gridCol w="2306955"/>
              </a:tblGrid>
              <a:tr h="600075">
                <a:tc>
                  <a:txBody>
                    <a:bodyPr/>
                    <a:p>
                      <a:pPr algn="ctr">
                        <a:buNone/>
                      </a:pPr>
                      <a:r>
                        <a:rPr lang="zh-CN" altLang="en-US" sz="2800">
                          <a:latin typeface="微软雅黑" panose="020B0503020204020204" pitchFamily="34" charset="-122"/>
                          <a:ea typeface="微软雅黑" panose="020B0503020204020204" pitchFamily="34" charset="-122"/>
                        </a:rPr>
                        <a:t>科目</a:t>
                      </a:r>
                      <a:endParaRPr lang="zh-CN" altLang="en-US" sz="2800">
                        <a:latin typeface="微软雅黑" panose="020B0503020204020204" pitchFamily="34" charset="-122"/>
                        <a:ea typeface="微软雅黑" panose="020B0503020204020204" pitchFamily="34" charset="-122"/>
                      </a:endParaRPr>
                    </a:p>
                  </a:txBody>
                  <a:tcPr/>
                </a:tc>
                <a:tc>
                  <a:txBody>
                    <a:bodyPr/>
                    <a:p>
                      <a:pPr algn="ctr">
                        <a:buNone/>
                      </a:pPr>
                      <a:r>
                        <a:rPr lang="zh-CN" altLang="en-US" sz="2800">
                          <a:latin typeface="微软雅黑" panose="020B0503020204020204" pitchFamily="34" charset="-122"/>
                          <a:ea typeface="微软雅黑" panose="020B0503020204020204" pitchFamily="34" charset="-122"/>
                        </a:rPr>
                        <a:t>试题性质</a:t>
                      </a:r>
                      <a:endParaRPr lang="zh-CN" altLang="en-US" sz="2800">
                        <a:latin typeface="微软雅黑" panose="020B0503020204020204" pitchFamily="34" charset="-122"/>
                        <a:ea typeface="微软雅黑" panose="020B0503020204020204" pitchFamily="34" charset="-122"/>
                      </a:endParaRPr>
                    </a:p>
                  </a:txBody>
                  <a:tcPr/>
                </a:tc>
                <a:tc>
                  <a:txBody>
                    <a:bodyPr/>
                    <a:p>
                      <a:pPr algn="ctr">
                        <a:buNone/>
                      </a:pPr>
                      <a:r>
                        <a:rPr lang="zh-CN" altLang="en-US" sz="2800">
                          <a:latin typeface="微软雅黑" panose="020B0503020204020204" pitchFamily="34" charset="-122"/>
                          <a:ea typeface="微软雅黑" panose="020B0503020204020204" pitchFamily="34" charset="-122"/>
                        </a:rPr>
                        <a:t>考试时间</a:t>
                      </a:r>
                      <a:endParaRPr lang="zh-CN" altLang="en-US" sz="2800">
                        <a:latin typeface="微软雅黑" panose="020B0503020204020204" pitchFamily="34" charset="-122"/>
                        <a:ea typeface="微软雅黑" panose="020B0503020204020204" pitchFamily="34" charset="-122"/>
                      </a:endParaRPr>
                    </a:p>
                  </a:txBody>
                  <a:tcPr/>
                </a:tc>
                <a:tc>
                  <a:txBody>
                    <a:bodyPr/>
                    <a:p>
                      <a:pPr algn="ctr">
                        <a:buNone/>
                      </a:pPr>
                      <a:r>
                        <a:rPr lang="zh-CN" altLang="en-US" sz="2800">
                          <a:latin typeface="微软雅黑" panose="020B0503020204020204" pitchFamily="34" charset="-122"/>
                          <a:ea typeface="微软雅黑" panose="020B0503020204020204" pitchFamily="34" charset="-122"/>
                        </a:rPr>
                        <a:t>分数</a:t>
                      </a:r>
                      <a:endParaRPr lang="zh-CN" altLang="en-US" sz="2800">
                        <a:latin typeface="微软雅黑" panose="020B0503020204020204" pitchFamily="34" charset="-122"/>
                        <a:ea typeface="微软雅黑" panose="020B0503020204020204" pitchFamily="34" charset="-122"/>
                      </a:endParaRPr>
                    </a:p>
                  </a:txBody>
                  <a:tcPr/>
                </a:tc>
              </a:tr>
              <a:tr h="674370">
                <a:tc>
                  <a:txBody>
                    <a:bodyPr/>
                    <a:p>
                      <a:pPr algn="ctr">
                        <a:buNone/>
                      </a:pPr>
                      <a:r>
                        <a:rPr lang="zh-CN" altLang="en-US" sz="2800">
                          <a:latin typeface="微软雅黑" panose="020B0503020204020204" pitchFamily="34" charset="-122"/>
                          <a:ea typeface="微软雅黑" panose="020B0503020204020204" pitchFamily="34" charset="-122"/>
                        </a:rPr>
                        <a:t>行测</a:t>
                      </a:r>
                      <a:endParaRPr lang="zh-CN" altLang="en-US" sz="2800">
                        <a:latin typeface="微软雅黑" panose="020B0503020204020204" pitchFamily="34" charset="-122"/>
                        <a:ea typeface="微软雅黑" panose="020B0503020204020204" pitchFamily="34" charset="-122"/>
                      </a:endParaRPr>
                    </a:p>
                  </a:txBody>
                  <a:tcPr/>
                </a:tc>
                <a:tc>
                  <a:txBody>
                    <a:bodyPr/>
                    <a:p>
                      <a:pPr algn="ctr">
                        <a:buNone/>
                      </a:pPr>
                      <a:r>
                        <a:rPr lang="zh-CN" altLang="en-US" sz="2800">
                          <a:latin typeface="微软雅黑" panose="020B0503020204020204" pitchFamily="34" charset="-122"/>
                          <a:ea typeface="微软雅黑" panose="020B0503020204020204" pitchFamily="34" charset="-122"/>
                        </a:rPr>
                        <a:t>客观性</a:t>
                      </a:r>
                      <a:endParaRPr lang="zh-CN" altLang="en-US" sz="2800">
                        <a:latin typeface="微软雅黑" panose="020B0503020204020204" pitchFamily="34" charset="-122"/>
                        <a:ea typeface="微软雅黑" panose="020B0503020204020204" pitchFamily="34" charset="-122"/>
                      </a:endParaRPr>
                    </a:p>
                  </a:txBody>
                  <a:tcPr/>
                </a:tc>
                <a:tc>
                  <a:txBody>
                    <a:bodyPr/>
                    <a:p>
                      <a:pPr algn="ctr">
                        <a:buNone/>
                      </a:pPr>
                      <a:r>
                        <a:rPr lang="en-US" altLang="zh-CN" sz="2800">
                          <a:latin typeface="微软雅黑" panose="020B0503020204020204" pitchFamily="34" charset="-122"/>
                          <a:ea typeface="微软雅黑" panose="020B0503020204020204" pitchFamily="34" charset="-122"/>
                        </a:rPr>
                        <a:t>1.5</a:t>
                      </a:r>
                      <a:r>
                        <a:rPr lang="zh-CN" altLang="en-US" sz="2800">
                          <a:latin typeface="微软雅黑" panose="020B0503020204020204" pitchFamily="34" charset="-122"/>
                          <a:ea typeface="微软雅黑" panose="020B0503020204020204" pitchFamily="34" charset="-122"/>
                        </a:rPr>
                        <a:t>小时</a:t>
                      </a:r>
                      <a:endParaRPr lang="zh-CN" altLang="en-US" sz="2800">
                        <a:latin typeface="微软雅黑" panose="020B0503020204020204" pitchFamily="34" charset="-122"/>
                        <a:ea typeface="微软雅黑" panose="020B0503020204020204" pitchFamily="34" charset="-122"/>
                      </a:endParaRPr>
                    </a:p>
                  </a:txBody>
                  <a:tcPr/>
                </a:tc>
                <a:tc>
                  <a:txBody>
                    <a:bodyPr/>
                    <a:p>
                      <a:pPr algn="ctr">
                        <a:buNone/>
                      </a:pPr>
                      <a:r>
                        <a:rPr lang="en-US" altLang="zh-CN" sz="2800">
                          <a:latin typeface="微软雅黑" panose="020B0503020204020204" pitchFamily="34" charset="-122"/>
                          <a:ea typeface="微软雅黑" panose="020B0503020204020204" pitchFamily="34" charset="-122"/>
                        </a:rPr>
                        <a:t>100</a:t>
                      </a:r>
                      <a:endParaRPr lang="en-US" altLang="zh-CN" sz="2800">
                        <a:latin typeface="微软雅黑" panose="020B0503020204020204" pitchFamily="34" charset="-122"/>
                        <a:ea typeface="微软雅黑" panose="020B0503020204020204" pitchFamily="34" charset="-122"/>
                      </a:endParaRPr>
                    </a:p>
                  </a:txBody>
                  <a:tcPr/>
                </a:tc>
              </a:tr>
              <a:tr h="673735">
                <a:tc>
                  <a:txBody>
                    <a:bodyPr/>
                    <a:p>
                      <a:pPr algn="ctr">
                        <a:buNone/>
                      </a:pPr>
                      <a:r>
                        <a:rPr lang="zh-CN" altLang="en-US" sz="2800">
                          <a:latin typeface="微软雅黑" panose="020B0503020204020204" pitchFamily="34" charset="-122"/>
                          <a:ea typeface="微软雅黑" panose="020B0503020204020204" pitchFamily="34" charset="-122"/>
                        </a:rPr>
                        <a:t>申论</a:t>
                      </a:r>
                      <a:endParaRPr lang="zh-CN" altLang="en-US" sz="2800">
                        <a:latin typeface="微软雅黑" panose="020B0503020204020204" pitchFamily="34" charset="-122"/>
                        <a:ea typeface="微软雅黑" panose="020B0503020204020204" pitchFamily="34" charset="-122"/>
                      </a:endParaRPr>
                    </a:p>
                  </a:txBody>
                  <a:tcPr/>
                </a:tc>
                <a:tc>
                  <a:txBody>
                    <a:bodyPr/>
                    <a:p>
                      <a:pPr algn="ctr">
                        <a:buNone/>
                      </a:pPr>
                      <a:r>
                        <a:rPr lang="zh-CN" altLang="en-US" sz="2800">
                          <a:latin typeface="微软雅黑" panose="020B0503020204020204" pitchFamily="34" charset="-122"/>
                          <a:ea typeface="微软雅黑" panose="020B0503020204020204" pitchFamily="34" charset="-122"/>
                        </a:rPr>
                        <a:t>主观性</a:t>
                      </a:r>
                      <a:endParaRPr lang="zh-CN" altLang="en-US" sz="2800">
                        <a:latin typeface="微软雅黑" panose="020B0503020204020204" pitchFamily="34" charset="-122"/>
                        <a:ea typeface="微软雅黑" panose="020B0503020204020204" pitchFamily="34" charset="-122"/>
                      </a:endParaRPr>
                    </a:p>
                  </a:txBody>
                  <a:tcPr/>
                </a:tc>
                <a:tc>
                  <a:txBody>
                    <a:bodyPr/>
                    <a:p>
                      <a:pPr algn="ctr">
                        <a:buNone/>
                      </a:pPr>
                      <a:r>
                        <a:rPr lang="en-US" altLang="zh-CN" sz="2800">
                          <a:latin typeface="微软雅黑" panose="020B0503020204020204" pitchFamily="34" charset="-122"/>
                          <a:ea typeface="微软雅黑" panose="020B0503020204020204" pitchFamily="34" charset="-122"/>
                        </a:rPr>
                        <a:t>2</a:t>
                      </a:r>
                      <a:r>
                        <a:rPr lang="zh-CN" altLang="en-US" sz="2800">
                          <a:latin typeface="微软雅黑" panose="020B0503020204020204" pitchFamily="34" charset="-122"/>
                          <a:ea typeface="微软雅黑" panose="020B0503020204020204" pitchFamily="34" charset="-122"/>
                        </a:rPr>
                        <a:t>小时</a:t>
                      </a:r>
                      <a:endParaRPr lang="zh-CN" altLang="en-US" sz="2800">
                        <a:latin typeface="微软雅黑" panose="020B0503020204020204" pitchFamily="34" charset="-122"/>
                        <a:ea typeface="微软雅黑" panose="020B0503020204020204" pitchFamily="34" charset="-122"/>
                      </a:endParaRPr>
                    </a:p>
                  </a:txBody>
                  <a:tcPr/>
                </a:tc>
                <a:tc>
                  <a:txBody>
                    <a:bodyPr/>
                    <a:p>
                      <a:pPr algn="ctr">
                        <a:buNone/>
                      </a:pPr>
                      <a:r>
                        <a:rPr lang="en-US" altLang="zh-CN" sz="2800">
                          <a:latin typeface="微软雅黑" panose="020B0503020204020204" pitchFamily="34" charset="-122"/>
                          <a:ea typeface="微软雅黑" panose="020B0503020204020204" pitchFamily="34" charset="-122"/>
                        </a:rPr>
                        <a:t>100</a:t>
                      </a:r>
                      <a:endParaRPr lang="en-US" altLang="zh-CN" sz="2800">
                        <a:latin typeface="微软雅黑" panose="020B0503020204020204" pitchFamily="34" charset="-122"/>
                        <a:ea typeface="微软雅黑" panose="020B0503020204020204" pitchFamily="34" charset="-122"/>
                      </a:endParaRPr>
                    </a:p>
                  </a:txBody>
                  <a:tcPr/>
                </a:tc>
              </a:tr>
            </a:tbl>
          </a:graphicData>
        </a:graphic>
      </p:graphicFrame>
      <p:graphicFrame>
        <p:nvGraphicFramePr>
          <p:cNvPr id="4" name="表格 3"/>
          <p:cNvGraphicFramePr/>
          <p:nvPr/>
        </p:nvGraphicFramePr>
        <p:xfrm>
          <a:off x="1247775" y="4137660"/>
          <a:ext cx="9952355" cy="2292350"/>
        </p:xfrm>
        <a:graphic>
          <a:graphicData uri="http://schemas.openxmlformats.org/drawingml/2006/table">
            <a:tbl>
              <a:tblPr firstRow="1" bandRow="1">
                <a:tableStyleId>{5C22544A-7EE6-4342-B048-85BDC9FD1C3A}</a:tableStyleId>
              </a:tblPr>
              <a:tblGrid>
                <a:gridCol w="1373505"/>
                <a:gridCol w="1469390"/>
                <a:gridCol w="1422400"/>
                <a:gridCol w="1421765"/>
                <a:gridCol w="1422400"/>
                <a:gridCol w="1420495"/>
                <a:gridCol w="1422400"/>
              </a:tblGrid>
              <a:tr h="540385">
                <a:tc>
                  <a:txBody>
                    <a:bodyPr/>
                    <a:p>
                      <a:pPr algn="ctr">
                        <a:buNone/>
                      </a:pPr>
                      <a:endParaRPr lang="zh-CN" altLang="en-US" sz="2400"/>
                    </a:p>
                  </a:txBody>
                  <a:tcPr/>
                </a:tc>
                <a:tc>
                  <a:txBody>
                    <a:bodyPr/>
                    <a:p>
                      <a:pPr algn="ctr">
                        <a:buNone/>
                      </a:pPr>
                      <a:r>
                        <a:rPr lang="zh-CN" altLang="en-US" sz="2400" b="1">
                          <a:latin typeface="微软雅黑" panose="020B0503020204020204" pitchFamily="34" charset="-122"/>
                          <a:ea typeface="微软雅黑" panose="020B0503020204020204" pitchFamily="34" charset="-122"/>
                        </a:rPr>
                        <a:t>常识判断</a:t>
                      </a:r>
                      <a:endParaRPr lang="zh-CN" altLang="en-US" sz="2400" b="1">
                        <a:latin typeface="微软雅黑" panose="020B0503020204020204" pitchFamily="34" charset="-122"/>
                        <a:ea typeface="微软雅黑" panose="020B0503020204020204" pitchFamily="34" charset="-122"/>
                      </a:endParaRPr>
                    </a:p>
                  </a:txBody>
                  <a:tcPr/>
                </a:tc>
                <a:tc>
                  <a:txBody>
                    <a:bodyPr/>
                    <a:p>
                      <a:pPr algn="ctr">
                        <a:buNone/>
                      </a:pPr>
                      <a:r>
                        <a:rPr lang="zh-CN" altLang="en-US" sz="2400" b="1">
                          <a:latin typeface="微软雅黑" panose="020B0503020204020204" pitchFamily="34" charset="-122"/>
                          <a:ea typeface="微软雅黑" panose="020B0503020204020204" pitchFamily="34" charset="-122"/>
                        </a:rPr>
                        <a:t>言语理解</a:t>
                      </a:r>
                      <a:endParaRPr lang="zh-CN" altLang="en-US" sz="2400" b="1">
                        <a:latin typeface="微软雅黑" panose="020B0503020204020204" pitchFamily="34" charset="-122"/>
                        <a:ea typeface="微软雅黑" panose="020B0503020204020204" pitchFamily="34" charset="-122"/>
                      </a:endParaRPr>
                    </a:p>
                  </a:txBody>
                  <a:tcPr/>
                </a:tc>
                <a:tc>
                  <a:txBody>
                    <a:bodyPr/>
                    <a:p>
                      <a:pPr algn="ctr">
                        <a:buNone/>
                      </a:pPr>
                      <a:r>
                        <a:rPr lang="zh-CN" altLang="en-US" sz="2400" b="1">
                          <a:latin typeface="微软雅黑" panose="020B0503020204020204" pitchFamily="34" charset="-122"/>
                          <a:ea typeface="微软雅黑" panose="020B0503020204020204" pitchFamily="34" charset="-122"/>
                        </a:rPr>
                        <a:t>判断推理</a:t>
                      </a:r>
                      <a:endParaRPr lang="zh-CN" altLang="en-US" sz="2400" b="1">
                        <a:latin typeface="微软雅黑" panose="020B0503020204020204" pitchFamily="34" charset="-122"/>
                        <a:ea typeface="微软雅黑" panose="020B0503020204020204" pitchFamily="34" charset="-122"/>
                      </a:endParaRPr>
                    </a:p>
                  </a:txBody>
                  <a:tcPr/>
                </a:tc>
                <a:tc>
                  <a:txBody>
                    <a:bodyPr/>
                    <a:p>
                      <a:pPr algn="ctr">
                        <a:buNone/>
                      </a:pPr>
                      <a:r>
                        <a:rPr lang="zh-CN" altLang="en-US" sz="2400" b="1">
                          <a:latin typeface="微软雅黑" panose="020B0503020204020204" pitchFamily="34" charset="-122"/>
                          <a:ea typeface="微软雅黑" panose="020B0503020204020204" pitchFamily="34" charset="-122"/>
                        </a:rPr>
                        <a:t>数量关系</a:t>
                      </a:r>
                      <a:endParaRPr lang="zh-CN" altLang="en-US" sz="2400" b="1">
                        <a:latin typeface="微软雅黑" panose="020B0503020204020204" pitchFamily="34" charset="-122"/>
                        <a:ea typeface="微软雅黑" panose="020B0503020204020204" pitchFamily="34" charset="-122"/>
                      </a:endParaRPr>
                    </a:p>
                  </a:txBody>
                  <a:tcPr/>
                </a:tc>
                <a:tc>
                  <a:txBody>
                    <a:bodyPr/>
                    <a:p>
                      <a:pPr algn="ctr">
                        <a:buNone/>
                      </a:pPr>
                      <a:r>
                        <a:rPr lang="zh-CN" altLang="en-US" sz="2400" b="1">
                          <a:latin typeface="微软雅黑" panose="020B0503020204020204" pitchFamily="34" charset="-122"/>
                          <a:ea typeface="微软雅黑" panose="020B0503020204020204" pitchFamily="34" charset="-122"/>
                        </a:rPr>
                        <a:t>资料分析</a:t>
                      </a:r>
                      <a:endParaRPr lang="zh-CN" altLang="en-US" sz="2400" b="1">
                        <a:latin typeface="微软雅黑" panose="020B0503020204020204" pitchFamily="34" charset="-122"/>
                        <a:ea typeface="微软雅黑" panose="020B0503020204020204" pitchFamily="34" charset="-122"/>
                      </a:endParaRPr>
                    </a:p>
                  </a:txBody>
                  <a:tcPr/>
                </a:tc>
                <a:tc>
                  <a:txBody>
                    <a:bodyPr/>
                    <a:p>
                      <a:pPr algn="ctr">
                        <a:buNone/>
                      </a:pPr>
                      <a:r>
                        <a:rPr lang="zh-CN" altLang="en-US" sz="2400" b="1">
                          <a:latin typeface="微软雅黑" panose="020B0503020204020204" pitchFamily="34" charset="-122"/>
                          <a:ea typeface="微软雅黑" panose="020B0503020204020204" pitchFamily="34" charset="-122"/>
                        </a:rPr>
                        <a:t>合计</a:t>
                      </a:r>
                      <a:endParaRPr lang="zh-CN" altLang="en-US" sz="2400" b="1">
                        <a:latin typeface="微软雅黑" panose="020B0503020204020204" pitchFamily="34" charset="-122"/>
                        <a:ea typeface="微软雅黑" panose="020B0503020204020204" pitchFamily="34" charset="-122"/>
                      </a:endParaRPr>
                    </a:p>
                  </a:txBody>
                  <a:tcPr/>
                </a:tc>
              </a:tr>
              <a:tr h="553720">
                <a:tc>
                  <a:txBody>
                    <a:bodyPr/>
                    <a:p>
                      <a:pPr algn="ctr">
                        <a:buNone/>
                      </a:pPr>
                      <a:r>
                        <a:rPr lang="zh-CN" altLang="en-US" sz="2400" b="1">
                          <a:latin typeface="微软雅黑" panose="020B0503020204020204" pitchFamily="34" charset="-122"/>
                          <a:ea typeface="微软雅黑" panose="020B0503020204020204" pitchFamily="34" charset="-122"/>
                        </a:rPr>
                        <a:t>国考</a:t>
                      </a:r>
                      <a:endParaRPr lang="zh-CN" altLang="en-US" sz="2400" b="1">
                        <a:latin typeface="微软雅黑" panose="020B0503020204020204" pitchFamily="34" charset="-122"/>
                        <a:ea typeface="微软雅黑" panose="020B0503020204020204" pitchFamily="34" charset="-122"/>
                      </a:endParaRPr>
                    </a:p>
                  </a:txBody>
                  <a:tcPr/>
                </a:tc>
                <a:tc>
                  <a:txBody>
                    <a:bodyPr/>
                    <a:p>
                      <a:pPr algn="ctr">
                        <a:buNone/>
                      </a:pPr>
                      <a:r>
                        <a:rPr lang="en-US" altLang="zh-CN" sz="2400">
                          <a:latin typeface="Times New Roman" panose="02020603050405020304" pitchFamily="18" charset="0"/>
                        </a:rPr>
                        <a:t>20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40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40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10/15</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20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130/135</a:t>
                      </a:r>
                      <a:endParaRPr lang="en-US" altLang="zh-CN" sz="2400">
                        <a:latin typeface="Times New Roman" panose="02020603050405020304" pitchFamily="18" charset="0"/>
                      </a:endParaRPr>
                    </a:p>
                  </a:txBody>
                  <a:tcPr/>
                </a:tc>
              </a:tr>
              <a:tr h="530225">
                <a:tc>
                  <a:txBody>
                    <a:bodyPr/>
                    <a:p>
                      <a:pPr algn="ctr">
                        <a:buNone/>
                      </a:pPr>
                      <a:r>
                        <a:rPr lang="zh-CN" altLang="en-US" sz="2400" b="1">
                          <a:latin typeface="微软雅黑" panose="020B0503020204020204" pitchFamily="34" charset="-122"/>
                          <a:ea typeface="微软雅黑" panose="020B0503020204020204" pitchFamily="34" charset="-122"/>
                        </a:rPr>
                        <a:t>市考</a:t>
                      </a:r>
                      <a:endParaRPr lang="zh-CN" altLang="en-US" sz="2400" b="1">
                        <a:latin typeface="微软雅黑" panose="020B0503020204020204" pitchFamily="34" charset="-122"/>
                        <a:ea typeface="微软雅黑" panose="020B0503020204020204" pitchFamily="34" charset="-122"/>
                      </a:endParaRPr>
                    </a:p>
                  </a:txBody>
                  <a:tcPr/>
                </a:tc>
                <a:tc>
                  <a:txBody>
                    <a:bodyPr/>
                    <a:p>
                      <a:pPr algn="ctr">
                        <a:buNone/>
                      </a:pPr>
                      <a:r>
                        <a:rPr lang="en-US" altLang="zh-CN" sz="2400">
                          <a:latin typeface="Times New Roman" panose="02020603050405020304" pitchFamily="18" charset="0"/>
                        </a:rPr>
                        <a:t>20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40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30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10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20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120</a:t>
                      </a:r>
                      <a:endParaRPr lang="en-US" altLang="zh-CN" sz="2400">
                        <a:latin typeface="Times New Roman" panose="02020603050405020304" pitchFamily="18" charset="0"/>
                      </a:endParaRPr>
                    </a:p>
                  </a:txBody>
                  <a:tcPr/>
                </a:tc>
              </a:tr>
              <a:tr h="668020">
                <a:tc>
                  <a:txBody>
                    <a:bodyPr/>
                    <a:p>
                      <a:pPr algn="ctr">
                        <a:buNone/>
                      </a:pPr>
                      <a:r>
                        <a:rPr lang="zh-CN" altLang="en-US" sz="2400" b="1">
                          <a:latin typeface="微软雅黑" panose="020B0503020204020204" pitchFamily="34" charset="-122"/>
                          <a:ea typeface="微软雅黑" panose="020B0503020204020204" pitchFamily="34" charset="-122"/>
                        </a:rPr>
                        <a:t>选调生</a:t>
                      </a:r>
                      <a:endParaRPr lang="zh-CN" altLang="en-US" sz="2400" b="1">
                        <a:latin typeface="微软雅黑" panose="020B0503020204020204" pitchFamily="34" charset="-122"/>
                        <a:ea typeface="微软雅黑" panose="020B0503020204020204" pitchFamily="34" charset="-122"/>
                      </a:endParaRPr>
                    </a:p>
                  </a:txBody>
                  <a:tcPr/>
                </a:tc>
                <a:tc>
                  <a:txBody>
                    <a:bodyPr/>
                    <a:p>
                      <a:pPr algn="ctr">
                        <a:buNone/>
                      </a:pPr>
                      <a:r>
                        <a:rPr lang="en-US" altLang="zh-CN" sz="2400">
                          <a:latin typeface="Times New Roman" panose="02020603050405020304" pitchFamily="18" charset="0"/>
                        </a:rPr>
                        <a:t>15</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30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30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15</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10</a:t>
                      </a:r>
                      <a:endParaRPr lang="en-US" altLang="zh-CN" sz="2400">
                        <a:latin typeface="Times New Roman" panose="02020603050405020304" pitchFamily="18" charset="0"/>
                      </a:endParaRPr>
                    </a:p>
                  </a:txBody>
                  <a:tcPr/>
                </a:tc>
                <a:tc>
                  <a:txBody>
                    <a:bodyPr/>
                    <a:p>
                      <a:pPr algn="ctr">
                        <a:buNone/>
                      </a:pPr>
                      <a:r>
                        <a:rPr lang="en-US" altLang="zh-CN" sz="2400">
                          <a:latin typeface="Times New Roman" panose="02020603050405020304" pitchFamily="18" charset="0"/>
                        </a:rPr>
                        <a:t>100</a:t>
                      </a:r>
                      <a:endParaRPr lang="en-US" altLang="zh-CN" sz="2400">
                        <a:latin typeface="Times New Roman" panose="02020603050405020304" pitchFamily="18"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0"/>
          <p:cNvSpPr>
            <a:spLocks noChangeArrowheads="1"/>
          </p:cNvSpPr>
          <p:nvPr/>
        </p:nvSpPr>
        <p:spPr bwMode="auto">
          <a:xfrm>
            <a:off x="136525" y="133350"/>
            <a:ext cx="11922125" cy="6572250"/>
          </a:xfrm>
          <a:prstGeom prst="rect">
            <a:avLst/>
          </a:prstGeom>
          <a:noFill/>
          <a:ln w="33338" cap="rnd">
            <a:solidFill>
              <a:schemeClr val="tx1">
                <a:lumMod val="75000"/>
                <a:lumOff val="25000"/>
              </a:schemeClr>
            </a:solidFill>
            <a:round/>
          </a:ln>
          <a:extLst>
            <a:ext uri="{909E8E84-426E-40DD-AFC4-6F175D3DCCD1}">
              <a14:hiddenFill xmlns:a14="http://schemas.microsoft.com/office/drawing/2010/main">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p>
        </p:txBody>
      </p:sp>
      <p:sp>
        <p:nvSpPr>
          <p:cNvPr id="7" name="MH_Other_1"/>
          <p:cNvSpPr/>
          <p:nvPr/>
        </p:nvSpPr>
        <p:spPr>
          <a:xfrm>
            <a:off x="717550" y="1327785"/>
            <a:ext cx="10772140" cy="5242560"/>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defTabSz="914400" eaLnBrk="1" fontAlgn="auto" hangingPunct="1">
              <a:spcBef>
                <a:spcPts val="0"/>
              </a:spcBef>
              <a:spcAft>
                <a:spcPts val="0"/>
              </a:spcAft>
              <a:defRPr/>
            </a:pPr>
            <a:endParaRPr lang="zh-CN" altLang="en-US">
              <a:solidFill>
                <a:prstClr val="white"/>
              </a:solidFill>
              <a:latin typeface="Arial" panose="020B0604020202020204" pitchFamily="34" charset="0"/>
              <a:ea typeface="微软雅黑" panose="020B0503020204020204" pitchFamily="34" charset="-122"/>
            </a:endParaRPr>
          </a:p>
        </p:txBody>
      </p:sp>
      <p:sp>
        <p:nvSpPr>
          <p:cNvPr id="8" name="MH_Other_2"/>
          <p:cNvSpPr/>
          <p:nvPr/>
        </p:nvSpPr>
        <p:spPr>
          <a:xfrm>
            <a:off x="1978660" y="1516380"/>
            <a:ext cx="488950" cy="7794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0000"/>
          </a:bodyPr>
          <a:lstStyle/>
          <a:p>
            <a:pPr algn="ctr" defTabSz="914400" eaLnBrk="1" fontAlgn="auto" hangingPunct="1">
              <a:spcBef>
                <a:spcPts val="0"/>
              </a:spcBef>
              <a:spcAft>
                <a:spcPts val="0"/>
              </a:spcAft>
              <a:defRPr/>
            </a:pPr>
            <a:r>
              <a:rPr lang="en-US" altLang="zh-CN" sz="4400" dirty="0">
                <a:solidFill>
                  <a:prstClr val="white"/>
                </a:solidFill>
                <a:latin typeface="微软雅黑" panose="020B0503020204020204" pitchFamily="34" charset="-122"/>
                <a:ea typeface="微软雅黑" panose="020B0503020204020204" pitchFamily="34" charset="-122"/>
              </a:rPr>
              <a:t>1</a:t>
            </a:r>
            <a:endParaRPr lang="zh-CN" altLang="en-US" sz="4400" dirty="0">
              <a:solidFill>
                <a:prstClr val="white"/>
              </a:solidFill>
              <a:latin typeface="微软雅黑" panose="020B0503020204020204" pitchFamily="34" charset="-122"/>
              <a:ea typeface="微软雅黑" panose="020B0503020204020204" pitchFamily="34" charset="-122"/>
            </a:endParaRPr>
          </a:p>
        </p:txBody>
      </p:sp>
      <p:sp>
        <p:nvSpPr>
          <p:cNvPr id="9" name="MH_SubTitle_1"/>
          <p:cNvSpPr/>
          <p:nvPr/>
        </p:nvSpPr>
        <p:spPr>
          <a:xfrm>
            <a:off x="1356360" y="2295843"/>
            <a:ext cx="1733550" cy="563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zh-CN" altLang="en-US" b="1" dirty="0">
                <a:solidFill>
                  <a:prstClr val="black"/>
                </a:solidFill>
                <a:latin typeface="微软雅黑" panose="020B0503020204020204" pitchFamily="34" charset="-122"/>
                <a:ea typeface="微软雅黑" panose="020B0503020204020204" pitchFamily="34" charset="-122"/>
              </a:rPr>
              <a:t>言语理解</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10" name="MH_Text_1"/>
          <p:cNvSpPr/>
          <p:nvPr/>
        </p:nvSpPr>
        <p:spPr>
          <a:xfrm>
            <a:off x="811530" y="2861310"/>
            <a:ext cx="2370455" cy="28676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lnSpc>
                <a:spcPct val="100000"/>
              </a:lnSpc>
              <a:spcBef>
                <a:spcPts val="0"/>
              </a:spcBef>
              <a:spcAft>
                <a:spcPts val="0"/>
              </a:spcAft>
              <a:defRPr/>
            </a:pPr>
            <a:r>
              <a:rPr sz="1400" dirty="0">
                <a:solidFill>
                  <a:prstClr val="black"/>
                </a:solidFill>
                <a:latin typeface="宋体" panose="02010600030101010101" pitchFamily="2" charset="-122"/>
                <a:ea typeface="宋体" panose="02010600030101010101" pitchFamily="2" charset="-122"/>
              </a:rPr>
              <a:t>主要测查报考者运用语言文字进行思考和交流、迅速准确地理解和把握文字材料内涵的能力，包括根据材料查找主要信息及重要细节;正确理解阅读材料中指定词语、语句的含义;概括归纳阅读材料的中心、主旨;判断新组成的语句与阅读材料原意是否一致;根据上下文内容合理推断阅读材料中的隐含信息;判断作者的态度、意图、倾向、目的;</a:t>
            </a:r>
            <a:r>
              <a:rPr sz="1400" dirty="0">
                <a:solidFill>
                  <a:srgbClr val="FF0000"/>
                </a:solidFill>
                <a:latin typeface="宋体" panose="02010600030101010101" pitchFamily="2" charset="-122"/>
                <a:ea typeface="宋体" panose="02010600030101010101" pitchFamily="2" charset="-122"/>
              </a:rPr>
              <a:t>准确、得体地遣词用字等。</a:t>
            </a:r>
            <a:endParaRPr sz="1400" dirty="0">
              <a:solidFill>
                <a:srgbClr val="FF0000"/>
              </a:solidFill>
              <a:latin typeface="宋体" panose="02010600030101010101" pitchFamily="2" charset="-122"/>
              <a:ea typeface="宋体" panose="02010600030101010101" pitchFamily="2" charset="-122"/>
            </a:endParaRPr>
          </a:p>
        </p:txBody>
      </p:sp>
      <p:sp>
        <p:nvSpPr>
          <p:cNvPr id="11" name="MH_Other_3"/>
          <p:cNvSpPr/>
          <p:nvPr/>
        </p:nvSpPr>
        <p:spPr>
          <a:xfrm>
            <a:off x="3891915" y="1516380"/>
            <a:ext cx="488950" cy="7794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0000"/>
          </a:bodyPr>
          <a:lstStyle/>
          <a:p>
            <a:pPr algn="ctr" defTabSz="914400" eaLnBrk="1" fontAlgn="auto" hangingPunct="1">
              <a:spcBef>
                <a:spcPts val="0"/>
              </a:spcBef>
              <a:spcAft>
                <a:spcPts val="0"/>
              </a:spcAft>
              <a:defRPr/>
            </a:pPr>
            <a:r>
              <a:rPr lang="en-US" altLang="zh-CN" sz="4400" dirty="0">
                <a:solidFill>
                  <a:prstClr val="white"/>
                </a:solidFill>
                <a:latin typeface="微软雅黑" panose="020B0503020204020204" pitchFamily="34" charset="-122"/>
                <a:ea typeface="微软雅黑" panose="020B0503020204020204" pitchFamily="34" charset="-122"/>
              </a:rPr>
              <a:t>2</a:t>
            </a:r>
            <a:endParaRPr lang="zh-CN" altLang="en-US" sz="4400" dirty="0">
              <a:solidFill>
                <a:prstClr val="white"/>
              </a:solidFill>
              <a:latin typeface="微软雅黑" panose="020B0503020204020204" pitchFamily="34" charset="-122"/>
              <a:ea typeface="微软雅黑" panose="020B0503020204020204" pitchFamily="34" charset="-122"/>
            </a:endParaRPr>
          </a:p>
        </p:txBody>
      </p:sp>
      <p:sp>
        <p:nvSpPr>
          <p:cNvPr id="12" name="MH_SubTitle_2"/>
          <p:cNvSpPr/>
          <p:nvPr/>
        </p:nvSpPr>
        <p:spPr>
          <a:xfrm>
            <a:off x="3355023" y="2296160"/>
            <a:ext cx="1735137" cy="565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zh-CN" altLang="en-US" b="1" dirty="0">
                <a:solidFill>
                  <a:prstClr val="black"/>
                </a:solidFill>
                <a:latin typeface="微软雅黑" panose="020B0503020204020204" pitchFamily="34" charset="-122"/>
                <a:ea typeface="微软雅黑" panose="020B0503020204020204" pitchFamily="34" charset="-122"/>
              </a:rPr>
              <a:t>数量关系</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13" name="MH_Text_2"/>
          <p:cNvSpPr/>
          <p:nvPr/>
        </p:nvSpPr>
        <p:spPr>
          <a:xfrm>
            <a:off x="3232785" y="2861310"/>
            <a:ext cx="1908175" cy="2409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lnSpc>
                <a:spcPct val="150000"/>
              </a:lnSpc>
              <a:spcBef>
                <a:spcPts val="0"/>
              </a:spcBef>
              <a:spcAft>
                <a:spcPts val="0"/>
              </a:spcAft>
              <a:defRPr/>
            </a:pPr>
            <a:r>
              <a:rPr sz="1400" dirty="0">
                <a:solidFill>
                  <a:prstClr val="black"/>
                </a:solidFill>
                <a:latin typeface="宋体" panose="02010600030101010101" pitchFamily="2" charset="-122"/>
                <a:ea typeface="宋体" panose="02010600030101010101" pitchFamily="2" charset="-122"/>
              </a:rPr>
              <a:t>主要测查报考者理解、把握事物间量化关系和解决数量关系问题的能力，主要涉及数据关系的分析、推理、判断、运算等。常见的题型有：</a:t>
            </a:r>
            <a:r>
              <a:rPr sz="1400" dirty="0">
                <a:solidFill>
                  <a:srgbClr val="FF0000"/>
                </a:solidFill>
                <a:latin typeface="宋体" panose="02010600030101010101" pitchFamily="2" charset="-122"/>
                <a:ea typeface="宋体" panose="02010600030101010101" pitchFamily="2" charset="-122"/>
              </a:rPr>
              <a:t>数字推理、数学运算等。</a:t>
            </a:r>
            <a:endParaRPr sz="1400" dirty="0">
              <a:solidFill>
                <a:srgbClr val="FF0000"/>
              </a:solidFill>
              <a:latin typeface="宋体" panose="02010600030101010101" pitchFamily="2" charset="-122"/>
              <a:ea typeface="宋体" panose="02010600030101010101" pitchFamily="2" charset="-122"/>
            </a:endParaRPr>
          </a:p>
        </p:txBody>
      </p:sp>
      <p:sp>
        <p:nvSpPr>
          <p:cNvPr id="14" name="MH_Other_4"/>
          <p:cNvSpPr/>
          <p:nvPr/>
        </p:nvSpPr>
        <p:spPr>
          <a:xfrm>
            <a:off x="5859304" y="1516380"/>
            <a:ext cx="488950" cy="779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0000"/>
          </a:bodyPr>
          <a:lstStyle/>
          <a:p>
            <a:pPr algn="ctr" defTabSz="914400" eaLnBrk="1" fontAlgn="auto" hangingPunct="1">
              <a:spcBef>
                <a:spcPts val="0"/>
              </a:spcBef>
              <a:spcAft>
                <a:spcPts val="0"/>
              </a:spcAft>
              <a:defRPr/>
            </a:pPr>
            <a:r>
              <a:rPr lang="en-US" altLang="zh-CN" sz="4400" dirty="0">
                <a:solidFill>
                  <a:prstClr val="white"/>
                </a:solidFill>
                <a:latin typeface="微软雅黑" panose="020B0503020204020204" pitchFamily="34" charset="-122"/>
                <a:ea typeface="微软雅黑" panose="020B0503020204020204" pitchFamily="34" charset="-122"/>
              </a:rPr>
              <a:t>3</a:t>
            </a:r>
            <a:endParaRPr lang="zh-CN" altLang="en-US" sz="4400" dirty="0">
              <a:solidFill>
                <a:prstClr val="white"/>
              </a:solidFill>
              <a:latin typeface="微软雅黑" panose="020B0503020204020204" pitchFamily="34" charset="-122"/>
              <a:ea typeface="微软雅黑" panose="020B0503020204020204" pitchFamily="34" charset="-122"/>
            </a:endParaRPr>
          </a:p>
        </p:txBody>
      </p:sp>
      <p:sp>
        <p:nvSpPr>
          <p:cNvPr id="15" name="MH_SubTitle_3"/>
          <p:cNvSpPr/>
          <p:nvPr/>
        </p:nvSpPr>
        <p:spPr>
          <a:xfrm>
            <a:off x="5090160" y="2296160"/>
            <a:ext cx="1735138" cy="565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zh-CN" altLang="en-US" b="1" dirty="0">
                <a:solidFill>
                  <a:prstClr val="black"/>
                </a:solidFill>
                <a:latin typeface="微软雅黑" panose="020B0503020204020204" pitchFamily="34" charset="-122"/>
                <a:ea typeface="微软雅黑" panose="020B0503020204020204" pitchFamily="34" charset="-122"/>
              </a:rPr>
              <a:t>资料分析</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16" name="MH_Text_3"/>
          <p:cNvSpPr/>
          <p:nvPr/>
        </p:nvSpPr>
        <p:spPr>
          <a:xfrm>
            <a:off x="5140960" y="2861310"/>
            <a:ext cx="1735455" cy="2409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lnSpcReduction="2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lnSpc>
                <a:spcPct val="150000"/>
              </a:lnSpc>
              <a:spcBef>
                <a:spcPts val="0"/>
              </a:spcBef>
              <a:spcAft>
                <a:spcPts val="0"/>
              </a:spcAft>
              <a:defRPr/>
            </a:pPr>
            <a:r>
              <a:rPr sz="1400" dirty="0">
                <a:solidFill>
                  <a:prstClr val="black"/>
                </a:solidFill>
                <a:latin typeface="宋体" panose="02010600030101010101" pitchFamily="2" charset="-122"/>
                <a:ea typeface="宋体" panose="02010600030101010101" pitchFamily="2" charset="-122"/>
              </a:rPr>
              <a:t>主要测查报考者对文字、图形、表格等形式的统计性资料进行</a:t>
            </a:r>
            <a:r>
              <a:rPr sz="1400" dirty="0">
                <a:solidFill>
                  <a:srgbClr val="FF0000"/>
                </a:solidFill>
                <a:latin typeface="宋体" panose="02010600030101010101" pitchFamily="2" charset="-122"/>
                <a:ea typeface="宋体" panose="02010600030101010101" pitchFamily="2" charset="-122"/>
              </a:rPr>
              <a:t>综合分析推理与加工的能力，</a:t>
            </a:r>
            <a:r>
              <a:rPr sz="1400" dirty="0">
                <a:solidFill>
                  <a:prstClr val="black"/>
                </a:solidFill>
                <a:latin typeface="宋体" panose="02010600030101010101" pitchFamily="2" charset="-122"/>
                <a:ea typeface="宋体" panose="02010600030101010101" pitchFamily="2" charset="-122"/>
              </a:rPr>
              <a:t>这部分内容通常由统计性的图表、数字及文字材料构成。</a:t>
            </a:r>
            <a:endParaRPr sz="1400" dirty="0">
              <a:solidFill>
                <a:prstClr val="black"/>
              </a:solidFill>
              <a:latin typeface="宋体" panose="02010600030101010101" pitchFamily="2" charset="-122"/>
              <a:ea typeface="宋体" panose="02010600030101010101" pitchFamily="2" charset="-122"/>
            </a:endParaRPr>
          </a:p>
        </p:txBody>
      </p:sp>
      <p:sp>
        <p:nvSpPr>
          <p:cNvPr id="17" name="MH_Other_5"/>
          <p:cNvSpPr/>
          <p:nvPr/>
        </p:nvSpPr>
        <p:spPr>
          <a:xfrm>
            <a:off x="7788910" y="1516380"/>
            <a:ext cx="488950" cy="779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4400" dirty="0">
                <a:solidFill>
                  <a:prstClr val="white"/>
                </a:solidFill>
                <a:latin typeface="微软雅黑" panose="020B0503020204020204" pitchFamily="34" charset="-122"/>
                <a:ea typeface="微软雅黑" panose="020B0503020204020204" pitchFamily="34" charset="-122"/>
              </a:rPr>
              <a:t>4</a:t>
            </a:r>
            <a:endParaRPr lang="zh-CN" altLang="en-US" sz="4400" dirty="0">
              <a:solidFill>
                <a:prstClr val="white"/>
              </a:solidFill>
              <a:latin typeface="微软雅黑" panose="020B0503020204020204" pitchFamily="34" charset="-122"/>
              <a:ea typeface="微软雅黑" panose="020B0503020204020204" pitchFamily="34" charset="-122"/>
            </a:endParaRPr>
          </a:p>
        </p:txBody>
      </p:sp>
      <p:sp>
        <p:nvSpPr>
          <p:cNvPr id="18" name="MH_SubTitle_4"/>
          <p:cNvSpPr/>
          <p:nvPr/>
        </p:nvSpPr>
        <p:spPr>
          <a:xfrm>
            <a:off x="7165975" y="2296160"/>
            <a:ext cx="1735138" cy="565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zh-CN" altLang="en-US" b="1" dirty="0">
                <a:solidFill>
                  <a:prstClr val="black"/>
                </a:solidFill>
                <a:latin typeface="微软雅黑" panose="020B0503020204020204" pitchFamily="34" charset="-122"/>
                <a:ea typeface="微软雅黑" panose="020B0503020204020204" pitchFamily="34" charset="-122"/>
              </a:rPr>
              <a:t>判断推理</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19" name="MH_Text_4"/>
          <p:cNvSpPr/>
          <p:nvPr/>
        </p:nvSpPr>
        <p:spPr>
          <a:xfrm>
            <a:off x="7019925" y="2861945"/>
            <a:ext cx="1881505" cy="2409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lnSpc>
                <a:spcPct val="100000"/>
              </a:lnSpc>
              <a:spcBef>
                <a:spcPts val="0"/>
              </a:spcBef>
              <a:spcAft>
                <a:spcPts val="0"/>
              </a:spcAft>
              <a:defRPr/>
            </a:pPr>
            <a:r>
              <a:rPr sz="1400" dirty="0">
                <a:solidFill>
                  <a:prstClr val="black"/>
                </a:solidFill>
                <a:latin typeface="宋体" panose="02010600030101010101" pitchFamily="2" charset="-122"/>
                <a:ea typeface="宋体" panose="02010600030101010101" pitchFamily="2" charset="-122"/>
              </a:rPr>
              <a:t>主要测查报考者对各种事物关系的分析推理能力，涉及对图形、语词概念、事物关系和文字材料的理解、比较、组合、演绎和归纳等。常见的题型有：</a:t>
            </a:r>
            <a:r>
              <a:rPr sz="1400" dirty="0">
                <a:solidFill>
                  <a:srgbClr val="FF0000"/>
                </a:solidFill>
                <a:latin typeface="宋体" panose="02010600030101010101" pitchFamily="2" charset="-122"/>
                <a:ea typeface="宋体" panose="02010600030101010101" pitchFamily="2" charset="-122"/>
              </a:rPr>
              <a:t>图形推理、定义判断、逻辑判断、类比推理等。</a:t>
            </a:r>
            <a:endParaRPr sz="1400" dirty="0">
              <a:solidFill>
                <a:srgbClr val="FF0000"/>
              </a:solidFill>
              <a:latin typeface="宋体" panose="02010600030101010101" pitchFamily="2" charset="-122"/>
              <a:ea typeface="宋体" panose="02010600030101010101" pitchFamily="2" charset="-122"/>
            </a:endParaRPr>
          </a:p>
        </p:txBody>
      </p:sp>
      <p:sp>
        <p:nvSpPr>
          <p:cNvPr id="20" name="MH_Other_5"/>
          <p:cNvSpPr/>
          <p:nvPr/>
        </p:nvSpPr>
        <p:spPr>
          <a:xfrm>
            <a:off x="9669780" y="1516380"/>
            <a:ext cx="488950" cy="779463"/>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4400" dirty="0">
                <a:solidFill>
                  <a:prstClr val="white"/>
                </a:solidFill>
                <a:latin typeface="微软雅黑" panose="020B0503020204020204" pitchFamily="34" charset="-122"/>
                <a:ea typeface="微软雅黑" panose="020B0503020204020204" pitchFamily="34" charset="-122"/>
              </a:rPr>
              <a:t>5</a:t>
            </a:r>
            <a:endParaRPr lang="zh-CN" altLang="en-US" sz="4400" dirty="0">
              <a:solidFill>
                <a:prstClr val="white"/>
              </a:solidFill>
              <a:latin typeface="微软雅黑" panose="020B0503020204020204" pitchFamily="34" charset="-122"/>
              <a:ea typeface="微软雅黑" panose="020B0503020204020204" pitchFamily="34" charset="-122"/>
            </a:endParaRPr>
          </a:p>
        </p:txBody>
      </p:sp>
      <p:sp>
        <p:nvSpPr>
          <p:cNvPr id="21" name="MH_SubTitle_4"/>
          <p:cNvSpPr/>
          <p:nvPr/>
        </p:nvSpPr>
        <p:spPr>
          <a:xfrm>
            <a:off x="9046210" y="2296160"/>
            <a:ext cx="1735138" cy="565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zh-CN" altLang="en-US" b="1" dirty="0">
                <a:solidFill>
                  <a:prstClr val="black"/>
                </a:solidFill>
                <a:latin typeface="微软雅黑" panose="020B0503020204020204" pitchFamily="34" charset="-122"/>
                <a:ea typeface="微软雅黑" panose="020B0503020204020204" pitchFamily="34" charset="-122"/>
              </a:rPr>
              <a:t>常识判断</a:t>
            </a:r>
            <a:endParaRPr lang="zh-CN" altLang="en-US" b="1" dirty="0">
              <a:solidFill>
                <a:prstClr val="black"/>
              </a:solidFill>
              <a:latin typeface="微软雅黑" panose="020B0503020204020204" pitchFamily="34" charset="-122"/>
              <a:ea typeface="微软雅黑" panose="020B0503020204020204" pitchFamily="34" charset="-122"/>
            </a:endParaRPr>
          </a:p>
        </p:txBody>
      </p:sp>
      <p:sp>
        <p:nvSpPr>
          <p:cNvPr id="22" name="MH_Text_4"/>
          <p:cNvSpPr/>
          <p:nvPr/>
        </p:nvSpPr>
        <p:spPr>
          <a:xfrm>
            <a:off x="9046210" y="2859405"/>
            <a:ext cx="2137410" cy="28682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lnSpc>
                <a:spcPct val="100000"/>
              </a:lnSpc>
              <a:spcBef>
                <a:spcPts val="0"/>
              </a:spcBef>
              <a:spcAft>
                <a:spcPts val="0"/>
              </a:spcAft>
              <a:defRPr/>
            </a:pPr>
            <a:r>
              <a:rPr lang="zh-CN" altLang="en-US" sz="1400" dirty="0">
                <a:solidFill>
                  <a:prstClr val="black"/>
                </a:solidFill>
                <a:latin typeface="宋体" panose="02010600030101010101" pitchFamily="2" charset="-122"/>
                <a:ea typeface="宋体" panose="02010600030101010101" pitchFamily="2" charset="-122"/>
              </a:rPr>
              <a:t>主要测查报考者应知应会的基本知识以及运用这些知识分析判断的基本能力，内容涵盖政治、经济、法律、历史、文化、地理、环境、自然、科技等方面。</a:t>
            </a:r>
            <a:endParaRPr lang="zh-CN" altLang="en-US" sz="1400" dirty="0">
              <a:solidFill>
                <a:prstClr val="black"/>
              </a:solidFill>
              <a:latin typeface="宋体" panose="02010600030101010101" pitchFamily="2" charset="-122"/>
              <a:ea typeface="宋体" panose="02010600030101010101" pitchFamily="2" charset="-122"/>
            </a:endParaRPr>
          </a:p>
        </p:txBody>
      </p:sp>
      <p:sp>
        <p:nvSpPr>
          <p:cNvPr id="3" name="标题 2"/>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cs typeface="黑体" panose="02010609060101010101" pitchFamily="49" charset="-122"/>
                <a:sym typeface="+mn-ea"/>
              </a:rPr>
              <a:t>二、行政职业能力测验介绍</a:t>
            </a:r>
            <a:endParaRPr lang="zh-CN" altLang="en-US">
              <a:latin typeface="微软雅黑" panose="020B0503020204020204" pitchFamily="34" charset="-122"/>
              <a:ea typeface="微软雅黑" panose="020B0503020204020204" pitchFamily="34" charset="-122"/>
              <a:cs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par>
                          <p:cTn id="38" fill="hold">
                            <p:stCondLst>
                              <p:cond delay="20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par>
                          <p:cTn id="48" fill="hold">
                            <p:stCondLst>
                              <p:cond delay="2500"/>
                            </p:stCondLst>
                            <p:childTnLst>
                              <p:par>
                                <p:cTn id="49" presetID="10"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9" grpId="0" bldLvl="0" animBg="1"/>
      <p:bldP spid="10" grpId="0" bldLvl="0" animBg="1"/>
      <p:bldP spid="11" grpId="0" bldLvl="0" animBg="1"/>
      <p:bldP spid="12" grpId="0" bldLvl="0" animBg="1"/>
      <p:bldP spid="13" grpId="0" bldLvl="0" animBg="1"/>
      <p:bldP spid="14" grpId="0" bldLvl="0" animBg="1"/>
      <p:bldP spid="15" grpId="0" bldLvl="0" animBg="1"/>
      <p:bldP spid="16" grpId="0" bldLvl="0" animBg="1"/>
      <p:bldP spid="17" grpId="0" bldLvl="0" animBg="1"/>
      <p:bldP spid="18" grpId="0" bldLvl="0" animBg="1"/>
      <p:bldP spid="19" grpId="0" bldLvl="0" animBg="1"/>
      <p:bldP spid="20" grpId="0" bldLvl="0" animBg="1"/>
      <p:bldP spid="21" grpId="0" bldLvl="0" animBg="1"/>
      <p:bldP spid="2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67690" y="706120"/>
            <a:ext cx="9943465" cy="2164080"/>
          </a:xfrm>
          <a:prstGeom prst="rect">
            <a:avLst/>
          </a:prstGeom>
          <a:noFill/>
          <a:ln w="9525">
            <a:noFill/>
          </a:ln>
        </p:spPr>
        <p:txBody>
          <a:bodyPr wrap="square">
            <a:spAutoFit/>
          </a:bodyPr>
          <a:p>
            <a:pPr marL="0" indent="406400" algn="l"/>
            <a:r>
              <a:rPr lang="zh-CN" altLang="en-US" sz="4000" b="0" u="none">
                <a:latin typeface="黑体" panose="02010609060101010101" pitchFamily="49" charset="-122"/>
                <a:ea typeface="黑体" panose="02010609060101010101" pitchFamily="49" charset="-122"/>
                <a:cs typeface="黑体" panose="02010609060101010101" pitchFamily="49" charset="-122"/>
              </a:rPr>
              <a:t>三、申论介绍</a:t>
            </a:r>
            <a:endParaRPr lang="zh-CN" altLang="en-US" sz="4000" b="0" u="none">
              <a:solidFill>
                <a:srgbClr val="000000"/>
              </a:solidFill>
              <a:latin typeface="黑体" panose="02010609060101010101" pitchFamily="49" charset="-122"/>
              <a:ea typeface="黑体" panose="02010609060101010101" pitchFamily="49" charset="-122"/>
              <a:cs typeface="黑体" panose="02010609060101010101" pitchFamily="49" charset="-122"/>
            </a:endParaRPr>
          </a:p>
          <a:p>
            <a:pPr marL="0" indent="406400" algn="l"/>
            <a:r>
              <a:rPr lang="zh-CN" altLang="en-US" sz="2400" b="0" u="none">
                <a:solidFill>
                  <a:srgbClr val="000000"/>
                </a:solidFill>
                <a:latin typeface="仿宋_GB2312" charset="0"/>
                <a:ea typeface="仿宋_GB2312" charset="0"/>
                <a:cs typeface="仿宋_GB2312" charset="0"/>
              </a:rPr>
              <a:t>    通过报考者对给定材料的分析、概括、提炼、加工，测查报考者的</a:t>
            </a:r>
            <a:r>
              <a:rPr lang="zh-CN" altLang="en-US" sz="2400" b="0" u="none">
                <a:solidFill>
                  <a:srgbClr val="FF0000"/>
                </a:solidFill>
                <a:latin typeface="仿宋_GB2312" charset="0"/>
                <a:ea typeface="仿宋_GB2312" charset="0"/>
                <a:cs typeface="仿宋_GB2312" charset="0"/>
              </a:rPr>
              <a:t>阅读理解能力</a:t>
            </a:r>
            <a:r>
              <a:rPr lang="zh-CN" altLang="en-US" sz="2400" b="0" u="none">
                <a:solidFill>
                  <a:srgbClr val="000000"/>
                </a:solidFill>
                <a:latin typeface="仿宋_GB2312" charset="0"/>
                <a:ea typeface="仿宋_GB2312" charset="0"/>
                <a:cs typeface="仿宋_GB2312" charset="0"/>
              </a:rPr>
              <a:t>、</a:t>
            </a:r>
            <a:r>
              <a:rPr lang="zh-CN" altLang="en-US" sz="2400" b="0" u="none">
                <a:solidFill>
                  <a:srgbClr val="FF0000"/>
                </a:solidFill>
                <a:latin typeface="仿宋_GB2312" charset="0"/>
                <a:ea typeface="仿宋_GB2312" charset="0"/>
                <a:cs typeface="仿宋_GB2312" charset="0"/>
              </a:rPr>
              <a:t>综合分析能力</a:t>
            </a:r>
            <a:r>
              <a:rPr lang="zh-CN" altLang="en-US" sz="2400" b="0" u="none">
                <a:solidFill>
                  <a:srgbClr val="000000"/>
                </a:solidFill>
                <a:latin typeface="仿宋_GB2312" charset="0"/>
                <a:ea typeface="仿宋_GB2312" charset="0"/>
                <a:cs typeface="仿宋_GB2312" charset="0"/>
              </a:rPr>
              <a:t>、</a:t>
            </a:r>
            <a:r>
              <a:rPr lang="zh-CN" altLang="en-US" sz="2400" b="0" u="none">
                <a:solidFill>
                  <a:srgbClr val="FF0000"/>
                </a:solidFill>
                <a:latin typeface="仿宋_GB2312" charset="0"/>
                <a:ea typeface="仿宋_GB2312" charset="0"/>
                <a:cs typeface="仿宋_GB2312" charset="0"/>
              </a:rPr>
              <a:t>提出和解决问题能力</a:t>
            </a:r>
            <a:r>
              <a:rPr lang="zh-CN" altLang="en-US" sz="2400" b="0" u="none">
                <a:solidFill>
                  <a:srgbClr val="000000"/>
                </a:solidFill>
                <a:latin typeface="仿宋_GB2312" charset="0"/>
                <a:ea typeface="仿宋_GB2312" charset="0"/>
                <a:cs typeface="仿宋_GB2312" charset="0"/>
              </a:rPr>
              <a:t>以及</a:t>
            </a:r>
            <a:r>
              <a:rPr lang="zh-CN" altLang="en-US" sz="2400" b="0" u="none">
                <a:solidFill>
                  <a:srgbClr val="FF0000"/>
                </a:solidFill>
                <a:latin typeface="仿宋_GB2312" charset="0"/>
                <a:ea typeface="仿宋_GB2312" charset="0"/>
                <a:cs typeface="仿宋_GB2312" charset="0"/>
              </a:rPr>
              <a:t>文字表达能力</a:t>
            </a:r>
            <a:r>
              <a:rPr lang="zh-CN" altLang="en-US" sz="2400" b="0" u="none">
                <a:solidFill>
                  <a:srgbClr val="000000"/>
                </a:solidFill>
                <a:latin typeface="仿宋_GB2312" charset="0"/>
                <a:ea typeface="仿宋_GB2312" charset="0"/>
                <a:cs typeface="仿宋_GB2312" charset="0"/>
              </a:rPr>
              <a:t>。试卷由注意事项、给定资料和作答要求三部分组成。</a:t>
            </a:r>
            <a:endParaRPr lang="zh-CN" altLang="en-US" sz="2400" b="0" u="none">
              <a:solidFill>
                <a:srgbClr val="000000"/>
              </a:solidFill>
              <a:latin typeface="仿宋_GB2312" charset="0"/>
              <a:ea typeface="仿宋_GB2312" charset="0"/>
              <a:cs typeface="仿宋_GB231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866901"/>
            <a:ext cx="12192000" cy="3143250"/>
          </a:xfrm>
          <a:prstGeom prst="rect">
            <a:avLst/>
          </a:prstGeom>
          <a:solidFill>
            <a:srgbClr val="8BDC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微软雅黑" panose="020B0503020204020204" pitchFamily="34" charset="-122"/>
            </a:endParaRPr>
          </a:p>
        </p:txBody>
      </p:sp>
      <p:sp>
        <p:nvSpPr>
          <p:cNvPr id="8" name="MH_Entry_1">
            <a:hlinkClick r:id="" action="ppaction://noaction"/>
          </p:cNvPr>
          <p:cNvSpPr>
            <a:spLocks noChangeArrowheads="1"/>
          </p:cNvSpPr>
          <p:nvPr>
            <p:custDataLst>
              <p:tags r:id="rId1"/>
            </p:custDataLst>
          </p:nvPr>
        </p:nvSpPr>
        <p:spPr bwMode="auto">
          <a:xfrm>
            <a:off x="4569848" y="2774331"/>
            <a:ext cx="6818642" cy="130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350"/>
              </a:spcBef>
              <a:buClr>
                <a:schemeClr val="accent1"/>
              </a:buClr>
              <a:buSzPct val="60000"/>
              <a:buFont typeface="Webdings" panose="05030102010509060703" pitchFamily="18" charset="2"/>
              <a:buChar char=""/>
              <a:defRPr sz="2400">
                <a:solidFill>
                  <a:schemeClr val="accent1"/>
                </a:solidFill>
                <a:latin typeface="Arial" panose="020B0604020202020204" pitchFamily="34" charset="0"/>
                <a:ea typeface="黑体" panose="02010609060101010101" pitchFamily="49" charset="-122"/>
              </a:defRPr>
            </a:lvl1pPr>
            <a:lvl2pPr indent="-266700" algn="just">
              <a:lnSpc>
                <a:spcPct val="130000"/>
              </a:lnSpc>
              <a:spcAft>
                <a:spcPts val="450"/>
              </a:spcAft>
              <a:buClr>
                <a:srgbClr val="F0C883"/>
              </a:buClr>
              <a:buFont typeface="幼圆" panose="02010509060101010101" pitchFamily="49" charset="-122"/>
              <a:buChar char=" "/>
              <a:defRPr sz="2000">
                <a:solidFill>
                  <a:schemeClr val="tx1"/>
                </a:solidFill>
                <a:latin typeface="Arial" panose="020B0604020202020204" pitchFamily="34" charset="0"/>
                <a:ea typeface="黑体" panose="02010609060101010101" pitchFamily="49" charset="-122"/>
              </a:defRPr>
            </a:lvl2pPr>
            <a:lvl3pPr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幼圆" panose="02010509060101010101" pitchFamily="49" charset="-122"/>
              </a:defRPr>
            </a:lvl3pPr>
            <a:lvl4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4pPr>
            <a:lvl5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5pPr>
            <a:lvl6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6pPr>
            <a:lvl7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7pPr>
            <a:lvl8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8pPr>
            <a:lvl9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9pPr>
          </a:lstStyle>
          <a:p>
            <a:pPr algn="ctr" fontAlgn="base">
              <a:lnSpc>
                <a:spcPct val="120000"/>
              </a:lnSpc>
              <a:spcBef>
                <a:spcPct val="0"/>
              </a:spcBef>
              <a:spcAft>
                <a:spcPct val="0"/>
              </a:spcAft>
              <a:buClrTx/>
              <a:buSzTx/>
              <a:buFontTx/>
              <a:buNone/>
            </a:pPr>
            <a:r>
              <a:rPr lang="zh-CN" altLang="en-US" sz="6600" b="1" dirty="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ea"/>
              </a:rPr>
              <a:t>真题解析</a:t>
            </a:r>
            <a:endParaRPr lang="zh-CN" altLang="en-US" sz="6600" b="1" dirty="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3" name="椭圆 12"/>
          <p:cNvSpPr/>
          <p:nvPr/>
        </p:nvSpPr>
        <p:spPr>
          <a:xfrm>
            <a:off x="2078862" y="2192833"/>
            <a:ext cx="2491386" cy="24913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cs typeface="微软雅黑" panose="020B0503020204020204" pitchFamily="34" charset="-122"/>
            </a:endParaRPr>
          </a:p>
        </p:txBody>
      </p:sp>
      <p:grpSp>
        <p:nvGrpSpPr>
          <p:cNvPr id="2" name="组合 1"/>
          <p:cNvGrpSpPr/>
          <p:nvPr/>
        </p:nvGrpSpPr>
        <p:grpSpPr>
          <a:xfrm>
            <a:off x="2774112" y="2836704"/>
            <a:ext cx="1100886" cy="1203643"/>
            <a:chOff x="1689939" y="6103028"/>
            <a:chExt cx="299280" cy="327215"/>
          </a:xfrm>
          <a:solidFill>
            <a:schemeClr val="tx1">
              <a:lumMod val="75000"/>
              <a:lumOff val="25000"/>
            </a:schemeClr>
          </a:solidFill>
        </p:grpSpPr>
        <p:sp>
          <p:nvSpPr>
            <p:cNvPr id="3" name="Freeform 217"/>
            <p:cNvSpPr/>
            <p:nvPr/>
          </p:nvSpPr>
          <p:spPr bwMode="auto">
            <a:xfrm>
              <a:off x="1689939" y="6103028"/>
              <a:ext cx="299280" cy="229449"/>
            </a:xfrm>
            <a:custGeom>
              <a:avLst/>
              <a:gdLst>
                <a:gd name="T0" fmla="*/ 139 w 150"/>
                <a:gd name="T1" fmla="*/ 42 h 115"/>
                <a:gd name="T2" fmla="*/ 150 w 150"/>
                <a:gd name="T3" fmla="*/ 0 h 115"/>
                <a:gd name="T4" fmla="*/ 107 w 150"/>
                <a:gd name="T5" fmla="*/ 10 h 115"/>
                <a:gd name="T6" fmla="*/ 118 w 150"/>
                <a:gd name="T7" fmla="*/ 21 h 115"/>
                <a:gd name="T8" fmla="*/ 77 w 150"/>
                <a:gd name="T9" fmla="*/ 61 h 115"/>
                <a:gd name="T10" fmla="*/ 59 w 150"/>
                <a:gd name="T11" fmla="*/ 44 h 115"/>
                <a:gd name="T12" fmla="*/ 0 w 150"/>
                <a:gd name="T13" fmla="*/ 104 h 115"/>
                <a:gd name="T14" fmla="*/ 11 w 150"/>
                <a:gd name="T15" fmla="*/ 115 h 115"/>
                <a:gd name="T16" fmla="*/ 11 w 150"/>
                <a:gd name="T17" fmla="*/ 115 h 115"/>
                <a:gd name="T18" fmla="*/ 59 w 150"/>
                <a:gd name="T19" fmla="*/ 67 h 115"/>
                <a:gd name="T20" fmla="*/ 77 w 150"/>
                <a:gd name="T21" fmla="*/ 84 h 115"/>
                <a:gd name="T22" fmla="*/ 129 w 150"/>
                <a:gd name="T23" fmla="*/ 32 h 115"/>
                <a:gd name="T24" fmla="*/ 139 w 150"/>
                <a:gd name="T25" fmla="*/ 4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5">
                  <a:moveTo>
                    <a:pt x="139" y="42"/>
                  </a:moveTo>
                  <a:lnTo>
                    <a:pt x="150" y="0"/>
                  </a:lnTo>
                  <a:lnTo>
                    <a:pt x="107" y="10"/>
                  </a:lnTo>
                  <a:lnTo>
                    <a:pt x="118" y="21"/>
                  </a:lnTo>
                  <a:lnTo>
                    <a:pt x="77" y="61"/>
                  </a:lnTo>
                  <a:lnTo>
                    <a:pt x="59" y="44"/>
                  </a:lnTo>
                  <a:lnTo>
                    <a:pt x="0" y="104"/>
                  </a:lnTo>
                  <a:lnTo>
                    <a:pt x="11" y="115"/>
                  </a:lnTo>
                  <a:lnTo>
                    <a:pt x="11" y="115"/>
                  </a:lnTo>
                  <a:lnTo>
                    <a:pt x="59" y="67"/>
                  </a:lnTo>
                  <a:lnTo>
                    <a:pt x="77" y="84"/>
                  </a:lnTo>
                  <a:lnTo>
                    <a:pt x="129" y="32"/>
                  </a:lnTo>
                  <a:lnTo>
                    <a:pt x="139"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p>
              <a:endParaRPr lang="zh-CN" altLang="en-US" sz="1255"/>
            </a:p>
          </p:txBody>
        </p:sp>
        <p:sp>
          <p:nvSpPr>
            <p:cNvPr id="4" name="Rectangle 218"/>
            <p:cNvSpPr>
              <a:spLocks noChangeArrowheads="1"/>
            </p:cNvSpPr>
            <p:nvPr/>
          </p:nvSpPr>
          <p:spPr bwMode="auto">
            <a:xfrm>
              <a:off x="1717871" y="6350433"/>
              <a:ext cx="39904" cy="7980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6" name="Rectangle 219"/>
            <p:cNvSpPr>
              <a:spLocks noChangeArrowheads="1"/>
            </p:cNvSpPr>
            <p:nvPr/>
          </p:nvSpPr>
          <p:spPr bwMode="auto">
            <a:xfrm>
              <a:off x="1787703" y="6312525"/>
              <a:ext cx="41900" cy="117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7" name="Rectangle 220"/>
            <p:cNvSpPr>
              <a:spLocks noChangeArrowheads="1"/>
            </p:cNvSpPr>
            <p:nvPr/>
          </p:nvSpPr>
          <p:spPr bwMode="auto">
            <a:xfrm>
              <a:off x="1861525" y="6272621"/>
              <a:ext cx="41900" cy="1576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9" name="Rectangle 221"/>
            <p:cNvSpPr>
              <a:spLocks noChangeArrowheads="1"/>
            </p:cNvSpPr>
            <p:nvPr/>
          </p:nvSpPr>
          <p:spPr bwMode="auto">
            <a:xfrm>
              <a:off x="1931359" y="6234711"/>
              <a:ext cx="43894" cy="1955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97355" y="2595245"/>
            <a:ext cx="6884035" cy="613410"/>
          </a:xfrm>
          <a:prstGeom prst="rect">
            <a:avLst/>
          </a:prstGeom>
          <a:noFill/>
        </p:spPr>
        <p:txBody>
          <a:bodyPr wrap="square" rtlCol="0">
            <a:spAutoFit/>
          </a:bodyPr>
          <a:p>
            <a:r>
              <a:rPr lang="zh-CN" altLang="en-US" sz="3200">
                <a:latin typeface="微软雅黑" panose="020B0503020204020204" pitchFamily="34" charset="-122"/>
                <a:ea typeface="微软雅黑" panose="020B0503020204020204" pitchFamily="34" charset="-122"/>
              </a:rPr>
              <a:t>知识全面，政治、经济热点受青睐</a:t>
            </a:r>
            <a:endParaRPr lang="zh-CN" altLang="en-US" sz="3200">
              <a:latin typeface="微软雅黑" panose="020B0503020204020204" pitchFamily="34" charset="-122"/>
              <a:ea typeface="微软雅黑" panose="020B0503020204020204" pitchFamily="34" charset="-122"/>
            </a:endParaRPr>
          </a:p>
        </p:txBody>
      </p:sp>
      <p:sp>
        <p:nvSpPr>
          <p:cNvPr id="6" name="文本框 5"/>
          <p:cNvSpPr txBox="1"/>
          <p:nvPr/>
        </p:nvSpPr>
        <p:spPr>
          <a:xfrm>
            <a:off x="1361440" y="1003300"/>
            <a:ext cx="4481830" cy="743585"/>
          </a:xfrm>
          <a:prstGeom prst="rect">
            <a:avLst/>
          </a:prstGeom>
          <a:solidFill>
            <a:srgbClr val="8BDCC1">
              <a:alpha val="62000"/>
            </a:srgbClr>
          </a:solidFill>
          <a:ln>
            <a:solidFill>
              <a:schemeClr val="accent5">
                <a:lumMod val="40000"/>
                <a:lumOff val="60000"/>
              </a:schemeClr>
            </a:solidFill>
          </a:ln>
        </p:spPr>
        <p:txBody>
          <a:bodyPr wrap="square" rtlCol="0">
            <a:spAutoFit/>
          </a:bodyPr>
          <a:p>
            <a:r>
              <a:rPr lang="en-US" altLang="zh-CN" sz="4000">
                <a:latin typeface="微软雅黑" panose="020B0503020204020204" pitchFamily="34" charset="-122"/>
                <a:ea typeface="微软雅黑" panose="020B0503020204020204" pitchFamily="34" charset="-122"/>
              </a:rPr>
              <a:t>        </a:t>
            </a:r>
            <a:r>
              <a:rPr lang="zh-CN" altLang="en-US" sz="4000">
                <a:latin typeface="微软雅黑" panose="020B0503020204020204" pitchFamily="34" charset="-122"/>
                <a:ea typeface="微软雅黑" panose="020B0503020204020204" pitchFamily="34" charset="-122"/>
              </a:rPr>
              <a:t>常识判断</a:t>
            </a:r>
            <a:endParaRPr lang="zh-CN" altLang="en-US" sz="4000">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939800" y="1030605"/>
            <a:ext cx="10632440" cy="5029200"/>
          </a:xfrm>
          <a:prstGeom prst="rect">
            <a:avLst/>
          </a:prstGeom>
          <a:noFill/>
          <a:ln w="9525">
            <a:noFill/>
          </a:ln>
        </p:spPr>
        <p:txBody>
          <a:bodyPr wrap="square">
            <a:spAutoFit/>
          </a:bodyPr>
          <a:p>
            <a:pPr marL="0" indent="0" algn="l" fontAlgn="auto">
              <a:lnSpc>
                <a:spcPct val="150000"/>
              </a:lnSpc>
            </a:pP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2016-5</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目前，重庆正在重点培育战略性新兴产业集群，形成一批新的经济增长点。所谓战略性新兴产业，是指以重大技术突破和重大发展需求为基础，对经济社会全局和长远发展具有重大引领带动作用，知识技术密集、物质资源消耗少，成长潜力大，综合效益好的产业，下列选项中，全部属于战略性新兴产业的是（）</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A</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节能环保、生物、绿色食品</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B</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信息、文化创意、海洋产业</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C,</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新能源、现代物流，高端生产性服务业</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D.</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新能源汽车，新材料，高端装备制造</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97355" y="2595245"/>
            <a:ext cx="6884035" cy="61341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逻辑填空</a:t>
            </a:r>
            <a:r>
              <a:rPr lang="zh-CN" altLang="en-US" sz="3200">
                <a:solidFill>
                  <a:srgbClr val="39BD91"/>
                </a:solidFill>
                <a:effectLst>
                  <a:outerShdw blurRad="38100" dist="25400" dir="5400000" algn="ctr" rotWithShape="0">
                    <a:srgbClr val="6E747A">
                      <a:alpha val="43000"/>
                    </a:srgbClr>
                  </a:outerShdw>
                </a:effectLst>
              </a:rPr>
              <a:t>：</a:t>
            </a:r>
            <a:r>
              <a:rPr lang="zh-CN" altLang="en-US" sz="3200">
                <a:latin typeface="微软雅黑" panose="020B0503020204020204" pitchFamily="34" charset="-122"/>
                <a:ea typeface="微软雅黑" panose="020B0503020204020204" pitchFamily="34" charset="-122"/>
              </a:rPr>
              <a:t>词语积累与语境把握并重</a:t>
            </a:r>
            <a:endParaRPr lang="zh-CN" altLang="en-US" sz="3200">
              <a:latin typeface="微软雅黑" panose="020B0503020204020204" pitchFamily="34" charset="-122"/>
              <a:ea typeface="微软雅黑" panose="020B0503020204020204" pitchFamily="34" charset="-122"/>
            </a:endParaRPr>
          </a:p>
        </p:txBody>
      </p:sp>
      <p:sp>
        <p:nvSpPr>
          <p:cNvPr id="5" name="文本框 4"/>
          <p:cNvSpPr txBox="1"/>
          <p:nvPr/>
        </p:nvSpPr>
        <p:spPr>
          <a:xfrm>
            <a:off x="1697355" y="4462780"/>
            <a:ext cx="7908925" cy="61341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片段阅读：</a:t>
            </a:r>
            <a:r>
              <a:rPr lang="zh-CN" altLang="en-US" sz="3200">
                <a:latin typeface="微软雅黑" panose="020B0503020204020204" pitchFamily="34" charset="-122"/>
                <a:ea typeface="微软雅黑" panose="020B0503020204020204" pitchFamily="34" charset="-122"/>
              </a:rPr>
              <a:t>主旨判断重点明晰，小题型丰富</a:t>
            </a:r>
            <a:endParaRPr lang="zh-CN" altLang="en-US" sz="3200">
              <a:latin typeface="微软雅黑" panose="020B0503020204020204" pitchFamily="34" charset="-122"/>
              <a:ea typeface="微软雅黑" panose="020B0503020204020204" pitchFamily="34" charset="-122"/>
            </a:endParaRPr>
          </a:p>
        </p:txBody>
      </p:sp>
      <p:sp>
        <p:nvSpPr>
          <p:cNvPr id="6" name="文本框 5"/>
          <p:cNvSpPr txBox="1"/>
          <p:nvPr/>
        </p:nvSpPr>
        <p:spPr>
          <a:xfrm>
            <a:off x="1361440" y="1003300"/>
            <a:ext cx="4481830" cy="743585"/>
          </a:xfrm>
          <a:prstGeom prst="rect">
            <a:avLst/>
          </a:prstGeom>
          <a:solidFill>
            <a:srgbClr val="8BDCC1">
              <a:alpha val="62000"/>
            </a:srgbClr>
          </a:solidFill>
          <a:ln>
            <a:solidFill>
              <a:schemeClr val="accent5">
                <a:lumMod val="40000"/>
                <a:lumOff val="60000"/>
              </a:schemeClr>
            </a:solidFill>
          </a:ln>
        </p:spPr>
        <p:txBody>
          <a:bodyPr wrap="square" rtlCol="0">
            <a:spAutoFit/>
          </a:bodyPr>
          <a:p>
            <a:r>
              <a:rPr lang="en-US" altLang="zh-CN" sz="4000">
                <a:latin typeface="微软雅黑" panose="020B0503020204020204" pitchFamily="34" charset="-122"/>
                <a:ea typeface="微软雅黑" panose="020B0503020204020204" pitchFamily="34" charset="-122"/>
              </a:rPr>
              <a:t>   </a:t>
            </a:r>
            <a:r>
              <a:rPr lang="zh-CN" altLang="en-US" sz="4000">
                <a:latin typeface="微软雅黑" panose="020B0503020204020204" pitchFamily="34" charset="-122"/>
                <a:ea typeface="微软雅黑" panose="020B0503020204020204" pitchFamily="34" charset="-122"/>
              </a:rPr>
              <a:t>言语理解与表达</a:t>
            </a:r>
            <a:endParaRPr lang="zh-CN" altLang="en-US" sz="4000">
              <a:latin typeface="微软雅黑" panose="020B0503020204020204" pitchFamily="34" charset="-122"/>
              <a:ea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939800" y="1030605"/>
            <a:ext cx="10632440" cy="3931920"/>
          </a:xfrm>
          <a:prstGeom prst="rect">
            <a:avLst/>
          </a:prstGeom>
          <a:noFill/>
          <a:ln w="9525">
            <a:noFill/>
          </a:ln>
        </p:spPr>
        <p:txBody>
          <a:bodyPr wrap="square">
            <a:spAutoFit/>
          </a:bodyPr>
          <a:p>
            <a:pPr marL="0" indent="0" algn="l" fontAlgn="auto">
              <a:lnSpc>
                <a:spcPct val="150000"/>
              </a:lnSpc>
            </a:pP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2016-17</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奥尔森认为，一个没有根据地的强盗每到一个新地方都会有强大的激励以“_______”的方式来掠取好处，反正这地方以后如何_______。相反，如果有了自己的地盘，强盗就会思考地方的长远发展，因为这样才能长久地给他们贡献稳定的收入。</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依次填入划线部分最合适的一项是（  ）。</a:t>
            </a:r>
            <a:endParaRPr lang="zh-CN" altLang="en-US" sz="24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A、杀鸡取卵  事不关己                  B、赶尽杀绝  漠不关心</a:t>
            </a:r>
            <a:endParaRPr lang="zh-CN" altLang="en-US" sz="24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C、涸泽而渔  无关大局                  D、覆军杀将  无关痛痒</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939800" y="1030605"/>
            <a:ext cx="10632440" cy="2834640"/>
          </a:xfrm>
          <a:prstGeom prst="rect">
            <a:avLst/>
          </a:prstGeom>
          <a:noFill/>
          <a:ln w="9525">
            <a:noFill/>
          </a:ln>
        </p:spPr>
        <p:txBody>
          <a:bodyPr wrap="square">
            <a:spAutoFit/>
          </a:bodyPr>
          <a:p>
            <a:pPr marL="0" indent="0" algn="l" fontAlgn="auto">
              <a:lnSpc>
                <a:spcPct val="150000"/>
              </a:lnSpc>
            </a:pP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2016-20</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在知识大爆炸的今天，不少人已习惯于浅阅读，这虽在所难免，其_______也是明显的。浅阅读虽能够收获一些印象式的谈资，但_______之中透露出的是浮躁心气，很难_______为提升阅读者主体素质的扎实“文化准备”。</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A、代价  走马观花  转换                B、影响  浅尝辄止  汲取</a:t>
            </a:r>
            <a:endParaRPr lang="zh-CN" altLang="en-US" sz="24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C、弊端  浮光掠影  沉淀                D、局限  言语举止  锤炼</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57530" y="448945"/>
            <a:ext cx="11045825" cy="6126480"/>
          </a:xfrm>
          <a:prstGeom prst="rect">
            <a:avLst/>
          </a:prstGeom>
          <a:noFill/>
          <a:ln w="9525">
            <a:noFill/>
          </a:ln>
        </p:spPr>
        <p:txBody>
          <a:bodyPr wrap="square">
            <a:spAutoFit/>
          </a:bodyPr>
          <a:p>
            <a:pPr marL="0" indent="0" algn="l" fontAlgn="auto">
              <a:lnSpc>
                <a:spcPct val="150000"/>
              </a:lnSpc>
            </a:pP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2016-26</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人性化的公共行政服务，不能依赖于具体公务人员的道德品行；改变传统的行政思维，也难以通过一纸通知就顺利实现。现代公共行政领域之宽泛、基层服务部门之繁杂、公务执法人员素质之不均，表明普遍意义上的服务行政很难通过简单的方式实现，持久性的效应必须确立在稳定的制度基石之上。所以，在中央政府行政指令的导向下，更需启动制度建设模式，将服务行政的各项要求纳入行政法律制度之中，成为各级部门依法行政的核心理念和自觉遵循。</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这段文字主要想表达的是（    ）</a:t>
            </a:r>
            <a:endParaRPr lang="zh-CN" altLang="en-US" sz="24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A、公共行政转型势在必然</a:t>
            </a:r>
            <a:endParaRPr lang="zh-CN" altLang="en-US" sz="24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B、必须树立人性化的公共行政服务理念</a:t>
            </a:r>
            <a:endParaRPr lang="zh-CN" altLang="en-US" sz="24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C、唯有依法行政，才能保证人性化的公共行政服务</a:t>
            </a:r>
            <a:endParaRPr lang="zh-CN" altLang="en-US" sz="24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D、对官员个体的道德伦理要求需要上升到制度层面</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8E8E8"/>
        </a:solidFill>
        <a:effectLst/>
      </p:bgPr>
    </p:bg>
    <p:spTree>
      <p:nvGrpSpPr>
        <p:cNvPr id="1" name=""/>
        <p:cNvGrpSpPr/>
        <p:nvPr/>
      </p:nvGrpSpPr>
      <p:grpSpPr>
        <a:xfrm>
          <a:off x="0" y="0"/>
          <a:ext cx="0" cy="0"/>
          <a:chOff x="0" y="0"/>
          <a:chExt cx="0" cy="0"/>
        </a:xfrm>
      </p:grpSpPr>
      <p:grpSp>
        <p:nvGrpSpPr>
          <p:cNvPr id="146" name="组合 145"/>
          <p:cNvGrpSpPr/>
          <p:nvPr/>
        </p:nvGrpSpPr>
        <p:grpSpPr>
          <a:xfrm flipH="1">
            <a:off x="3177777" y="210"/>
            <a:ext cx="8998983" cy="6870476"/>
            <a:chOff x="0" y="374295"/>
            <a:chExt cx="8660362" cy="6870476"/>
          </a:xfrm>
        </p:grpSpPr>
        <p:sp>
          <p:nvSpPr>
            <p:cNvPr id="145" name="任意多边形 144"/>
            <p:cNvSpPr/>
            <p:nvPr/>
          </p:nvSpPr>
          <p:spPr>
            <a:xfrm>
              <a:off x="1" y="374295"/>
              <a:ext cx="8660361" cy="6858000"/>
            </a:xfrm>
            <a:custGeom>
              <a:avLst/>
              <a:gdLst>
                <a:gd name="connsiteX0" fmla="*/ 0 w 8660361"/>
                <a:gd name="connsiteY0" fmla="*/ 0 h 6858000"/>
                <a:gd name="connsiteX1" fmla="*/ 6972036 w 8660361"/>
                <a:gd name="connsiteY1" fmla="*/ 0 h 6858000"/>
                <a:gd name="connsiteX2" fmla="*/ 7116439 w 8660361"/>
                <a:gd name="connsiteY2" fmla="*/ 127035 h 6858000"/>
                <a:gd name="connsiteX3" fmla="*/ 8660361 w 8660361"/>
                <a:gd name="connsiteY3" fmla="*/ 3478668 h 6858000"/>
                <a:gd name="connsiteX4" fmla="*/ 7116439 w 8660361"/>
                <a:gd name="connsiteY4" fmla="*/ 6830301 h 6858000"/>
                <a:gd name="connsiteX5" fmla="*/ 7084953 w 8660361"/>
                <a:gd name="connsiteY5" fmla="*/ 6858000 h 6858000"/>
                <a:gd name="connsiteX6" fmla="*/ 0 w 86603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60361" h="6858000">
                  <a:moveTo>
                    <a:pt x="0" y="0"/>
                  </a:moveTo>
                  <a:lnTo>
                    <a:pt x="6972036" y="0"/>
                  </a:lnTo>
                  <a:lnTo>
                    <a:pt x="7116439" y="127035"/>
                  </a:lnTo>
                  <a:cubicBezTo>
                    <a:pt x="8075705" y="1012263"/>
                    <a:pt x="8660361" y="2188199"/>
                    <a:pt x="8660361" y="3478668"/>
                  </a:cubicBezTo>
                  <a:cubicBezTo>
                    <a:pt x="8660361" y="4769138"/>
                    <a:pt x="8075704" y="5945074"/>
                    <a:pt x="7116439" y="6830301"/>
                  </a:cubicBezTo>
                  <a:lnTo>
                    <a:pt x="7084953" y="6858000"/>
                  </a:lnTo>
                  <a:lnTo>
                    <a:pt x="0" y="6858000"/>
                  </a:lnTo>
                  <a:close/>
                </a:path>
              </a:pathLst>
            </a:custGeom>
            <a:solidFill>
              <a:srgbClr val="FF7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cs typeface="微软雅黑" panose="020B0503020204020204" pitchFamily="34" charset="-122"/>
              </a:endParaRPr>
            </a:p>
          </p:txBody>
        </p:sp>
        <p:sp>
          <p:nvSpPr>
            <p:cNvPr id="143" name="任意多边形 142"/>
            <p:cNvSpPr/>
            <p:nvPr/>
          </p:nvSpPr>
          <p:spPr>
            <a:xfrm>
              <a:off x="1" y="374295"/>
              <a:ext cx="8480677" cy="6858000"/>
            </a:xfrm>
            <a:custGeom>
              <a:avLst/>
              <a:gdLst>
                <a:gd name="connsiteX0" fmla="*/ 0 w 8480677"/>
                <a:gd name="connsiteY0" fmla="*/ 0 h 6858000"/>
                <a:gd name="connsiteX1" fmla="*/ 6792352 w 8480677"/>
                <a:gd name="connsiteY1" fmla="*/ 0 h 6858000"/>
                <a:gd name="connsiteX2" fmla="*/ 6936755 w 8480677"/>
                <a:gd name="connsiteY2" fmla="*/ 127035 h 6858000"/>
                <a:gd name="connsiteX3" fmla="*/ 8480677 w 8480677"/>
                <a:gd name="connsiteY3" fmla="*/ 3478668 h 6858000"/>
                <a:gd name="connsiteX4" fmla="*/ 6936755 w 8480677"/>
                <a:gd name="connsiteY4" fmla="*/ 6830301 h 6858000"/>
                <a:gd name="connsiteX5" fmla="*/ 6905269 w 8480677"/>
                <a:gd name="connsiteY5" fmla="*/ 6858000 h 6858000"/>
                <a:gd name="connsiteX6" fmla="*/ 0 w 84806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80677" h="6858000">
                  <a:moveTo>
                    <a:pt x="0" y="0"/>
                  </a:moveTo>
                  <a:lnTo>
                    <a:pt x="6792352" y="0"/>
                  </a:lnTo>
                  <a:lnTo>
                    <a:pt x="6936755" y="127035"/>
                  </a:lnTo>
                  <a:cubicBezTo>
                    <a:pt x="7896020" y="1012263"/>
                    <a:pt x="8480677" y="2188199"/>
                    <a:pt x="8480677" y="3478668"/>
                  </a:cubicBezTo>
                  <a:cubicBezTo>
                    <a:pt x="8480677" y="4769138"/>
                    <a:pt x="7896020" y="5945074"/>
                    <a:pt x="6936755" y="6830301"/>
                  </a:cubicBezTo>
                  <a:lnTo>
                    <a:pt x="6905269" y="6858000"/>
                  </a:lnTo>
                  <a:lnTo>
                    <a:pt x="0" y="6858000"/>
                  </a:lnTo>
                  <a:close/>
                </a:path>
              </a:pathLst>
            </a:custGeom>
            <a:solidFill>
              <a:srgbClr val="71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cs typeface="微软雅黑" panose="020B0503020204020204" pitchFamily="34" charset="-122"/>
              </a:endParaRPr>
            </a:p>
          </p:txBody>
        </p:sp>
        <p:sp>
          <p:nvSpPr>
            <p:cNvPr id="141" name="任意多边形 140"/>
            <p:cNvSpPr/>
            <p:nvPr/>
          </p:nvSpPr>
          <p:spPr>
            <a:xfrm>
              <a:off x="0" y="374295"/>
              <a:ext cx="8217134" cy="6870476"/>
            </a:xfrm>
            <a:custGeom>
              <a:avLst/>
              <a:gdLst>
                <a:gd name="connsiteX0" fmla="*/ 0 w 8217134"/>
                <a:gd name="connsiteY0" fmla="*/ 0 h 6870476"/>
                <a:gd name="connsiteX1" fmla="*/ 6528809 w 8217134"/>
                <a:gd name="connsiteY1" fmla="*/ 0 h 6870476"/>
                <a:gd name="connsiteX2" fmla="*/ 6673212 w 8217134"/>
                <a:gd name="connsiteY2" fmla="*/ 127035 h 6870476"/>
                <a:gd name="connsiteX3" fmla="*/ 8217134 w 8217134"/>
                <a:gd name="connsiteY3" fmla="*/ 3478668 h 6870476"/>
                <a:gd name="connsiteX4" fmla="*/ 6673212 w 8217134"/>
                <a:gd name="connsiteY4" fmla="*/ 6830301 h 6870476"/>
                <a:gd name="connsiteX5" fmla="*/ 6627544 w 8217134"/>
                <a:gd name="connsiteY5" fmla="*/ 6870476 h 6870476"/>
                <a:gd name="connsiteX6" fmla="*/ 0 w 8217134"/>
                <a:gd name="connsiteY6" fmla="*/ 6870476 h 687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7134" h="6870476">
                  <a:moveTo>
                    <a:pt x="0" y="0"/>
                  </a:moveTo>
                  <a:lnTo>
                    <a:pt x="6528809" y="0"/>
                  </a:lnTo>
                  <a:lnTo>
                    <a:pt x="6673212" y="127035"/>
                  </a:lnTo>
                  <a:cubicBezTo>
                    <a:pt x="7632477" y="1012263"/>
                    <a:pt x="8217134" y="2188199"/>
                    <a:pt x="8217134" y="3478668"/>
                  </a:cubicBezTo>
                  <a:cubicBezTo>
                    <a:pt x="8217134" y="4769138"/>
                    <a:pt x="7632477" y="5945074"/>
                    <a:pt x="6673212" y="6830301"/>
                  </a:cubicBezTo>
                  <a:lnTo>
                    <a:pt x="6627544" y="6870476"/>
                  </a:lnTo>
                  <a:lnTo>
                    <a:pt x="0" y="6870476"/>
                  </a:lnTo>
                  <a:close/>
                </a:path>
              </a:pathLst>
            </a:custGeom>
            <a:solidFill>
              <a:srgbClr val="8BDC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cs typeface="微软雅黑" panose="020B0503020204020204" pitchFamily="34" charset="-122"/>
              </a:endParaRPr>
            </a:p>
          </p:txBody>
        </p:sp>
        <p:sp>
          <p:nvSpPr>
            <p:cNvPr id="139" name="任意多边形 138"/>
            <p:cNvSpPr/>
            <p:nvPr/>
          </p:nvSpPr>
          <p:spPr>
            <a:xfrm>
              <a:off x="0" y="374295"/>
              <a:ext cx="7874974" cy="6858000"/>
            </a:xfrm>
            <a:custGeom>
              <a:avLst/>
              <a:gdLst>
                <a:gd name="connsiteX0" fmla="*/ 0 w 7874974"/>
                <a:gd name="connsiteY0" fmla="*/ 0 h 6858000"/>
                <a:gd name="connsiteX1" fmla="*/ 6186649 w 7874974"/>
                <a:gd name="connsiteY1" fmla="*/ 0 h 6858000"/>
                <a:gd name="connsiteX2" fmla="*/ 6331052 w 7874974"/>
                <a:gd name="connsiteY2" fmla="*/ 127035 h 6858000"/>
                <a:gd name="connsiteX3" fmla="*/ 7874974 w 7874974"/>
                <a:gd name="connsiteY3" fmla="*/ 3478668 h 6858000"/>
                <a:gd name="connsiteX4" fmla="*/ 6331052 w 7874974"/>
                <a:gd name="connsiteY4" fmla="*/ 6830301 h 6858000"/>
                <a:gd name="connsiteX5" fmla="*/ 6299566 w 7874974"/>
                <a:gd name="connsiteY5" fmla="*/ 6858000 h 6858000"/>
                <a:gd name="connsiteX6" fmla="*/ 0 w 787497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74974" h="6858000">
                  <a:moveTo>
                    <a:pt x="0" y="0"/>
                  </a:moveTo>
                  <a:lnTo>
                    <a:pt x="6186649" y="0"/>
                  </a:lnTo>
                  <a:lnTo>
                    <a:pt x="6331052" y="127035"/>
                  </a:lnTo>
                  <a:cubicBezTo>
                    <a:pt x="7290318" y="1012263"/>
                    <a:pt x="7874974" y="2188199"/>
                    <a:pt x="7874974" y="3478668"/>
                  </a:cubicBezTo>
                  <a:cubicBezTo>
                    <a:pt x="7874974" y="4769138"/>
                    <a:pt x="7290318" y="5945074"/>
                    <a:pt x="6331052" y="6830301"/>
                  </a:cubicBezTo>
                  <a:lnTo>
                    <a:pt x="6299566" y="6858000"/>
                  </a:lnTo>
                  <a:lnTo>
                    <a:pt x="0" y="6858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微软雅黑" panose="020B0503020204020204" pitchFamily="34" charset="-122"/>
                <a:cs typeface="微软雅黑" panose="020B0503020204020204" pitchFamily="34" charset="-122"/>
              </a:endParaRPr>
            </a:p>
          </p:txBody>
        </p:sp>
      </p:grpSp>
      <p:pic>
        <p:nvPicPr>
          <p:cNvPr id="2" name="图片 1"/>
          <p:cNvPicPr>
            <a:picLocks noChangeAspect="1"/>
          </p:cNvPicPr>
          <p:nvPr/>
        </p:nvPicPr>
        <p:blipFill>
          <a:blip r:embed="rId1"/>
          <a:stretch>
            <a:fillRect/>
          </a:stretch>
        </p:blipFill>
        <p:spPr>
          <a:xfrm>
            <a:off x="1" y="2762250"/>
            <a:ext cx="3994412" cy="4095750"/>
          </a:xfrm>
          <a:prstGeom prst="rect">
            <a:avLst/>
          </a:prstGeom>
        </p:spPr>
      </p:pic>
      <p:pic>
        <p:nvPicPr>
          <p:cNvPr id="3" name="图片 2"/>
          <p:cNvPicPr>
            <a:picLocks noChangeAspect="1"/>
          </p:cNvPicPr>
          <p:nvPr/>
        </p:nvPicPr>
        <p:blipFill>
          <a:blip r:embed="rId2"/>
          <a:stretch>
            <a:fillRect/>
          </a:stretch>
        </p:blipFill>
        <p:spPr>
          <a:xfrm>
            <a:off x="2269678" y="1135076"/>
            <a:ext cx="786415" cy="781869"/>
          </a:xfrm>
          <a:prstGeom prst="rect">
            <a:avLst/>
          </a:prstGeom>
        </p:spPr>
      </p:pic>
      <p:pic>
        <p:nvPicPr>
          <p:cNvPr id="4" name="图片 3"/>
          <p:cNvPicPr>
            <a:picLocks noChangeAspect="1"/>
          </p:cNvPicPr>
          <p:nvPr/>
        </p:nvPicPr>
        <p:blipFill>
          <a:blip r:embed="rId3"/>
          <a:stretch>
            <a:fillRect/>
          </a:stretch>
        </p:blipFill>
        <p:spPr>
          <a:xfrm>
            <a:off x="1066016" y="2464468"/>
            <a:ext cx="600428" cy="966647"/>
          </a:xfrm>
          <a:prstGeom prst="rect">
            <a:avLst/>
          </a:prstGeom>
        </p:spPr>
      </p:pic>
      <p:pic>
        <p:nvPicPr>
          <p:cNvPr id="5" name="图片 4"/>
          <p:cNvPicPr>
            <a:picLocks noChangeAspect="1"/>
          </p:cNvPicPr>
          <p:nvPr/>
        </p:nvPicPr>
        <p:blipFill>
          <a:blip r:embed="rId4"/>
          <a:stretch>
            <a:fillRect/>
          </a:stretch>
        </p:blipFill>
        <p:spPr>
          <a:xfrm>
            <a:off x="3653575" y="868408"/>
            <a:ext cx="2062325" cy="1596060"/>
          </a:xfrm>
          <a:prstGeom prst="rect">
            <a:avLst/>
          </a:prstGeom>
        </p:spPr>
      </p:pic>
      <p:grpSp>
        <p:nvGrpSpPr>
          <p:cNvPr id="8" name="组合 7"/>
          <p:cNvGrpSpPr/>
          <p:nvPr/>
        </p:nvGrpSpPr>
        <p:grpSpPr>
          <a:xfrm>
            <a:off x="6247635" y="2142742"/>
            <a:ext cx="3905744" cy="741045"/>
            <a:chOff x="10128428" y="2275285"/>
            <a:chExt cx="3905744" cy="741363"/>
          </a:xfrm>
        </p:grpSpPr>
        <p:sp>
          <p:nvSpPr>
            <p:cNvPr id="125" name="MH_Number_2">
              <a:hlinkClick r:id="rId5" action="ppaction://hlinksldjump"/>
            </p:cNvPr>
            <p:cNvSpPr/>
            <p:nvPr>
              <p:custDataLst>
                <p:tags r:id="rId6"/>
              </p:custDataLst>
            </p:nvPr>
          </p:nvSpPr>
          <p:spPr>
            <a:xfrm>
              <a:off x="10128428" y="2457449"/>
              <a:ext cx="407987" cy="473075"/>
            </a:xfrm>
            <a:custGeom>
              <a:avLst/>
              <a:gdLst>
                <a:gd name="connsiteX0" fmla="*/ 107156 w 407194"/>
                <a:gd name="connsiteY0" fmla="*/ 64294 h 473869"/>
                <a:gd name="connsiteX1" fmla="*/ 0 w 407194"/>
                <a:gd name="connsiteY1" fmla="*/ 0 h 473869"/>
                <a:gd name="connsiteX2" fmla="*/ 0 w 407194"/>
                <a:gd name="connsiteY2" fmla="*/ 473869 h 473869"/>
                <a:gd name="connsiteX3" fmla="*/ 407194 w 407194"/>
                <a:gd name="connsiteY3" fmla="*/ 238125 h 473869"/>
                <a:gd name="connsiteX4" fmla="*/ 273844 w 407194"/>
                <a:gd name="connsiteY4" fmla="*/ 152400 h 473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194" h="473869">
                  <a:moveTo>
                    <a:pt x="107156" y="64294"/>
                  </a:moveTo>
                  <a:lnTo>
                    <a:pt x="0" y="0"/>
                  </a:lnTo>
                  <a:lnTo>
                    <a:pt x="0" y="473869"/>
                  </a:lnTo>
                  <a:lnTo>
                    <a:pt x="407194" y="238125"/>
                  </a:lnTo>
                  <a:lnTo>
                    <a:pt x="273844" y="152400"/>
                  </a:lnTo>
                </a:path>
              </a:pathLst>
            </a:custGeom>
            <a:noFill/>
            <a:ln w="25400">
              <a:solidFill>
                <a:srgbClr val="C4D644"/>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216000" anchor="ctr"/>
            <a:lstStyle/>
            <a:p>
              <a:pPr algn="ctr">
                <a:defRPr/>
              </a:pPr>
              <a:r>
                <a:rPr lang="en-US" altLang="zh-CN" sz="4000" b="1" i="1" dirty="0">
                  <a:solidFill>
                    <a:prstClr val="white"/>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4000" b="1" i="1" dirty="0">
                <a:solidFill>
                  <a:prstClr val="white"/>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26" name="MH_Entry_2">
              <a:hlinkClick r:id="rId5" action="ppaction://hlinksldjump"/>
            </p:cNvPr>
            <p:cNvSpPr>
              <a:spLocks noChangeArrowheads="1"/>
            </p:cNvSpPr>
            <p:nvPr>
              <p:custDataLst>
                <p:tags r:id="rId7"/>
              </p:custDataLst>
            </p:nvPr>
          </p:nvSpPr>
          <p:spPr bwMode="auto">
            <a:xfrm>
              <a:off x="10829010" y="2275285"/>
              <a:ext cx="320516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幼圆" panose="02010509060101010101" pitchFamily="49" charset="-122"/>
                </a:defRPr>
              </a:lvl1pPr>
              <a:lvl2pPr marL="742950" indent="-285750">
                <a:defRPr>
                  <a:solidFill>
                    <a:schemeClr val="tx1"/>
                  </a:solidFill>
                  <a:latin typeface="Calibri" panose="020F0502020204030204" pitchFamily="34" charset="0"/>
                  <a:ea typeface="幼圆" panose="02010509060101010101" pitchFamily="49" charset="-122"/>
                </a:defRPr>
              </a:lvl2pPr>
              <a:lvl3pPr marL="1143000" indent="-228600">
                <a:defRPr>
                  <a:solidFill>
                    <a:schemeClr val="tx1"/>
                  </a:solidFill>
                  <a:latin typeface="Calibri" panose="020F0502020204030204" pitchFamily="34" charset="0"/>
                  <a:ea typeface="幼圆" panose="02010509060101010101" pitchFamily="49" charset="-122"/>
                </a:defRPr>
              </a:lvl3pPr>
              <a:lvl4pPr marL="1600200" indent="-228600">
                <a:defRPr>
                  <a:solidFill>
                    <a:schemeClr val="tx1"/>
                  </a:solidFill>
                  <a:latin typeface="Calibri" panose="020F0502020204030204" pitchFamily="34" charset="0"/>
                  <a:ea typeface="幼圆" panose="02010509060101010101" pitchFamily="49" charset="-122"/>
                </a:defRPr>
              </a:lvl4pPr>
              <a:lvl5pPr marL="2057400" indent="-228600">
                <a:defRPr>
                  <a:solidFill>
                    <a:schemeClr val="tx1"/>
                  </a:solidFill>
                  <a:latin typeface="Calibri" panose="020F0502020204030204" pitchFamily="34" charset="0"/>
                  <a:ea typeface="幼圆" panose="02010509060101010101" pitchFamily="49" charset="-122"/>
                </a:defRPr>
              </a:lvl5pPr>
              <a:lvl6pPr marL="2514600" indent="-228600" fontAlgn="base">
                <a:spcBef>
                  <a:spcPct val="0"/>
                </a:spcBef>
                <a:spcAft>
                  <a:spcPct val="0"/>
                </a:spcAft>
                <a:defRPr>
                  <a:solidFill>
                    <a:schemeClr val="tx1"/>
                  </a:solidFill>
                  <a:latin typeface="Calibri" panose="020F0502020204030204" pitchFamily="34" charset="0"/>
                  <a:ea typeface="幼圆" panose="02010509060101010101" pitchFamily="49" charset="-122"/>
                </a:defRPr>
              </a:lvl6pPr>
              <a:lvl7pPr marL="2971800" indent="-228600" fontAlgn="base">
                <a:spcBef>
                  <a:spcPct val="0"/>
                </a:spcBef>
                <a:spcAft>
                  <a:spcPct val="0"/>
                </a:spcAft>
                <a:defRPr>
                  <a:solidFill>
                    <a:schemeClr val="tx1"/>
                  </a:solidFill>
                  <a:latin typeface="Calibri" panose="020F0502020204030204" pitchFamily="34" charset="0"/>
                  <a:ea typeface="幼圆" panose="02010509060101010101" pitchFamily="49" charset="-122"/>
                </a:defRPr>
              </a:lvl7pPr>
              <a:lvl8pPr marL="3429000" indent="-228600" fontAlgn="base">
                <a:spcBef>
                  <a:spcPct val="0"/>
                </a:spcBef>
                <a:spcAft>
                  <a:spcPct val="0"/>
                </a:spcAft>
                <a:defRPr>
                  <a:solidFill>
                    <a:schemeClr val="tx1"/>
                  </a:solidFill>
                  <a:latin typeface="Calibri" panose="020F0502020204030204" pitchFamily="34" charset="0"/>
                  <a:ea typeface="幼圆" panose="02010509060101010101" pitchFamily="49" charset="-122"/>
                </a:defRPr>
              </a:lvl8pPr>
              <a:lvl9pPr marL="3886200" indent="-228600" fontAlgn="base">
                <a:spcBef>
                  <a:spcPct val="0"/>
                </a:spcBef>
                <a:spcAft>
                  <a:spcPct val="0"/>
                </a:spcAft>
                <a:defRPr>
                  <a:solidFill>
                    <a:schemeClr val="tx1"/>
                  </a:solidFill>
                  <a:latin typeface="Calibri" panose="020F0502020204030204" pitchFamily="34" charset="0"/>
                  <a:ea typeface="幼圆" panose="02010509060101010101" pitchFamily="49" charset="-122"/>
                </a:defRPr>
              </a:lvl9pPr>
            </a:lstStyle>
            <a:p>
              <a:pPr fontAlgn="base">
                <a:lnSpc>
                  <a:spcPct val="120000"/>
                </a:lnSpc>
                <a:spcBef>
                  <a:spcPct val="0"/>
                </a:spcBef>
                <a:spcAft>
                  <a:spcPct val="0"/>
                </a:spcAft>
              </a:pPr>
              <a:r>
                <a:rPr lang="zh-CN" altLang="en-US" sz="3200" b="1" dirty="0">
                  <a:solidFill>
                    <a:prstClr val="white"/>
                  </a:solidFill>
                  <a:latin typeface="微软雅黑" panose="020B0503020204020204" pitchFamily="34" charset="-122"/>
                  <a:ea typeface="微软雅黑" panose="020B0503020204020204" pitchFamily="34" charset="-122"/>
                  <a:cs typeface="微软雅黑" panose="020B0503020204020204" pitchFamily="34" charset="-122"/>
                </a:rPr>
                <a:t>考纲解读</a:t>
              </a:r>
              <a:endParaRPr lang="zh-CN" altLang="en-US" sz="3200" b="1" dirty="0">
                <a:solidFill>
                  <a:prstClr val="white"/>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grpSp>
        <p:nvGrpSpPr>
          <p:cNvPr id="117" name="组合 116"/>
          <p:cNvGrpSpPr/>
          <p:nvPr/>
        </p:nvGrpSpPr>
        <p:grpSpPr>
          <a:xfrm>
            <a:off x="6282715" y="1245804"/>
            <a:ext cx="3852862" cy="741363"/>
            <a:chOff x="5296078" y="2324099"/>
            <a:chExt cx="3852862" cy="741363"/>
          </a:xfrm>
        </p:grpSpPr>
        <p:sp>
          <p:nvSpPr>
            <p:cNvPr id="129" name="MH_Number_1">
              <a:hlinkClick r:id="" action="ppaction://noaction"/>
            </p:cNvPr>
            <p:cNvSpPr/>
            <p:nvPr>
              <p:custDataLst>
                <p:tags r:id="rId8"/>
              </p:custDataLst>
            </p:nvPr>
          </p:nvSpPr>
          <p:spPr>
            <a:xfrm>
              <a:off x="5296078" y="2457449"/>
              <a:ext cx="407987" cy="473075"/>
            </a:xfrm>
            <a:custGeom>
              <a:avLst/>
              <a:gdLst>
                <a:gd name="connsiteX0" fmla="*/ 107156 w 407194"/>
                <a:gd name="connsiteY0" fmla="*/ 64294 h 473869"/>
                <a:gd name="connsiteX1" fmla="*/ 0 w 407194"/>
                <a:gd name="connsiteY1" fmla="*/ 0 h 473869"/>
                <a:gd name="connsiteX2" fmla="*/ 0 w 407194"/>
                <a:gd name="connsiteY2" fmla="*/ 473869 h 473869"/>
                <a:gd name="connsiteX3" fmla="*/ 407194 w 407194"/>
                <a:gd name="connsiteY3" fmla="*/ 238125 h 473869"/>
                <a:gd name="connsiteX4" fmla="*/ 273844 w 407194"/>
                <a:gd name="connsiteY4" fmla="*/ 152400 h 473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194" h="473869">
                  <a:moveTo>
                    <a:pt x="107156" y="64294"/>
                  </a:moveTo>
                  <a:lnTo>
                    <a:pt x="0" y="0"/>
                  </a:lnTo>
                  <a:lnTo>
                    <a:pt x="0" y="473869"/>
                  </a:lnTo>
                  <a:lnTo>
                    <a:pt x="407194" y="238125"/>
                  </a:lnTo>
                  <a:lnTo>
                    <a:pt x="273844" y="152400"/>
                  </a:lnTo>
                </a:path>
              </a:pathLst>
            </a:custGeom>
            <a:noFill/>
            <a:ln w="25400">
              <a:solidFill>
                <a:srgbClr val="C4D644"/>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216000" anchor="ctr"/>
            <a:lstStyle/>
            <a:p>
              <a:pPr algn="ctr">
                <a:defRPr/>
              </a:pPr>
              <a:r>
                <a:rPr lang="en-US" altLang="zh-CN" sz="4000" b="1" i="1" dirty="0">
                  <a:solidFill>
                    <a:prstClr val="white"/>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4000" b="1" i="1" dirty="0">
                <a:solidFill>
                  <a:prstClr val="white"/>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30" name="MH_Entry_1">
              <a:hlinkClick r:id="" action="ppaction://noaction"/>
            </p:cNvPr>
            <p:cNvSpPr>
              <a:spLocks noChangeArrowheads="1"/>
            </p:cNvSpPr>
            <p:nvPr>
              <p:custDataLst>
                <p:tags r:id="rId9"/>
              </p:custDataLst>
            </p:nvPr>
          </p:nvSpPr>
          <p:spPr bwMode="auto">
            <a:xfrm>
              <a:off x="5943778" y="2324099"/>
              <a:ext cx="3205162"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350"/>
                </a:spcBef>
                <a:buClr>
                  <a:schemeClr val="accent1"/>
                </a:buClr>
                <a:buSzPct val="60000"/>
                <a:buFont typeface="Webdings" panose="05030102010509060703" pitchFamily="18" charset="2"/>
                <a:buChar char=""/>
                <a:defRPr sz="2400">
                  <a:solidFill>
                    <a:schemeClr val="accent1"/>
                  </a:solidFill>
                  <a:latin typeface="Arial" panose="020B0604020202020204" pitchFamily="34" charset="0"/>
                  <a:ea typeface="黑体" panose="02010609060101010101" pitchFamily="49" charset="-122"/>
                </a:defRPr>
              </a:lvl1pPr>
              <a:lvl2pPr indent="-266700" algn="just">
                <a:lnSpc>
                  <a:spcPct val="130000"/>
                </a:lnSpc>
                <a:spcAft>
                  <a:spcPts val="450"/>
                </a:spcAft>
                <a:buClr>
                  <a:srgbClr val="F0C883"/>
                </a:buClr>
                <a:buFont typeface="幼圆" panose="02010509060101010101" pitchFamily="49" charset="-122"/>
                <a:buChar char=" "/>
                <a:defRPr sz="2000">
                  <a:solidFill>
                    <a:schemeClr val="tx1"/>
                  </a:solidFill>
                  <a:latin typeface="Arial" panose="020B0604020202020204" pitchFamily="34" charset="0"/>
                  <a:ea typeface="黑体" panose="02010609060101010101" pitchFamily="49" charset="-122"/>
                </a:defRPr>
              </a:lvl2pPr>
              <a:lvl3pPr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幼圆" panose="02010509060101010101" pitchFamily="49" charset="-122"/>
                </a:defRPr>
              </a:lvl3pPr>
              <a:lvl4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4pPr>
              <a:lvl5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5pPr>
              <a:lvl6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6pPr>
              <a:lvl7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7pPr>
              <a:lvl8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8pPr>
              <a:lvl9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9pPr>
            </a:lstStyle>
            <a:p>
              <a:pPr algn="l" fontAlgn="base">
                <a:lnSpc>
                  <a:spcPct val="120000"/>
                </a:lnSpc>
                <a:spcBef>
                  <a:spcPct val="0"/>
                </a:spcBef>
                <a:spcAft>
                  <a:spcPct val="0"/>
                </a:spcAft>
                <a:buClrTx/>
                <a:buSzTx/>
                <a:buFontTx/>
                <a:buNone/>
              </a:pPr>
              <a:r>
                <a:rPr lang="zh-CN" altLang="en-US" sz="3200" b="1" dirty="0">
                  <a:solidFill>
                    <a:prstClr val="white"/>
                  </a:solidFill>
                  <a:latin typeface="微软雅黑" panose="020B0503020204020204" pitchFamily="34" charset="-122"/>
                  <a:ea typeface="微软雅黑" panose="020B0503020204020204" pitchFamily="34" charset="-122"/>
                  <a:cs typeface="微软雅黑" panose="020B0503020204020204" pitchFamily="34" charset="-122"/>
                </a:rPr>
                <a:t>职位分析</a:t>
              </a:r>
              <a:endParaRPr lang="zh-CN" altLang="en-US" sz="3200" b="1" dirty="0">
                <a:solidFill>
                  <a:prstClr val="white"/>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grpSp>
        <p:nvGrpSpPr>
          <p:cNvPr id="6" name="组合 5"/>
          <p:cNvGrpSpPr/>
          <p:nvPr/>
        </p:nvGrpSpPr>
        <p:grpSpPr>
          <a:xfrm>
            <a:off x="6282715" y="3039362"/>
            <a:ext cx="4705350" cy="741045"/>
            <a:chOff x="5296078" y="3835083"/>
            <a:chExt cx="4705350" cy="741045"/>
          </a:xfrm>
        </p:grpSpPr>
        <p:sp>
          <p:nvSpPr>
            <p:cNvPr id="131" name="MH_Number_3">
              <a:hlinkClick r:id="rId5" action="ppaction://hlinksldjump"/>
            </p:cNvPr>
            <p:cNvSpPr/>
            <p:nvPr>
              <p:custDataLst>
                <p:tags r:id="rId10"/>
              </p:custDataLst>
            </p:nvPr>
          </p:nvSpPr>
          <p:spPr>
            <a:xfrm>
              <a:off x="5296078" y="3970337"/>
              <a:ext cx="407987" cy="474662"/>
            </a:xfrm>
            <a:custGeom>
              <a:avLst/>
              <a:gdLst>
                <a:gd name="connsiteX0" fmla="*/ 107156 w 407194"/>
                <a:gd name="connsiteY0" fmla="*/ 64294 h 473869"/>
                <a:gd name="connsiteX1" fmla="*/ 0 w 407194"/>
                <a:gd name="connsiteY1" fmla="*/ 0 h 473869"/>
                <a:gd name="connsiteX2" fmla="*/ 0 w 407194"/>
                <a:gd name="connsiteY2" fmla="*/ 473869 h 473869"/>
                <a:gd name="connsiteX3" fmla="*/ 407194 w 407194"/>
                <a:gd name="connsiteY3" fmla="*/ 238125 h 473869"/>
                <a:gd name="connsiteX4" fmla="*/ 273844 w 407194"/>
                <a:gd name="connsiteY4" fmla="*/ 152400 h 473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194" h="473869">
                  <a:moveTo>
                    <a:pt x="107156" y="64294"/>
                  </a:moveTo>
                  <a:lnTo>
                    <a:pt x="0" y="0"/>
                  </a:lnTo>
                  <a:lnTo>
                    <a:pt x="0" y="473869"/>
                  </a:lnTo>
                  <a:lnTo>
                    <a:pt x="407194" y="238125"/>
                  </a:lnTo>
                  <a:lnTo>
                    <a:pt x="273844" y="152400"/>
                  </a:lnTo>
                </a:path>
              </a:pathLst>
            </a:custGeom>
            <a:noFill/>
            <a:ln w="25400">
              <a:solidFill>
                <a:srgbClr val="C4D644"/>
              </a:solidFill>
            </a:ln>
          </p:spPr>
          <p:style>
            <a:lnRef idx="2">
              <a:schemeClr val="accent1">
                <a:shade val="50000"/>
              </a:schemeClr>
            </a:lnRef>
            <a:fillRef idx="1">
              <a:schemeClr val="accent1"/>
            </a:fillRef>
            <a:effectRef idx="0">
              <a:schemeClr val="accent1"/>
            </a:effectRef>
            <a:fontRef idx="minor">
              <a:schemeClr val="lt1"/>
            </a:fontRef>
          </p:style>
          <p:txBody>
            <a:bodyPr lIns="0" tIns="0" rIns="36000" bIns="216000" anchor="ctr"/>
            <a:lstStyle/>
            <a:p>
              <a:pPr algn="ctr">
                <a:defRPr/>
              </a:pPr>
              <a:r>
                <a:rPr lang="en-US" altLang="zh-CN" sz="4000" b="1" i="1" dirty="0">
                  <a:solidFill>
                    <a:prstClr val="white"/>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4000" b="1" i="1" dirty="0">
                <a:solidFill>
                  <a:prstClr val="white"/>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32" name="MH_Entry_4">
              <a:hlinkClick r:id="rId5" action="ppaction://hlinksldjump"/>
            </p:cNvPr>
            <p:cNvSpPr>
              <a:spLocks noChangeArrowheads="1"/>
            </p:cNvSpPr>
            <p:nvPr>
              <p:custDataLst>
                <p:tags r:id="rId11"/>
              </p:custDataLst>
            </p:nvPr>
          </p:nvSpPr>
          <p:spPr bwMode="auto">
            <a:xfrm>
              <a:off x="5943778" y="3835083"/>
              <a:ext cx="4057650" cy="741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ea typeface="幼圆" panose="02010509060101010101" pitchFamily="49" charset="-122"/>
                </a:defRPr>
              </a:lvl1pPr>
              <a:lvl2pPr marL="742950" indent="-285750">
                <a:defRPr>
                  <a:solidFill>
                    <a:schemeClr val="tx1"/>
                  </a:solidFill>
                  <a:latin typeface="Calibri" panose="020F0502020204030204" pitchFamily="34" charset="0"/>
                  <a:ea typeface="幼圆" panose="02010509060101010101" pitchFamily="49" charset="-122"/>
                </a:defRPr>
              </a:lvl2pPr>
              <a:lvl3pPr marL="1143000" indent="-228600">
                <a:defRPr>
                  <a:solidFill>
                    <a:schemeClr val="tx1"/>
                  </a:solidFill>
                  <a:latin typeface="Calibri" panose="020F0502020204030204" pitchFamily="34" charset="0"/>
                  <a:ea typeface="幼圆" panose="02010509060101010101" pitchFamily="49" charset="-122"/>
                </a:defRPr>
              </a:lvl3pPr>
              <a:lvl4pPr marL="1600200" indent="-228600">
                <a:defRPr>
                  <a:solidFill>
                    <a:schemeClr val="tx1"/>
                  </a:solidFill>
                  <a:latin typeface="Calibri" panose="020F0502020204030204" pitchFamily="34" charset="0"/>
                  <a:ea typeface="幼圆" panose="02010509060101010101" pitchFamily="49" charset="-122"/>
                </a:defRPr>
              </a:lvl4pPr>
              <a:lvl5pPr marL="2057400" indent="-228600">
                <a:defRPr>
                  <a:solidFill>
                    <a:schemeClr val="tx1"/>
                  </a:solidFill>
                  <a:latin typeface="Calibri" panose="020F0502020204030204" pitchFamily="34" charset="0"/>
                  <a:ea typeface="幼圆" panose="02010509060101010101" pitchFamily="49" charset="-122"/>
                </a:defRPr>
              </a:lvl5pPr>
              <a:lvl6pPr marL="2514600" indent="-228600" fontAlgn="base">
                <a:spcBef>
                  <a:spcPct val="0"/>
                </a:spcBef>
                <a:spcAft>
                  <a:spcPct val="0"/>
                </a:spcAft>
                <a:defRPr>
                  <a:solidFill>
                    <a:schemeClr val="tx1"/>
                  </a:solidFill>
                  <a:latin typeface="Calibri" panose="020F0502020204030204" pitchFamily="34" charset="0"/>
                  <a:ea typeface="幼圆" panose="02010509060101010101" pitchFamily="49" charset="-122"/>
                </a:defRPr>
              </a:lvl6pPr>
              <a:lvl7pPr marL="2971800" indent="-228600" fontAlgn="base">
                <a:spcBef>
                  <a:spcPct val="0"/>
                </a:spcBef>
                <a:spcAft>
                  <a:spcPct val="0"/>
                </a:spcAft>
                <a:defRPr>
                  <a:solidFill>
                    <a:schemeClr val="tx1"/>
                  </a:solidFill>
                  <a:latin typeface="Calibri" panose="020F0502020204030204" pitchFamily="34" charset="0"/>
                  <a:ea typeface="幼圆" panose="02010509060101010101" pitchFamily="49" charset="-122"/>
                </a:defRPr>
              </a:lvl7pPr>
              <a:lvl8pPr marL="3429000" indent="-228600" fontAlgn="base">
                <a:spcBef>
                  <a:spcPct val="0"/>
                </a:spcBef>
                <a:spcAft>
                  <a:spcPct val="0"/>
                </a:spcAft>
                <a:defRPr>
                  <a:solidFill>
                    <a:schemeClr val="tx1"/>
                  </a:solidFill>
                  <a:latin typeface="Calibri" panose="020F0502020204030204" pitchFamily="34" charset="0"/>
                  <a:ea typeface="幼圆" panose="02010509060101010101" pitchFamily="49" charset="-122"/>
                </a:defRPr>
              </a:lvl8pPr>
              <a:lvl9pPr marL="3886200" indent="-228600" fontAlgn="base">
                <a:spcBef>
                  <a:spcPct val="0"/>
                </a:spcBef>
                <a:spcAft>
                  <a:spcPct val="0"/>
                </a:spcAft>
                <a:defRPr>
                  <a:solidFill>
                    <a:schemeClr val="tx1"/>
                  </a:solidFill>
                  <a:latin typeface="Calibri" panose="020F0502020204030204" pitchFamily="34" charset="0"/>
                  <a:ea typeface="幼圆" panose="02010509060101010101" pitchFamily="49" charset="-122"/>
                </a:defRPr>
              </a:lvl9pPr>
            </a:lstStyle>
            <a:p>
              <a:pPr fontAlgn="base">
                <a:lnSpc>
                  <a:spcPct val="120000"/>
                </a:lnSpc>
                <a:spcBef>
                  <a:spcPct val="0"/>
                </a:spcBef>
                <a:spcAft>
                  <a:spcPct val="0"/>
                </a:spcAft>
              </a:pPr>
              <a:r>
                <a:rPr lang="zh-CN" altLang="en-US" sz="3200" b="1" dirty="0">
                  <a:solidFill>
                    <a:prstClr val="white"/>
                  </a:solidFill>
                  <a:latin typeface="微软雅黑" panose="020B0503020204020204" pitchFamily="34" charset="-122"/>
                  <a:ea typeface="微软雅黑" panose="020B0503020204020204" pitchFamily="34" charset="-122"/>
                  <a:cs typeface="微软雅黑" panose="020B0503020204020204" pitchFamily="34" charset="-122"/>
                </a:rPr>
                <a:t>真题解析</a:t>
              </a:r>
              <a:endParaRPr lang="zh-CN" altLang="en-US" sz="3200" b="1" dirty="0">
                <a:solidFill>
                  <a:prstClr val="white"/>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13690" y="448945"/>
            <a:ext cx="11641455" cy="5577840"/>
          </a:xfrm>
          <a:prstGeom prst="rect">
            <a:avLst/>
          </a:prstGeom>
          <a:noFill/>
          <a:ln w="9525">
            <a:noFill/>
          </a:ln>
        </p:spPr>
        <p:txBody>
          <a:bodyPr wrap="square">
            <a:spAutoFit/>
          </a:bodyPr>
          <a:p>
            <a:pPr marL="0" indent="0" algn="l" fontAlgn="auto">
              <a:lnSpc>
                <a:spcPct val="150000"/>
              </a:lnSpc>
            </a:pPr>
            <a:r>
              <a:rPr lang="zh-CN" altLang="en-US" sz="20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000" b="0" u="none">
                <a:latin typeface="微软雅黑" panose="020B0503020204020204" pitchFamily="34" charset="-122"/>
                <a:ea typeface="微软雅黑" panose="020B0503020204020204" pitchFamily="34" charset="-122"/>
                <a:cs typeface="宋体" panose="02010600030101010101" pitchFamily="2" charset="-122"/>
              </a:rPr>
              <a:t>2016-28</a:t>
            </a:r>
            <a:r>
              <a:rPr lang="zh-CN" altLang="en-US" sz="2000" b="0" u="none">
                <a:latin typeface="微软雅黑" panose="020B0503020204020204" pitchFamily="34" charset="-122"/>
                <a:ea typeface="微软雅黑" panose="020B0503020204020204" pitchFamily="34" charset="-122"/>
                <a:cs typeface="宋体" panose="02010600030101010101" pitchFamily="2" charset="-122"/>
              </a:rPr>
              <a:t>】放任市场最大的弊端，是它会导致极大的贫富差距。市场竞争的逻辑，是优胜劣汰，弱肉强食，不平等遂无避免。有人马上会说，结果不平等没问题，只要起点公平就行。但每个人的起点并不一样。我们的出生地点、自然禀赋、家庭背景、社会阶级等各有不同，这些差异必然导致竞争中的机会不平等，机会不平等必然导致结果不平等，这一代的结果不平等又会导致下一代更大的机会不平等，如此循环往复，遂贫者愈贫，富者愈富。也就是说，如果没有政府的调节补救，市场逻辑只会导致愈来愈大的机会不平等。很多人所谈的市场公平竞争，往往流于形式，却没有考虑到不同人在一开始进入市场时已经处于不公平的位置。</a:t>
            </a:r>
            <a:endParaRPr lang="zh-CN" altLang="en-US" sz="20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zh-CN" altLang="en-US" sz="2000">
                <a:latin typeface="微软雅黑" panose="020B0503020204020204" pitchFamily="34" charset="-122"/>
                <a:ea typeface="微软雅黑" panose="020B0503020204020204" pitchFamily="34" charset="-122"/>
              </a:rPr>
              <a:t>这段文字意在告诉我们（ ）</a:t>
            </a:r>
            <a:endParaRPr lang="zh-CN" altLang="en-US" sz="20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000">
                <a:latin typeface="微软雅黑" panose="020B0503020204020204" pitchFamily="34" charset="-122"/>
                <a:ea typeface="微软雅黑" panose="020B0503020204020204" pitchFamily="34" charset="-122"/>
              </a:rPr>
              <a:t>A、在市场经济中政府宏观调控的重要性</a:t>
            </a:r>
            <a:endParaRPr lang="zh-CN" altLang="en-US" sz="20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000">
                <a:latin typeface="微软雅黑" panose="020B0503020204020204" pitchFamily="34" charset="-122"/>
                <a:ea typeface="微软雅黑" panose="020B0503020204020204" pitchFamily="34" charset="-122"/>
              </a:rPr>
              <a:t>B、贫富差距的根源是放任市场</a:t>
            </a:r>
            <a:endParaRPr lang="zh-CN" altLang="en-US" sz="20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000">
                <a:latin typeface="微软雅黑" panose="020B0503020204020204" pitchFamily="34" charset="-122"/>
                <a:ea typeface="微软雅黑" panose="020B0503020204020204" pitchFamily="34" charset="-122"/>
              </a:rPr>
              <a:t>C、公平问题急需解决</a:t>
            </a:r>
            <a:endParaRPr lang="zh-CN" altLang="en-US" sz="20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000">
                <a:latin typeface="微软雅黑" panose="020B0503020204020204" pitchFamily="34" charset="-122"/>
                <a:ea typeface="微软雅黑" panose="020B0503020204020204" pitchFamily="34" charset="-122"/>
              </a:rPr>
              <a:t>D、市场竞争中每个人的起点不一样</a:t>
            </a:r>
            <a:endParaRPr lang="zh-CN" altLang="en-US" sz="2000">
              <a:latin typeface="微软雅黑" panose="020B0503020204020204" pitchFamily="34" charset="-122"/>
              <a:ea typeface="微软雅黑" panose="020B0503020204020204"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13690" y="448945"/>
            <a:ext cx="11641455" cy="2834640"/>
          </a:xfrm>
          <a:prstGeom prst="rect">
            <a:avLst/>
          </a:prstGeom>
          <a:noFill/>
          <a:ln w="9525">
            <a:noFill/>
          </a:ln>
        </p:spPr>
        <p:txBody>
          <a:bodyPr wrap="square">
            <a:spAutoFit/>
          </a:bodyPr>
          <a:p>
            <a:pPr marL="0" indent="0" algn="l" fontAlgn="auto">
              <a:lnSpc>
                <a:spcPct val="150000"/>
              </a:lnSpc>
            </a:pP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2016-23</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】下列各句中，加点词语使用不恰当的是（）</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A、活熊取胆汁，其状之惨</a:t>
            </a:r>
            <a:r>
              <a:rPr lang="zh-CN" altLang="en-US" sz="2400">
                <a:solidFill>
                  <a:srgbClr val="FF0000"/>
                </a:solidFill>
                <a:latin typeface="微软雅黑" panose="020B0503020204020204" pitchFamily="34" charset="-122"/>
                <a:ea typeface="微软雅黑" panose="020B0503020204020204" pitchFamily="34" charset="-122"/>
              </a:rPr>
              <a:t>不忍卒读</a:t>
            </a:r>
            <a:endParaRPr lang="zh-CN" altLang="en-US" sz="2400">
              <a:solidFill>
                <a:srgbClr val="FF0000"/>
              </a:solidFill>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B、</a:t>
            </a:r>
            <a:r>
              <a:rPr lang="zh-CN" altLang="en-US" sz="2400">
                <a:solidFill>
                  <a:srgbClr val="FF0000"/>
                </a:solidFill>
                <a:latin typeface="微软雅黑" panose="020B0503020204020204" pitchFamily="34" charset="-122"/>
                <a:ea typeface="微软雅黑" panose="020B0503020204020204" pitchFamily="34" charset="-122"/>
              </a:rPr>
              <a:t>薪尽火传</a:t>
            </a:r>
            <a:r>
              <a:rPr lang="zh-CN" altLang="en-US" sz="2400">
                <a:latin typeface="微软雅黑" panose="020B0503020204020204" pitchFamily="34" charset="-122"/>
                <a:ea typeface="微软雅黑" panose="020B0503020204020204" pitchFamily="34" charset="-122"/>
              </a:rPr>
              <a:t>，经过漫长的岁月，儒学得以延续和发展</a:t>
            </a:r>
            <a:endParaRPr lang="zh-CN" altLang="en-US" sz="24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C、为了保护自然环境，这类工程的设计人员决定</a:t>
            </a:r>
            <a:r>
              <a:rPr lang="zh-CN" altLang="en-US" sz="2400">
                <a:solidFill>
                  <a:srgbClr val="FF0000"/>
                </a:solidFill>
                <a:latin typeface="微软雅黑" panose="020B0503020204020204" pitchFamily="34" charset="-122"/>
                <a:ea typeface="微软雅黑" panose="020B0503020204020204" pitchFamily="34" charset="-122"/>
              </a:rPr>
              <a:t>改弦更张</a:t>
            </a:r>
            <a:r>
              <a:rPr lang="zh-CN" altLang="en-US" sz="2400">
                <a:latin typeface="微软雅黑" panose="020B0503020204020204" pitchFamily="34" charset="-122"/>
                <a:ea typeface="微软雅黑" panose="020B0503020204020204" pitchFamily="34" charset="-122"/>
              </a:rPr>
              <a:t>，重新设计</a:t>
            </a:r>
            <a:endParaRPr lang="zh-CN" altLang="en-US" sz="2400">
              <a:latin typeface="微软雅黑" panose="020B0503020204020204" pitchFamily="34" charset="-122"/>
              <a:ea typeface="微软雅黑" panose="020B0503020204020204" pitchFamily="34" charset="-122"/>
            </a:endParaRPr>
          </a:p>
          <a:p>
            <a:pPr marL="0" indent="0" algn="l" fontAlgn="auto">
              <a:lnSpc>
                <a:spcPct val="150000"/>
              </a:lnSpc>
            </a:pPr>
            <a:r>
              <a:rPr lang="zh-CN" altLang="en-US" sz="2400">
                <a:latin typeface="微软雅黑" panose="020B0503020204020204" pitchFamily="34" charset="-122"/>
                <a:ea typeface="微软雅黑" panose="020B0503020204020204" pitchFamily="34" charset="-122"/>
              </a:rPr>
              <a:t>D、增强安全意识，做好防护措施，才能真正</a:t>
            </a:r>
            <a:r>
              <a:rPr lang="zh-CN" altLang="en-US" sz="2400">
                <a:solidFill>
                  <a:srgbClr val="FF0000"/>
                </a:solidFill>
                <a:latin typeface="微软雅黑" panose="020B0503020204020204" pitchFamily="34" charset="-122"/>
                <a:ea typeface="微软雅黑" panose="020B0503020204020204" pitchFamily="34" charset="-122"/>
              </a:rPr>
              <a:t>防范于未然</a:t>
            </a:r>
            <a:endParaRPr lang="zh-CN" altLang="en-US" sz="240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97355" y="2595245"/>
            <a:ext cx="6884035" cy="61341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图形推理：</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常规与创新结合</a:t>
            </a:r>
            <a:endPar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
        <p:nvSpPr>
          <p:cNvPr id="5" name="文本框 4"/>
          <p:cNvSpPr txBox="1"/>
          <p:nvPr/>
        </p:nvSpPr>
        <p:spPr>
          <a:xfrm>
            <a:off x="1697355" y="4553585"/>
            <a:ext cx="7908925" cy="61341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类比推理：</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考点全面、少</a:t>
            </a:r>
            <a:r>
              <a:rPr lang="en-US" altLang="zh-CN"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深难</a:t>
            </a:r>
            <a:r>
              <a:rPr lang="en-US" altLang="zh-CN"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题</a:t>
            </a:r>
            <a:endPar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
        <p:nvSpPr>
          <p:cNvPr id="6" name="文本框 5"/>
          <p:cNvSpPr txBox="1"/>
          <p:nvPr/>
        </p:nvSpPr>
        <p:spPr>
          <a:xfrm>
            <a:off x="1361440" y="1003300"/>
            <a:ext cx="4481830" cy="743585"/>
          </a:xfrm>
          <a:prstGeom prst="rect">
            <a:avLst/>
          </a:prstGeom>
          <a:solidFill>
            <a:srgbClr val="8BDCC1">
              <a:alpha val="62000"/>
            </a:srgbClr>
          </a:solidFill>
          <a:ln>
            <a:solidFill>
              <a:schemeClr val="accent5">
                <a:lumMod val="40000"/>
                <a:lumOff val="60000"/>
              </a:schemeClr>
            </a:solidFill>
          </a:ln>
        </p:spPr>
        <p:txBody>
          <a:bodyPr wrap="square" rtlCol="0">
            <a:spAutoFit/>
          </a:bodyPr>
          <a:p>
            <a:r>
              <a:rPr lang="en-US" altLang="zh-CN" sz="4000">
                <a:latin typeface="微软雅黑" panose="020B0503020204020204" pitchFamily="34" charset="-122"/>
                <a:ea typeface="微软雅黑" panose="020B0503020204020204" pitchFamily="34" charset="-122"/>
              </a:rPr>
              <a:t>       </a:t>
            </a:r>
            <a:r>
              <a:rPr lang="zh-CN" altLang="en-US" sz="4000">
                <a:latin typeface="微软雅黑" panose="020B0503020204020204" pitchFamily="34" charset="-122"/>
                <a:ea typeface="微软雅黑" panose="020B0503020204020204" pitchFamily="34" charset="-122"/>
              </a:rPr>
              <a:t>逻辑判断</a:t>
            </a:r>
            <a:endParaRPr lang="zh-CN" altLang="en-US" sz="4000">
              <a:latin typeface="微软雅黑" panose="020B0503020204020204" pitchFamily="34" charset="-122"/>
              <a:ea typeface="微软雅黑" panose="020B0503020204020204" pitchFamily="34" charset="-122"/>
            </a:endParaRPr>
          </a:p>
        </p:txBody>
      </p:sp>
      <p:sp>
        <p:nvSpPr>
          <p:cNvPr id="2" name="文本框 1"/>
          <p:cNvSpPr txBox="1"/>
          <p:nvPr/>
        </p:nvSpPr>
        <p:spPr>
          <a:xfrm>
            <a:off x="1697355" y="3574415"/>
            <a:ext cx="6884035" cy="61341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定义判断：</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简明、障碍选项少</a:t>
            </a:r>
            <a:endPar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1702435" y="5518785"/>
            <a:ext cx="7908925" cy="61341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逻辑推理：</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重逻辑分析、轻常规判断</a:t>
            </a:r>
            <a:endPar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4"/>
          <p:cNvPicPr>
            <a:picLocks noChangeAspect="1" noChangeArrowheads="1"/>
          </p:cNvPicPr>
          <p:nvPr/>
        </p:nvPicPr>
        <p:blipFill>
          <a:blip r:embed="rId1" cstate="print"/>
          <a:srcRect/>
          <a:stretch>
            <a:fillRect/>
          </a:stretch>
        </p:blipFill>
        <p:spPr>
          <a:xfrm>
            <a:off x="3001010" y="655320"/>
            <a:ext cx="6951980" cy="2419350"/>
          </a:xfrm>
          <a:prstGeom prst="rect">
            <a:avLst/>
          </a:prstGeom>
          <a:noFill/>
          <a:ln w="9525">
            <a:noFill/>
            <a:miter lim="800000"/>
            <a:headEnd/>
            <a:tailEnd/>
          </a:ln>
        </p:spPr>
      </p:pic>
      <p:sp>
        <p:nvSpPr>
          <p:cNvPr id="3" name="文本框 2"/>
          <p:cNvSpPr txBox="1"/>
          <p:nvPr/>
        </p:nvSpPr>
        <p:spPr>
          <a:xfrm>
            <a:off x="750570" y="1018540"/>
            <a:ext cx="1543050" cy="384810"/>
          </a:xfrm>
          <a:prstGeom prst="rect">
            <a:avLst/>
          </a:prstGeom>
          <a:noFill/>
        </p:spPr>
        <p:txBody>
          <a:bodyPr wrap="none" rtlCol="0" anchor="t">
            <a:spAutoFit/>
          </a:bodyPr>
          <a:p>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a:latin typeface="微软雅黑" panose="020B0503020204020204" pitchFamily="34" charset="-122"/>
                <a:ea typeface="微软雅黑" panose="020B0503020204020204" pitchFamily="34" charset="-122"/>
                <a:cs typeface="宋体" panose="02010600030101010101" pitchFamily="2" charset="-122"/>
                <a:sym typeface="+mn-ea"/>
              </a:rPr>
              <a:t>2016-62</a:t>
            </a:r>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a:p>
        </p:txBody>
      </p:sp>
      <p:pic>
        <p:nvPicPr>
          <p:cNvPr id="13" name="图片 13"/>
          <p:cNvPicPr>
            <a:picLocks noChangeAspect="1" noChangeArrowheads="1"/>
          </p:cNvPicPr>
          <p:nvPr/>
        </p:nvPicPr>
        <p:blipFill>
          <a:blip r:embed="rId2" cstate="print"/>
          <a:srcRect/>
          <a:stretch>
            <a:fillRect/>
          </a:stretch>
        </p:blipFill>
        <p:spPr>
          <a:xfrm>
            <a:off x="2961005" y="4017010"/>
            <a:ext cx="7031990" cy="2118995"/>
          </a:xfrm>
          <a:prstGeom prst="rect">
            <a:avLst/>
          </a:prstGeom>
          <a:noFill/>
          <a:ln w="9525">
            <a:noFill/>
            <a:miter lim="800000"/>
            <a:headEnd/>
            <a:tailEnd/>
          </a:ln>
        </p:spPr>
      </p:pic>
      <p:sp>
        <p:nvSpPr>
          <p:cNvPr id="4" name="文本框 3"/>
          <p:cNvSpPr txBox="1"/>
          <p:nvPr/>
        </p:nvSpPr>
        <p:spPr>
          <a:xfrm>
            <a:off x="750570" y="4403090"/>
            <a:ext cx="1543050" cy="384810"/>
          </a:xfrm>
          <a:prstGeom prst="rect">
            <a:avLst/>
          </a:prstGeom>
          <a:noFill/>
        </p:spPr>
        <p:txBody>
          <a:bodyPr wrap="none" rtlCol="0" anchor="t">
            <a:spAutoFit/>
          </a:bodyPr>
          <a:p>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a:latin typeface="微软雅黑" panose="020B0503020204020204" pitchFamily="34" charset="-122"/>
                <a:ea typeface="微软雅黑" panose="020B0503020204020204" pitchFamily="34" charset="-122"/>
                <a:cs typeface="宋体" panose="02010600030101010101" pitchFamily="2" charset="-122"/>
                <a:sym typeface="+mn-ea"/>
              </a:rPr>
              <a:t>2016-65</a:t>
            </a:r>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50570" y="1018540"/>
            <a:ext cx="1543050" cy="384810"/>
          </a:xfrm>
          <a:prstGeom prst="rect">
            <a:avLst/>
          </a:prstGeom>
          <a:noFill/>
        </p:spPr>
        <p:txBody>
          <a:bodyPr wrap="none" rtlCol="0" anchor="t">
            <a:spAutoFit/>
          </a:bodyPr>
          <a:p>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a:latin typeface="微软雅黑" panose="020B0503020204020204" pitchFamily="34" charset="-122"/>
                <a:ea typeface="微软雅黑" panose="020B0503020204020204" pitchFamily="34" charset="-122"/>
                <a:cs typeface="宋体" panose="02010600030101010101" pitchFamily="2" charset="-122"/>
                <a:sym typeface="+mn-ea"/>
              </a:rPr>
              <a:t>2016-68</a:t>
            </a:r>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a:p>
        </p:txBody>
      </p:sp>
      <p:sp>
        <p:nvSpPr>
          <p:cNvPr id="100" name="文本框 99"/>
          <p:cNvSpPr txBox="1"/>
          <p:nvPr/>
        </p:nvSpPr>
        <p:spPr>
          <a:xfrm>
            <a:off x="2293620" y="984885"/>
            <a:ext cx="9279255" cy="4506595"/>
          </a:xfrm>
          <a:prstGeom prst="rect">
            <a:avLst/>
          </a:prstGeom>
          <a:noFill/>
          <a:ln w="9525">
            <a:noFill/>
          </a:ln>
        </p:spPr>
        <p:txBody>
          <a:bodyPr wrap="square">
            <a:spAutoFit/>
          </a:bodyPr>
          <a:p>
            <a:pPr marL="0" indent="0" algn="l"/>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生态移民：是指为了保护某个地区特殊的生态或让某个地区的生态得到修复而进行的移民，也指因自然环境恶劣，不具备就地扶贫的条件而将当地人整体迁出的移民。根据上述定义，下列属于生态移民的是（）</a:t>
            </a:r>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</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A</a:t>
            </a:r>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 </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贵州省某山区因土地出现石质化现象。该地区村民被迁往他乡</a:t>
            </a:r>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</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B</a:t>
            </a:r>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 </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某村落位于山谷中，交通十分不便，为更快致富，村民集体研究决定移居山外</a:t>
            </a:r>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</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C</a:t>
            </a:r>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 </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张三的父母家住三峡库区，由于修水库，其父母将家产变卖，来到上海与张三一起居住</a:t>
            </a:r>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</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D</a:t>
            </a:r>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 </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几百年前，中原一带的居民为躲避战争，整体迁到南方，成为客家人</a:t>
            </a:r>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 </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50570" y="1018540"/>
            <a:ext cx="1543050" cy="384810"/>
          </a:xfrm>
          <a:prstGeom prst="rect">
            <a:avLst/>
          </a:prstGeom>
          <a:noFill/>
        </p:spPr>
        <p:txBody>
          <a:bodyPr wrap="none" rtlCol="0" anchor="t">
            <a:spAutoFit/>
          </a:bodyPr>
          <a:p>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a:latin typeface="微软雅黑" panose="020B0503020204020204" pitchFamily="34" charset="-122"/>
                <a:ea typeface="微软雅黑" panose="020B0503020204020204" pitchFamily="34" charset="-122"/>
                <a:cs typeface="宋体" panose="02010600030101010101" pitchFamily="2" charset="-122"/>
                <a:sym typeface="+mn-ea"/>
              </a:rPr>
              <a:t>2016-75</a:t>
            </a:r>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a:p>
        </p:txBody>
      </p:sp>
      <p:sp>
        <p:nvSpPr>
          <p:cNvPr id="100" name="文本框 99"/>
          <p:cNvSpPr txBox="1"/>
          <p:nvPr/>
        </p:nvSpPr>
        <p:spPr>
          <a:xfrm>
            <a:off x="2293620" y="984885"/>
            <a:ext cx="9279255" cy="4140835"/>
          </a:xfrm>
          <a:prstGeom prst="rect">
            <a:avLst/>
          </a:prstGeom>
          <a:noFill/>
          <a:ln w="9525">
            <a:noFill/>
          </a:ln>
        </p:spPr>
        <p:txBody>
          <a:bodyPr wrap="square">
            <a:spAutoFit/>
          </a:bodyPr>
          <a:p>
            <a:pPr marL="0" indent="0" algn="l"/>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信贷消费在一些经济发达国家十分盛行，很多消费者通过预支他们尚未到手的收入满足对住房、汽车、家用电器等耐用消费品的需求，在消费信贷发达的国家中，人们普遍观念是：不能负债说明你的信誉差。如果上述论述为真，那么必须一下列哪项为前提？（）</a:t>
            </a:r>
            <a:endParaRPr lang="zh-CN" altLang="en-US" sz="2400" b="0" u="none">
              <a:latin typeface="微软雅黑" panose="020B0503020204020204" pitchFamily="34" charset="-122"/>
              <a:ea typeface="微软雅黑" panose="020B0503020204020204" pitchFamily="34" charset="-122"/>
              <a:cs typeface="Calibri" panose="020F0502020204030204" pitchFamily="34" charset="0"/>
            </a:endParaRPr>
          </a:p>
          <a:p>
            <a:pPr marL="0" indent="0" algn="l"/>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A．消费信贷于国于民，国家可利用利率下调刺激消费者购买商品</a:t>
            </a:r>
            <a:endParaRPr lang="zh-CN" altLang="en-US" sz="2400" b="0" u="none">
              <a:latin typeface="微软雅黑" panose="020B0503020204020204" pitchFamily="34" charset="-122"/>
              <a:ea typeface="微软雅黑" panose="020B0503020204020204" pitchFamily="34" charset="-122"/>
              <a:cs typeface="Calibri" panose="020F0502020204030204" pitchFamily="34" charset="0"/>
            </a:endParaRPr>
          </a:p>
          <a:p>
            <a:pPr marL="0" indent="0" algn="l"/>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B．社会已建立起完备、严密的信用网络，银行可对信贷者的经济状况进行查询和监督</a:t>
            </a:r>
            <a:endParaRPr lang="zh-CN" altLang="en-US" sz="2400" b="0" u="none">
              <a:latin typeface="微软雅黑" panose="020B0503020204020204" pitchFamily="34" charset="-122"/>
              <a:ea typeface="微软雅黑" panose="020B0503020204020204" pitchFamily="34" charset="-122"/>
              <a:cs typeface="Calibri" panose="020F0502020204030204" pitchFamily="34" charset="0"/>
            </a:endParaRPr>
          </a:p>
          <a:p>
            <a:pPr marL="0" indent="0" algn="l"/>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C．保险公司可向借贷人提供保险，以保障银行资产的安全</a:t>
            </a:r>
            <a:endParaRPr lang="zh-CN" altLang="en-US" sz="2400" b="0" u="none">
              <a:latin typeface="微软雅黑" panose="020B0503020204020204" pitchFamily="34" charset="-122"/>
              <a:ea typeface="微软雅黑" panose="020B0503020204020204" pitchFamily="34" charset="-122"/>
              <a:cs typeface="Calibri" panose="020F0502020204030204" pitchFamily="34" charset="0"/>
            </a:endParaRPr>
          </a:p>
          <a:p>
            <a:pPr marL="0" indent="0" algn="l"/>
            <a:r>
              <a:rPr lang="zh-CN" altLang="en-US" sz="2400" b="0" u="none">
                <a:latin typeface="微软雅黑" panose="020B0503020204020204" pitchFamily="34" charset="-122"/>
                <a:ea typeface="微软雅黑" panose="020B0503020204020204" pitchFamily="34" charset="-122"/>
                <a:cs typeface="Calibri" panose="020F0502020204030204" pitchFamily="34" charset="0"/>
              </a:rPr>
              <a:t>D、在发达国家，消费信贷已成为商业银行扩大经营。加强竞争的重要手段 </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750570" y="1018540"/>
            <a:ext cx="1543050" cy="384810"/>
          </a:xfrm>
          <a:prstGeom prst="rect">
            <a:avLst/>
          </a:prstGeom>
          <a:noFill/>
        </p:spPr>
        <p:txBody>
          <a:bodyPr wrap="none" rtlCol="0" anchor="t">
            <a:spAutoFit/>
          </a:bodyPr>
          <a:p>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a:latin typeface="微软雅黑" panose="020B0503020204020204" pitchFamily="34" charset="-122"/>
                <a:ea typeface="微软雅黑" panose="020B0503020204020204" pitchFamily="34" charset="-122"/>
                <a:cs typeface="宋体" panose="02010600030101010101" pitchFamily="2" charset="-122"/>
                <a:sym typeface="+mn-ea"/>
              </a:rPr>
              <a:t>2016-81</a:t>
            </a:r>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a:p>
        </p:txBody>
      </p:sp>
      <p:sp>
        <p:nvSpPr>
          <p:cNvPr id="2" name="文本框 1"/>
          <p:cNvSpPr txBox="1"/>
          <p:nvPr/>
        </p:nvSpPr>
        <p:spPr>
          <a:xfrm>
            <a:off x="2914015" y="1018540"/>
            <a:ext cx="5080000" cy="2255520"/>
          </a:xfrm>
          <a:prstGeom prst="rect">
            <a:avLst/>
          </a:prstGeom>
          <a:noFill/>
          <a:ln w="9525">
            <a:noFill/>
          </a:ln>
        </p:spPr>
        <p:txBody>
          <a:bodyPr>
            <a:spAutoFit/>
          </a:bodyPr>
          <a:p>
            <a:pPr marL="0" indent="0" algn="l"/>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科学家：院士     （）</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A</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、长江：黄河</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B</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、袋鼠：老鼠</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C</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、大学生：军人</a:t>
            </a:r>
            <a:r>
              <a:rPr lang="zh-CN" altLang="en-US" sz="2800" b="0" u="none">
                <a:latin typeface="微软雅黑" panose="020B0503020204020204" pitchFamily="34" charset="-122"/>
                <a:ea typeface="微软雅黑" panose="020B0503020204020204" pitchFamily="34" charset="-122"/>
                <a:cs typeface="Calibri" panose="020F0502020204030204" pitchFamily="34" charset="0"/>
              </a:rPr>
              <a:t></a:t>
            </a:r>
            <a:r>
              <a:rPr lang="en-US" altLang="zh-CN" sz="2800" b="0" u="none">
                <a:latin typeface="微软雅黑" panose="020B0503020204020204" pitchFamily="34" charset="-122"/>
                <a:ea typeface="微软雅黑" panose="020B0503020204020204" pitchFamily="34" charset="-122"/>
                <a:cs typeface="Calibri" panose="020F0502020204030204" pitchFamily="34" charset="0"/>
              </a:rPr>
              <a:t>D</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、跑步：散步</a:t>
            </a:r>
            <a:endParaRPr lang="zh-CN" altLang="en-US" sz="2800">
              <a:latin typeface="微软雅黑" panose="020B0503020204020204" pitchFamily="34" charset="-122"/>
              <a:ea typeface="微软雅黑" panose="020B0503020204020204" pitchFamily="34" charset="-122"/>
            </a:endParaRPr>
          </a:p>
        </p:txBody>
      </p:sp>
      <p:sp>
        <p:nvSpPr>
          <p:cNvPr id="4" name="文本框 3"/>
          <p:cNvSpPr txBox="1"/>
          <p:nvPr/>
        </p:nvSpPr>
        <p:spPr>
          <a:xfrm>
            <a:off x="2914015" y="4272915"/>
            <a:ext cx="5080000" cy="2255520"/>
          </a:xfrm>
          <a:prstGeom prst="rect">
            <a:avLst/>
          </a:prstGeom>
          <a:noFill/>
          <a:ln w="9525">
            <a:noFill/>
          </a:ln>
        </p:spPr>
        <p:txBody>
          <a:bodyPr>
            <a:spAutoFit/>
          </a:bodyPr>
          <a:p>
            <a:pPr marL="0" indent="0" algn="l"/>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氧气：生命        （）</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A</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、灯光：黑暗</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B</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、震动：声音</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C</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、努力：成功</a:t>
            </a:r>
            <a:r>
              <a:rPr lang="zh-CN" altLang="en-US" sz="2800" b="0" u="none">
                <a:latin typeface="微软雅黑" panose="020B0503020204020204" pitchFamily="34" charset="-122"/>
                <a:ea typeface="微软雅黑" panose="020B0503020204020204" pitchFamily="34" charset="-122"/>
                <a:cs typeface="Calibri" panose="020F0502020204030204" pitchFamily="34" charset="0"/>
              </a:rPr>
              <a:t></a:t>
            </a:r>
            <a:r>
              <a:rPr lang="en-US" altLang="zh-CN" sz="2800" b="0" u="none">
                <a:latin typeface="微软雅黑" panose="020B0503020204020204" pitchFamily="34" charset="-122"/>
                <a:ea typeface="微软雅黑" panose="020B0503020204020204" pitchFamily="34" charset="-122"/>
                <a:cs typeface="Calibri" panose="020F0502020204030204" pitchFamily="34" charset="0"/>
              </a:rPr>
              <a:t>D</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、烛光：浪漫</a:t>
            </a:r>
            <a:endParaRPr lang="zh-CN" altLang="en-US" sz="2800">
              <a:latin typeface="微软雅黑" panose="020B0503020204020204" pitchFamily="34" charset="-122"/>
              <a:ea typeface="微软雅黑" panose="020B0503020204020204" pitchFamily="34" charset="-122"/>
            </a:endParaRPr>
          </a:p>
        </p:txBody>
      </p:sp>
      <p:sp>
        <p:nvSpPr>
          <p:cNvPr id="5" name="文本框 4"/>
          <p:cNvSpPr txBox="1"/>
          <p:nvPr/>
        </p:nvSpPr>
        <p:spPr>
          <a:xfrm>
            <a:off x="877570" y="4300220"/>
            <a:ext cx="1543050" cy="384810"/>
          </a:xfrm>
          <a:prstGeom prst="rect">
            <a:avLst/>
          </a:prstGeom>
          <a:noFill/>
        </p:spPr>
        <p:txBody>
          <a:bodyPr wrap="none" rtlCol="0" anchor="t">
            <a:spAutoFit/>
          </a:bodyPr>
          <a:p>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a:latin typeface="微软雅黑" panose="020B0503020204020204" pitchFamily="34" charset="-122"/>
                <a:ea typeface="微软雅黑" panose="020B0503020204020204" pitchFamily="34" charset="-122"/>
                <a:cs typeface="宋体" panose="02010600030101010101" pitchFamily="2" charset="-122"/>
                <a:sym typeface="+mn-ea"/>
              </a:rPr>
              <a:t>2016-82</a:t>
            </a:r>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97355" y="2595245"/>
            <a:ext cx="8689340" cy="61341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数字推理：</a:t>
            </a:r>
            <a:r>
              <a:rPr lang="zh-CN" altLang="en-US" sz="3200">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考点集中</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、数字运算敏感要求高</a:t>
            </a:r>
            <a:endPar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
        <p:nvSpPr>
          <p:cNvPr id="6" name="文本框 5"/>
          <p:cNvSpPr txBox="1"/>
          <p:nvPr/>
        </p:nvSpPr>
        <p:spPr>
          <a:xfrm>
            <a:off x="1361440" y="1003300"/>
            <a:ext cx="4481830" cy="743585"/>
          </a:xfrm>
          <a:prstGeom prst="rect">
            <a:avLst/>
          </a:prstGeom>
          <a:solidFill>
            <a:srgbClr val="8BDCC1">
              <a:alpha val="62000"/>
            </a:srgbClr>
          </a:solidFill>
          <a:ln>
            <a:solidFill>
              <a:schemeClr val="accent5">
                <a:lumMod val="40000"/>
                <a:lumOff val="60000"/>
              </a:schemeClr>
            </a:solidFill>
          </a:ln>
        </p:spPr>
        <p:txBody>
          <a:bodyPr wrap="square" rtlCol="0">
            <a:spAutoFit/>
          </a:bodyPr>
          <a:p>
            <a:r>
              <a:rPr lang="en-US" altLang="zh-CN" sz="4000">
                <a:latin typeface="微软雅黑" panose="020B0503020204020204" pitchFamily="34" charset="-122"/>
                <a:ea typeface="微软雅黑" panose="020B0503020204020204" pitchFamily="34" charset="-122"/>
              </a:rPr>
              <a:t>       </a:t>
            </a:r>
            <a:r>
              <a:rPr lang="zh-CN" altLang="en-US" sz="4000">
                <a:latin typeface="微软雅黑" panose="020B0503020204020204" pitchFamily="34" charset="-122"/>
                <a:ea typeface="微软雅黑" panose="020B0503020204020204" pitchFamily="34" charset="-122"/>
              </a:rPr>
              <a:t>数量关系</a:t>
            </a:r>
            <a:endParaRPr lang="zh-CN" altLang="en-US" sz="4000">
              <a:latin typeface="微软雅黑" panose="020B0503020204020204" pitchFamily="34" charset="-122"/>
              <a:ea typeface="微软雅黑" panose="020B0503020204020204" pitchFamily="34" charset="-122"/>
            </a:endParaRPr>
          </a:p>
        </p:txBody>
      </p:sp>
      <p:sp>
        <p:nvSpPr>
          <p:cNvPr id="2" name="文本框 1"/>
          <p:cNvSpPr txBox="1"/>
          <p:nvPr/>
        </p:nvSpPr>
        <p:spPr>
          <a:xfrm>
            <a:off x="1697355" y="3574415"/>
            <a:ext cx="8077200" cy="61341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数学运算：</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涉及考点少、侧重于基础运算</a:t>
            </a:r>
            <a:endPar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159125" y="1043305"/>
            <a:ext cx="8016240" cy="2225040"/>
          </a:xfrm>
          <a:prstGeom prst="rect">
            <a:avLst/>
          </a:prstGeom>
          <a:noFill/>
          <a:ln w="9525">
            <a:noFill/>
          </a:ln>
        </p:spPr>
        <p:txBody>
          <a:bodyPr wrap="square">
            <a:spAutoFit/>
          </a:bodyPr>
          <a:p>
            <a:pPr marL="0" indent="0" algn="l"/>
            <a:r>
              <a:rPr lang="en-US" altLang="zh-CN" sz="1200" b="0" u="none">
                <a:latin typeface="宋体" panose="02010600030101010101" pitchFamily="2" charset="-122"/>
                <a:ea typeface="宋体" panose="02010600030101010101" pitchFamily="2" charset="-122"/>
                <a:cs typeface="宋体" panose="02010600030101010101" pitchFamily="2" charset="-122"/>
              </a:rPr>
              <a:t> </a:t>
            </a:r>
            <a:r>
              <a:rPr lang="en-US" altLang="zh-CN" sz="2800" b="0" u="none">
                <a:latin typeface="宋体" panose="02010600030101010101" pitchFamily="2" charset="-122"/>
                <a:ea typeface="宋体" panose="02010600030101010101" pitchFamily="2" charset="-122"/>
                <a:cs typeface="宋体" panose="02010600030101010101" pitchFamily="2" charset="-122"/>
              </a:rPr>
              <a:t>6, 14, 18, (   ), 28, 36A.19          B.22      C.25       D.26</a:t>
            </a:r>
            <a:endParaRPr lang="en-US" altLang="zh-CN" sz="2800" b="0" u="none">
              <a:latin typeface="宋体" panose="02010600030101010101" pitchFamily="2" charset="-122"/>
              <a:ea typeface="宋体" panose="02010600030101010101" pitchFamily="2" charset="-122"/>
              <a:cs typeface="宋体" panose="02010600030101010101" pitchFamily="2" charset="-122"/>
            </a:endParaRPr>
          </a:p>
          <a:p>
            <a:endParaRPr lang="zh-CN" altLang="en-US" sz="2800"/>
          </a:p>
        </p:txBody>
      </p:sp>
      <p:sp>
        <p:nvSpPr>
          <p:cNvPr id="2" name="文本框 1"/>
          <p:cNvSpPr txBox="1"/>
          <p:nvPr/>
        </p:nvSpPr>
        <p:spPr>
          <a:xfrm>
            <a:off x="1141730" y="1134745"/>
            <a:ext cx="1543050" cy="384810"/>
          </a:xfrm>
          <a:prstGeom prst="rect">
            <a:avLst/>
          </a:prstGeom>
          <a:noFill/>
        </p:spPr>
        <p:txBody>
          <a:bodyPr wrap="none" rtlCol="0" anchor="t">
            <a:spAutoFit/>
          </a:bodyPr>
          <a:p>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a:latin typeface="微软雅黑" panose="020B0503020204020204" pitchFamily="34" charset="-122"/>
                <a:ea typeface="微软雅黑" panose="020B0503020204020204" pitchFamily="34" charset="-122"/>
                <a:cs typeface="宋体" panose="02010600030101010101" pitchFamily="2" charset="-122"/>
                <a:sym typeface="+mn-ea"/>
              </a:rPr>
              <a:t>2016-48</a:t>
            </a:r>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a:p>
        </p:txBody>
      </p:sp>
      <p:sp>
        <p:nvSpPr>
          <p:cNvPr id="3" name="文本框 2"/>
          <p:cNvSpPr txBox="1"/>
          <p:nvPr/>
        </p:nvSpPr>
        <p:spPr>
          <a:xfrm>
            <a:off x="2654935" y="3161665"/>
            <a:ext cx="9545955" cy="1371600"/>
          </a:xfrm>
          <a:prstGeom prst="rect">
            <a:avLst/>
          </a:prstGeom>
          <a:noFill/>
          <a:ln w="9525">
            <a:noFill/>
          </a:ln>
        </p:spPr>
        <p:txBody>
          <a:bodyPr wrap="square">
            <a:spAutoFit/>
          </a:bodyPr>
          <a:p>
            <a:pPr marL="0" algn="l"/>
            <a:r>
              <a:rPr lang="en-US" altLang="zh-CN" sz="2800" b="0" u="none">
                <a:latin typeface="宋体" panose="02010600030101010101" pitchFamily="2" charset="-122"/>
                <a:ea typeface="宋体" panose="02010600030101010101" pitchFamily="2" charset="-122"/>
                <a:cs typeface="宋体" panose="02010600030101010101" pitchFamily="2" charset="-122"/>
              </a:rPr>
              <a:t>  1/2, 3/5, 8/13, 21/34, (  )</a:t>
            </a:r>
            <a:endParaRPr lang="en-US" altLang="zh-CN" sz="2800" b="0" u="none">
              <a:latin typeface="宋体" panose="02010600030101010101" pitchFamily="2" charset="-122"/>
              <a:ea typeface="宋体" panose="02010600030101010101" pitchFamily="2" charset="-122"/>
              <a:cs typeface="宋体" panose="02010600030101010101" pitchFamily="2" charset="-122"/>
            </a:endParaRPr>
          </a:p>
          <a:p>
            <a:pPr marL="0" algn="l"/>
            <a:r>
              <a:rPr lang="en-US" altLang="zh-CN" sz="2800" b="0" u="none">
                <a:latin typeface="宋体" panose="02010600030101010101" pitchFamily="2" charset="-122"/>
                <a:ea typeface="宋体" panose="02010600030101010101" pitchFamily="2" charset="-122"/>
                <a:cs typeface="宋体" panose="02010600030101010101" pitchFamily="2" charset="-122"/>
              </a:rPr>
              <a:t>A.38/81       B.45/86        C.55/89        D.62/91</a:t>
            </a:r>
            <a:endParaRPr lang="en-US" altLang="zh-CN" sz="2800">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nvSpPr>
        <p:spPr>
          <a:xfrm>
            <a:off x="1141730" y="3236595"/>
            <a:ext cx="1543050" cy="384810"/>
          </a:xfrm>
          <a:prstGeom prst="rect">
            <a:avLst/>
          </a:prstGeom>
          <a:noFill/>
        </p:spPr>
        <p:txBody>
          <a:bodyPr wrap="none" rtlCol="0" anchor="t">
            <a:spAutoFit/>
          </a:bodyPr>
          <a:p>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a:latin typeface="微软雅黑" panose="020B0503020204020204" pitchFamily="34" charset="-122"/>
                <a:ea typeface="微软雅黑" panose="020B0503020204020204" pitchFamily="34" charset="-122"/>
                <a:cs typeface="宋体" panose="02010600030101010101" pitchFamily="2" charset="-122"/>
                <a:sym typeface="+mn-ea"/>
              </a:rPr>
              <a:t>2016-47</a:t>
            </a:r>
            <a:r>
              <a:rPr lang="zh-CN" altLang="en-US">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86485" y="508000"/>
            <a:ext cx="10767060" cy="2438400"/>
          </a:xfrm>
          <a:prstGeom prst="rect">
            <a:avLst/>
          </a:prstGeom>
          <a:noFill/>
          <a:ln w="9525">
            <a:noFill/>
          </a:ln>
        </p:spPr>
        <p:txBody>
          <a:bodyPr wrap="square">
            <a:spAutoFit/>
          </a:bodyPr>
          <a:p>
            <a:pPr marL="0" indent="0" algn="l" fontAlgn="auto">
              <a:lnSpc>
                <a:spcPct val="150000"/>
              </a:lnSpc>
            </a:pPr>
            <a:r>
              <a:rPr lang="zh-CN" altLang="en-US" sz="2800">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sz="2800">
                <a:latin typeface="微软雅黑" panose="020B0503020204020204" pitchFamily="34" charset="-122"/>
                <a:ea typeface="微软雅黑" panose="020B0503020204020204" pitchFamily="34" charset="-122"/>
                <a:cs typeface="宋体" panose="02010600030101010101" pitchFamily="2" charset="-122"/>
                <a:sym typeface="+mn-ea"/>
              </a:rPr>
              <a:t>2016-51</a:t>
            </a:r>
            <a:r>
              <a:rPr lang="zh-CN" altLang="en-US" sz="2800">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从21，22，23，24，25，26，27，28，29中任意选出三个数，使他们和为奇数，可以有（ ）种选法。</a:t>
            </a:r>
            <a:endParaRPr lang="en-US" altLang="zh-CN" sz="28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A</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44                B</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42              C</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40            D</a:t>
            </a:r>
            <a:r>
              <a:rPr lang="zh-CN" altLang="en-US" sz="28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800" b="0" u="none">
                <a:latin typeface="微软雅黑" panose="020B0503020204020204" pitchFamily="34" charset="-122"/>
                <a:ea typeface="微软雅黑" panose="020B0503020204020204" pitchFamily="34" charset="-122"/>
                <a:cs typeface="宋体" panose="02010600030101010101" pitchFamily="2" charset="-122"/>
              </a:rPr>
              <a:t>39</a:t>
            </a:r>
            <a:endParaRPr lang="en-US" altLang="zh-CN" sz="2800" b="0" u="none">
              <a:latin typeface="微软雅黑" panose="020B0503020204020204" pitchFamily="34" charset="-122"/>
              <a:ea typeface="微软雅黑" panose="020B0503020204020204" pitchFamily="34" charset="-122"/>
              <a:cs typeface="宋体" panose="02010600030101010101" pitchFamily="2" charset="-122"/>
            </a:endParaRPr>
          </a:p>
          <a:p>
            <a:endParaRPr lang="zh-CN" altLang="en-US" sz="2800">
              <a:latin typeface="微软雅黑" panose="020B0503020204020204" pitchFamily="34" charset="-122"/>
              <a:ea typeface="微软雅黑" panose="020B0503020204020204" pitchFamily="34" charset="-122"/>
            </a:endParaRPr>
          </a:p>
        </p:txBody>
      </p:sp>
      <p:sp>
        <p:nvSpPr>
          <p:cNvPr id="5" name="文本框 4"/>
          <p:cNvSpPr txBox="1"/>
          <p:nvPr/>
        </p:nvSpPr>
        <p:spPr>
          <a:xfrm>
            <a:off x="1086485" y="3532505"/>
            <a:ext cx="10767060" cy="2651760"/>
          </a:xfrm>
          <a:prstGeom prst="rect">
            <a:avLst/>
          </a:prstGeom>
          <a:noFill/>
          <a:ln w="9525">
            <a:noFill/>
          </a:ln>
        </p:spPr>
        <p:txBody>
          <a:bodyPr wrap="square">
            <a:spAutoFit/>
          </a:bodyPr>
          <a:p>
            <a:pPr marL="0" indent="0" algn="l" fontAlgn="auto">
              <a:lnSpc>
                <a:spcPct val="150000"/>
              </a:lnSpc>
            </a:pPr>
            <a:r>
              <a:rPr lang="zh-CN" altLang="en-US" sz="2800">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sz="2800">
                <a:latin typeface="微软雅黑" panose="020B0503020204020204" pitchFamily="34" charset="-122"/>
                <a:ea typeface="微软雅黑" panose="020B0503020204020204" pitchFamily="34" charset="-122"/>
                <a:cs typeface="宋体" panose="02010600030101010101" pitchFamily="2" charset="-122"/>
                <a:sym typeface="+mn-ea"/>
              </a:rPr>
              <a:t>2016-56</a:t>
            </a:r>
            <a:r>
              <a:rPr lang="zh-CN" altLang="en-US" sz="2800">
                <a:latin typeface="微软雅黑" panose="020B0503020204020204" pitchFamily="34" charset="-122"/>
                <a:ea typeface="微软雅黑" panose="020B0503020204020204" pitchFamily="34" charset="-122"/>
                <a:cs typeface="宋体" panose="02010600030101010101" pitchFamily="2" charset="-122"/>
                <a:sym typeface="+mn-ea"/>
              </a:rPr>
              <a:t>】一项工程，甲单独完成需要60天，乙单独完成需要30天，丙单独完成需要15天，如果按照甲、乙、丙的顺序交替进行，那么需要多少天才能完成？（ ）</a:t>
            </a:r>
            <a:endParaRPr lang="zh-CN" altLang="en-US" sz="2800">
              <a:latin typeface="微软雅黑" panose="020B0503020204020204" pitchFamily="34" charset="-122"/>
              <a:ea typeface="微软雅黑" panose="020B0503020204020204" pitchFamily="34" charset="-122"/>
              <a:cs typeface="宋体" panose="02010600030101010101" pitchFamily="2" charset="-122"/>
              <a:sym typeface="+mn-ea"/>
            </a:endParaRPr>
          </a:p>
          <a:p>
            <a:pPr marL="0" indent="0" algn="l" fontAlgn="auto">
              <a:lnSpc>
                <a:spcPct val="150000"/>
              </a:lnSpc>
            </a:pPr>
            <a:r>
              <a:rPr lang="zh-CN" altLang="en-US" sz="2800">
                <a:latin typeface="微软雅黑" panose="020B0503020204020204" pitchFamily="34" charset="-122"/>
                <a:ea typeface="微软雅黑" panose="020B0503020204020204" pitchFamily="34" charset="-122"/>
              </a:rPr>
              <a:t>A、25天            B、26天           C、27天          D、28天</a:t>
            </a:r>
            <a:endParaRPr lang="zh-CN" altLang="en-US" sz="2800">
              <a:latin typeface="微软雅黑" panose="020B0503020204020204" pitchFamily="34" charset="-122"/>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866901"/>
            <a:ext cx="12192000" cy="3143250"/>
          </a:xfrm>
          <a:prstGeom prst="rect">
            <a:avLst/>
          </a:prstGeom>
          <a:solidFill>
            <a:srgbClr val="8BDC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微软雅黑" panose="020B0503020204020204" pitchFamily="34" charset="-122"/>
            </a:endParaRPr>
          </a:p>
        </p:txBody>
      </p:sp>
      <p:sp>
        <p:nvSpPr>
          <p:cNvPr id="8" name="MH_Entry_1">
            <a:hlinkClick r:id="" action="ppaction://noaction"/>
          </p:cNvPr>
          <p:cNvSpPr>
            <a:spLocks noChangeArrowheads="1"/>
          </p:cNvSpPr>
          <p:nvPr>
            <p:custDataLst>
              <p:tags r:id="rId1"/>
            </p:custDataLst>
          </p:nvPr>
        </p:nvSpPr>
        <p:spPr bwMode="auto">
          <a:xfrm>
            <a:off x="4569848" y="2774331"/>
            <a:ext cx="6818642" cy="130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350"/>
              </a:spcBef>
              <a:buClr>
                <a:schemeClr val="accent1"/>
              </a:buClr>
              <a:buSzPct val="60000"/>
              <a:buFont typeface="Webdings" panose="05030102010509060703" pitchFamily="18" charset="2"/>
              <a:buChar char=""/>
              <a:defRPr sz="2400">
                <a:solidFill>
                  <a:schemeClr val="accent1"/>
                </a:solidFill>
                <a:latin typeface="Arial" panose="020B0604020202020204" pitchFamily="34" charset="0"/>
                <a:ea typeface="黑体" panose="02010609060101010101" pitchFamily="49" charset="-122"/>
              </a:defRPr>
            </a:lvl1pPr>
            <a:lvl2pPr indent="-266700" algn="just">
              <a:lnSpc>
                <a:spcPct val="130000"/>
              </a:lnSpc>
              <a:spcAft>
                <a:spcPts val="450"/>
              </a:spcAft>
              <a:buClr>
                <a:srgbClr val="F0C883"/>
              </a:buClr>
              <a:buFont typeface="幼圆" panose="02010509060101010101" pitchFamily="49" charset="-122"/>
              <a:buChar char=" "/>
              <a:defRPr sz="2000">
                <a:solidFill>
                  <a:schemeClr val="tx1"/>
                </a:solidFill>
                <a:latin typeface="Arial" panose="020B0604020202020204" pitchFamily="34" charset="0"/>
                <a:ea typeface="黑体" panose="02010609060101010101" pitchFamily="49" charset="-122"/>
              </a:defRPr>
            </a:lvl2pPr>
            <a:lvl3pPr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幼圆" panose="02010509060101010101" pitchFamily="49" charset="-122"/>
              </a:defRPr>
            </a:lvl3pPr>
            <a:lvl4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4pPr>
            <a:lvl5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5pPr>
            <a:lvl6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6pPr>
            <a:lvl7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7pPr>
            <a:lvl8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8pPr>
            <a:lvl9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9pPr>
          </a:lstStyle>
          <a:p>
            <a:pPr algn="ctr" fontAlgn="base">
              <a:lnSpc>
                <a:spcPct val="120000"/>
              </a:lnSpc>
              <a:spcBef>
                <a:spcPct val="0"/>
              </a:spcBef>
              <a:spcAft>
                <a:spcPct val="0"/>
              </a:spcAft>
              <a:buClrTx/>
              <a:buSzTx/>
              <a:buFontTx/>
              <a:buNone/>
            </a:pPr>
            <a:r>
              <a:rPr lang="zh-CN" altLang="zh-CN" sz="6600" b="1" dirty="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ea"/>
              </a:rPr>
              <a:t>职位分析</a:t>
            </a:r>
            <a:endParaRPr lang="zh-CN" altLang="zh-CN" sz="6600" b="1" dirty="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3" name="椭圆 12"/>
          <p:cNvSpPr/>
          <p:nvPr/>
        </p:nvSpPr>
        <p:spPr>
          <a:xfrm>
            <a:off x="2078862" y="2192833"/>
            <a:ext cx="2491386" cy="24913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cs typeface="微软雅黑" panose="020B0503020204020204" pitchFamily="34" charset="-122"/>
            </a:endParaRPr>
          </a:p>
        </p:txBody>
      </p:sp>
      <p:grpSp>
        <p:nvGrpSpPr>
          <p:cNvPr id="2" name="组合 1"/>
          <p:cNvGrpSpPr/>
          <p:nvPr/>
        </p:nvGrpSpPr>
        <p:grpSpPr>
          <a:xfrm>
            <a:off x="2774112" y="2836704"/>
            <a:ext cx="1100886" cy="1203643"/>
            <a:chOff x="1689939" y="6103028"/>
            <a:chExt cx="299280" cy="327215"/>
          </a:xfrm>
          <a:solidFill>
            <a:schemeClr val="tx1">
              <a:lumMod val="75000"/>
              <a:lumOff val="25000"/>
            </a:schemeClr>
          </a:solidFill>
        </p:grpSpPr>
        <p:sp>
          <p:nvSpPr>
            <p:cNvPr id="3" name="Freeform 217"/>
            <p:cNvSpPr/>
            <p:nvPr/>
          </p:nvSpPr>
          <p:spPr bwMode="auto">
            <a:xfrm>
              <a:off x="1689939" y="6103028"/>
              <a:ext cx="299280" cy="229449"/>
            </a:xfrm>
            <a:custGeom>
              <a:avLst/>
              <a:gdLst>
                <a:gd name="T0" fmla="*/ 139 w 150"/>
                <a:gd name="T1" fmla="*/ 42 h 115"/>
                <a:gd name="T2" fmla="*/ 150 w 150"/>
                <a:gd name="T3" fmla="*/ 0 h 115"/>
                <a:gd name="T4" fmla="*/ 107 w 150"/>
                <a:gd name="T5" fmla="*/ 10 h 115"/>
                <a:gd name="T6" fmla="*/ 118 w 150"/>
                <a:gd name="T7" fmla="*/ 21 h 115"/>
                <a:gd name="T8" fmla="*/ 77 w 150"/>
                <a:gd name="T9" fmla="*/ 61 h 115"/>
                <a:gd name="T10" fmla="*/ 59 w 150"/>
                <a:gd name="T11" fmla="*/ 44 h 115"/>
                <a:gd name="T12" fmla="*/ 0 w 150"/>
                <a:gd name="T13" fmla="*/ 104 h 115"/>
                <a:gd name="T14" fmla="*/ 11 w 150"/>
                <a:gd name="T15" fmla="*/ 115 h 115"/>
                <a:gd name="T16" fmla="*/ 11 w 150"/>
                <a:gd name="T17" fmla="*/ 115 h 115"/>
                <a:gd name="T18" fmla="*/ 59 w 150"/>
                <a:gd name="T19" fmla="*/ 67 h 115"/>
                <a:gd name="T20" fmla="*/ 77 w 150"/>
                <a:gd name="T21" fmla="*/ 84 h 115"/>
                <a:gd name="T22" fmla="*/ 129 w 150"/>
                <a:gd name="T23" fmla="*/ 32 h 115"/>
                <a:gd name="T24" fmla="*/ 139 w 150"/>
                <a:gd name="T25" fmla="*/ 4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5">
                  <a:moveTo>
                    <a:pt x="139" y="42"/>
                  </a:moveTo>
                  <a:lnTo>
                    <a:pt x="150" y="0"/>
                  </a:lnTo>
                  <a:lnTo>
                    <a:pt x="107" y="10"/>
                  </a:lnTo>
                  <a:lnTo>
                    <a:pt x="118" y="21"/>
                  </a:lnTo>
                  <a:lnTo>
                    <a:pt x="77" y="61"/>
                  </a:lnTo>
                  <a:lnTo>
                    <a:pt x="59" y="44"/>
                  </a:lnTo>
                  <a:lnTo>
                    <a:pt x="0" y="104"/>
                  </a:lnTo>
                  <a:lnTo>
                    <a:pt x="11" y="115"/>
                  </a:lnTo>
                  <a:lnTo>
                    <a:pt x="11" y="115"/>
                  </a:lnTo>
                  <a:lnTo>
                    <a:pt x="59" y="67"/>
                  </a:lnTo>
                  <a:lnTo>
                    <a:pt x="77" y="84"/>
                  </a:lnTo>
                  <a:lnTo>
                    <a:pt x="129" y="32"/>
                  </a:lnTo>
                  <a:lnTo>
                    <a:pt x="139"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p>
              <a:endParaRPr lang="zh-CN" altLang="en-US" sz="1255"/>
            </a:p>
          </p:txBody>
        </p:sp>
        <p:sp>
          <p:nvSpPr>
            <p:cNvPr id="4" name="Rectangle 218"/>
            <p:cNvSpPr>
              <a:spLocks noChangeArrowheads="1"/>
            </p:cNvSpPr>
            <p:nvPr/>
          </p:nvSpPr>
          <p:spPr bwMode="auto">
            <a:xfrm>
              <a:off x="1717871" y="6350433"/>
              <a:ext cx="39904" cy="7980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6" name="Rectangle 219"/>
            <p:cNvSpPr>
              <a:spLocks noChangeArrowheads="1"/>
            </p:cNvSpPr>
            <p:nvPr/>
          </p:nvSpPr>
          <p:spPr bwMode="auto">
            <a:xfrm>
              <a:off x="1787703" y="6312525"/>
              <a:ext cx="41900" cy="117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7" name="Rectangle 220"/>
            <p:cNvSpPr>
              <a:spLocks noChangeArrowheads="1"/>
            </p:cNvSpPr>
            <p:nvPr/>
          </p:nvSpPr>
          <p:spPr bwMode="auto">
            <a:xfrm>
              <a:off x="1861525" y="6272621"/>
              <a:ext cx="41900" cy="1576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9" name="Rectangle 221"/>
            <p:cNvSpPr>
              <a:spLocks noChangeArrowheads="1"/>
            </p:cNvSpPr>
            <p:nvPr/>
          </p:nvSpPr>
          <p:spPr bwMode="auto">
            <a:xfrm>
              <a:off x="1931359" y="6234711"/>
              <a:ext cx="43894" cy="1955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97355" y="2595245"/>
            <a:ext cx="9576435" cy="110109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普通计算：</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列式难度小、计算技巧性较高</a:t>
            </a:r>
            <a:endPar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a:p>
            <a:endPar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
        <p:nvSpPr>
          <p:cNvPr id="6" name="文本框 5"/>
          <p:cNvSpPr txBox="1"/>
          <p:nvPr/>
        </p:nvSpPr>
        <p:spPr>
          <a:xfrm>
            <a:off x="1361440" y="1003300"/>
            <a:ext cx="4481830" cy="743585"/>
          </a:xfrm>
          <a:prstGeom prst="rect">
            <a:avLst/>
          </a:prstGeom>
          <a:solidFill>
            <a:srgbClr val="8BDCC1">
              <a:alpha val="62000"/>
            </a:srgbClr>
          </a:solidFill>
          <a:ln>
            <a:solidFill>
              <a:schemeClr val="accent5">
                <a:lumMod val="40000"/>
                <a:lumOff val="60000"/>
              </a:schemeClr>
            </a:solidFill>
          </a:ln>
        </p:spPr>
        <p:txBody>
          <a:bodyPr wrap="square" rtlCol="0">
            <a:spAutoFit/>
          </a:bodyPr>
          <a:p>
            <a:r>
              <a:rPr lang="en-US" altLang="zh-CN" sz="4000">
                <a:latin typeface="微软雅黑" panose="020B0503020204020204" pitchFamily="34" charset="-122"/>
                <a:ea typeface="微软雅黑" panose="020B0503020204020204" pitchFamily="34" charset="-122"/>
              </a:rPr>
              <a:t>       </a:t>
            </a:r>
            <a:r>
              <a:rPr lang="zh-CN" altLang="en-US" sz="4000">
                <a:latin typeface="微软雅黑" panose="020B0503020204020204" pitchFamily="34" charset="-122"/>
                <a:ea typeface="微软雅黑" panose="020B0503020204020204" pitchFamily="34" charset="-122"/>
              </a:rPr>
              <a:t>资料分析</a:t>
            </a:r>
            <a:endParaRPr lang="zh-CN" altLang="en-US" sz="4000">
              <a:latin typeface="微软雅黑" panose="020B0503020204020204" pitchFamily="34" charset="-122"/>
              <a:ea typeface="微软雅黑" panose="020B0503020204020204" pitchFamily="34" charset="-122"/>
            </a:endParaRPr>
          </a:p>
        </p:txBody>
      </p:sp>
      <p:sp>
        <p:nvSpPr>
          <p:cNvPr id="3" name="文本框 2"/>
          <p:cNvSpPr txBox="1"/>
          <p:nvPr/>
        </p:nvSpPr>
        <p:spPr>
          <a:xfrm>
            <a:off x="1702435" y="4402455"/>
            <a:ext cx="8642985" cy="613410"/>
          </a:xfrm>
          <a:prstGeom prst="rect">
            <a:avLst/>
          </a:prstGeom>
          <a:noFill/>
        </p:spPr>
        <p:txBody>
          <a:bodyPr wrap="square" rtlCol="0">
            <a:spAutoFit/>
          </a:bodyPr>
          <a:p>
            <a:r>
              <a:rPr lang="zh-CN" altLang="en-US" sz="3200">
                <a:solidFill>
                  <a:srgbClr val="39BD9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综合判断：</a:t>
            </a:r>
            <a:r>
              <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rPr>
              <a:t>重查找、轻计算、难度小</a:t>
            </a:r>
            <a:endParaRPr lang="zh-CN" altLang="en-US" sz="3200">
              <a:solidFill>
                <a:schemeClr val="tx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795655" y="709930"/>
            <a:ext cx="10600690" cy="2286000"/>
          </a:xfrm>
          <a:prstGeom prst="rect">
            <a:avLst/>
          </a:prstGeom>
          <a:noFill/>
          <a:ln w="9525">
            <a:noFill/>
          </a:ln>
        </p:spPr>
        <p:txBody>
          <a:bodyPr wrap="square">
            <a:spAutoFit/>
          </a:bodyPr>
          <a:p>
            <a:pPr marL="0" indent="266700" algn="l" fontAlgn="auto">
              <a:lnSpc>
                <a:spcPct val="150000"/>
              </a:lnSpc>
            </a:pP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2014</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年年末，</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A</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市规模以上工业企业</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2087</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户，全年实现工业增加值</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1653.54</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亿元，比上年增长</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17.4%</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，其中，轻工业增加值</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653.28</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亿元，增长</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16.5%</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；重工业增加值</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1000.26</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亿元，增长</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18%</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，战略性新兴产业完成产值</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1598.74</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亿元，比上年增长</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24.6%</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endParaRPr lang="zh-CN" altLang="en-US" sz="2400">
              <a:latin typeface="微软雅黑" panose="020B0503020204020204" pitchFamily="34" charset="-122"/>
              <a:ea typeface="微软雅黑" panose="020B0503020204020204" pitchFamily="34" charset="-122"/>
            </a:endParaRPr>
          </a:p>
        </p:txBody>
      </p:sp>
      <p:sp>
        <p:nvSpPr>
          <p:cNvPr id="2" name="文本框 1"/>
          <p:cNvSpPr txBox="1"/>
          <p:nvPr/>
        </p:nvSpPr>
        <p:spPr>
          <a:xfrm>
            <a:off x="2456815" y="4669155"/>
            <a:ext cx="9149080" cy="1188720"/>
          </a:xfrm>
          <a:prstGeom prst="rect">
            <a:avLst/>
          </a:prstGeom>
          <a:noFill/>
          <a:ln w="9525">
            <a:noFill/>
          </a:ln>
        </p:spPr>
        <p:txBody>
          <a:bodyPr wrap="square">
            <a:spAutoFit/>
          </a:bodyPr>
          <a:p>
            <a:pPr marL="0" indent="0" algn="l" fontAlgn="auto">
              <a:lnSpc>
                <a:spcPct val="150000"/>
              </a:lnSpc>
            </a:pP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2013</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年，</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A</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市重工业增加值占全年工业增加值的比重约为（）。</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A</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39.5%    B</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39.8%    C</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60.2%    D</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60.5%</a:t>
            </a:r>
            <a:endParaRPr lang="zh-CN" altLang="en-US" sz="2400">
              <a:latin typeface="微软雅黑" panose="020B0503020204020204" pitchFamily="34" charset="-122"/>
              <a:ea typeface="微软雅黑" panose="020B0503020204020204" pitchFamily="34" charset="-122"/>
            </a:endParaRPr>
          </a:p>
        </p:txBody>
      </p:sp>
      <p:graphicFrame>
        <p:nvGraphicFramePr>
          <p:cNvPr id="3" name="对象 2">
            <a:hlinkClick r:id="" action="ppaction://ole?verb="/>
          </p:cNvPr>
          <p:cNvGraphicFramePr>
            <a:graphicFrameLocks noChangeAspect="1"/>
          </p:cNvGraphicFramePr>
          <p:nvPr/>
        </p:nvGraphicFramePr>
        <p:xfrm>
          <a:off x="9877425" y="5553075"/>
          <a:ext cx="2312035" cy="723900"/>
        </p:xfrm>
        <a:graphic>
          <a:graphicData uri="http://schemas.openxmlformats.org/presentationml/2006/ole">
            <mc:AlternateContent xmlns:mc="http://schemas.openxmlformats.org/markup-compatibility/2006">
              <mc:Choice xmlns:v="urn:schemas-microsoft-com:vml" Requires="v">
                <p:oleObj spid="_x0000_s1025" name="" r:id="rId1" imgW="1257300" imgH="393700" progId="Equation.KSEE3">
                  <p:embed/>
                </p:oleObj>
              </mc:Choice>
              <mc:Fallback>
                <p:oleObj name="" r:id="rId1" imgW="1257300" imgH="393700" progId="Equation.KSEE3">
                  <p:embed/>
                  <p:pic>
                    <p:nvPicPr>
                      <p:cNvPr id="0" name="图片 1024"/>
                      <p:cNvPicPr/>
                      <p:nvPr/>
                    </p:nvPicPr>
                    <p:blipFill>
                      <a:blip r:embed="rId2"/>
                      <a:stretch>
                        <a:fillRect/>
                      </a:stretch>
                    </p:blipFill>
                    <p:spPr>
                      <a:xfrm>
                        <a:off x="9877425" y="5553075"/>
                        <a:ext cx="2312035" cy="723900"/>
                      </a:xfrm>
                      <a:prstGeom prst="rect">
                        <a:avLst/>
                      </a:prstGeom>
                    </p:spPr>
                  </p:pic>
                </p:oleObj>
              </mc:Fallback>
            </mc:AlternateContent>
          </a:graphicData>
        </a:graphic>
      </p:graphicFrame>
      <p:sp>
        <p:nvSpPr>
          <p:cNvPr id="4" name="文本框 3"/>
          <p:cNvSpPr txBox="1"/>
          <p:nvPr/>
        </p:nvSpPr>
        <p:spPr>
          <a:xfrm>
            <a:off x="371475" y="4749165"/>
            <a:ext cx="2297430" cy="548640"/>
          </a:xfrm>
          <a:prstGeom prst="rect">
            <a:avLst/>
          </a:prstGeom>
          <a:noFill/>
        </p:spPr>
        <p:txBody>
          <a:bodyPr wrap="none" rtlCol="0" anchor="t">
            <a:spAutoFit/>
          </a:bodyPr>
          <a:p>
            <a:r>
              <a:rPr lang="zh-CN" altLang="en-US" sz="2800">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sz="2800">
                <a:latin typeface="微软雅黑" panose="020B0503020204020204" pitchFamily="34" charset="-122"/>
                <a:ea typeface="微软雅黑" panose="020B0503020204020204" pitchFamily="34" charset="-122"/>
                <a:cs typeface="宋体" panose="02010600030101010101" pitchFamily="2" charset="-122"/>
                <a:sym typeface="+mn-ea"/>
              </a:rPr>
              <a:t>2016-97</a:t>
            </a:r>
            <a:r>
              <a:rPr lang="zh-CN" altLang="en-US" sz="2800">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sz="2800"/>
          </a:p>
        </p:txBody>
      </p:sp>
      <p:sp>
        <p:nvSpPr>
          <p:cNvPr id="5" name="文本框 4"/>
          <p:cNvSpPr txBox="1"/>
          <p:nvPr/>
        </p:nvSpPr>
        <p:spPr>
          <a:xfrm>
            <a:off x="2470785" y="3238500"/>
            <a:ext cx="9148445" cy="1188720"/>
          </a:xfrm>
          <a:prstGeom prst="rect">
            <a:avLst/>
          </a:prstGeom>
          <a:noFill/>
          <a:ln w="9525">
            <a:noFill/>
          </a:ln>
        </p:spPr>
        <p:txBody>
          <a:bodyPr wrap="square">
            <a:spAutoFit/>
          </a:bodyPr>
          <a:p>
            <a:pPr marL="0" indent="0" algn="l" fontAlgn="auto">
              <a:lnSpc>
                <a:spcPct val="150000"/>
              </a:lnSpc>
            </a:pP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2014</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年，</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A</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市战略性新兴产业完成产值比上年增加约（）亿元。</a:t>
            </a:r>
            <a:endParaRPr lang="zh-CN" altLang="en-US" sz="2400" b="0" u="none">
              <a:latin typeface="微软雅黑" panose="020B0503020204020204" pitchFamily="34" charset="-122"/>
              <a:ea typeface="微软雅黑" panose="020B0503020204020204" pitchFamily="34" charset="-122"/>
              <a:cs typeface="宋体" panose="02010600030101010101" pitchFamily="2" charset="-122"/>
            </a:endParaRPr>
          </a:p>
          <a:p>
            <a:pPr marL="0" indent="0" algn="l" fontAlgn="auto">
              <a:lnSpc>
                <a:spcPct val="150000"/>
              </a:lnSpc>
            </a:pPr>
            <a:r>
              <a:rPr lang="en-US" altLang="zh-CN" sz="2400" b="0" u="none">
                <a:latin typeface="微软雅黑" panose="020B0503020204020204" pitchFamily="34" charset="-122"/>
                <a:ea typeface="微软雅黑" panose="020B0503020204020204" pitchFamily="34" charset="-122"/>
                <a:cs typeface="宋体" panose="02010600030101010101" pitchFamily="2" charset="-122"/>
              </a:rPr>
              <a:t>A</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315.64    B</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364.76    C</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378.42    D</a:t>
            </a:r>
            <a:r>
              <a:rPr lang="zh-CN" altLang="en-US" sz="2400" b="0" u="none">
                <a:latin typeface="微软雅黑" panose="020B0503020204020204" pitchFamily="34" charset="-122"/>
                <a:ea typeface="微软雅黑" panose="020B0503020204020204" pitchFamily="34" charset="-122"/>
                <a:cs typeface="宋体" panose="02010600030101010101" pitchFamily="2" charset="-122"/>
              </a:rPr>
              <a:t>、</a:t>
            </a:r>
            <a:r>
              <a:rPr lang="en-US" altLang="zh-CN" sz="2400" b="0" u="none">
                <a:latin typeface="微软雅黑" panose="020B0503020204020204" pitchFamily="34" charset="-122"/>
                <a:ea typeface="微软雅黑" panose="020B0503020204020204" pitchFamily="34" charset="-122"/>
                <a:cs typeface="Calibri" panose="020F0502020204030204" pitchFamily="34" charset="0"/>
              </a:rPr>
              <a:t>389.23</a:t>
            </a:r>
            <a:endParaRPr lang="zh-CN" altLang="en-US" sz="2400">
              <a:latin typeface="微软雅黑" panose="020B0503020204020204" pitchFamily="34" charset="-122"/>
              <a:ea typeface="微软雅黑" panose="020B0503020204020204" pitchFamily="34" charset="-122"/>
            </a:endParaRPr>
          </a:p>
        </p:txBody>
      </p:sp>
      <p:sp>
        <p:nvSpPr>
          <p:cNvPr id="7" name="文本框 6"/>
          <p:cNvSpPr txBox="1"/>
          <p:nvPr/>
        </p:nvSpPr>
        <p:spPr>
          <a:xfrm>
            <a:off x="365125" y="3345180"/>
            <a:ext cx="2297430" cy="548640"/>
          </a:xfrm>
          <a:prstGeom prst="rect">
            <a:avLst/>
          </a:prstGeom>
          <a:noFill/>
        </p:spPr>
        <p:txBody>
          <a:bodyPr wrap="none" rtlCol="0" anchor="t">
            <a:spAutoFit/>
          </a:bodyPr>
          <a:p>
            <a:r>
              <a:rPr lang="zh-CN" altLang="en-US" sz="2800">
                <a:latin typeface="微软雅黑" panose="020B0503020204020204" pitchFamily="34" charset="-122"/>
                <a:ea typeface="微软雅黑" panose="020B0503020204020204" pitchFamily="34" charset="-122"/>
                <a:cs typeface="宋体" panose="02010600030101010101" pitchFamily="2" charset="-122"/>
                <a:sym typeface="+mn-ea"/>
              </a:rPr>
              <a:t>【</a:t>
            </a:r>
            <a:r>
              <a:rPr lang="en-US" altLang="zh-CN" sz="2800">
                <a:latin typeface="微软雅黑" panose="020B0503020204020204" pitchFamily="34" charset="-122"/>
                <a:ea typeface="微软雅黑" panose="020B0503020204020204" pitchFamily="34" charset="-122"/>
                <a:cs typeface="宋体" panose="02010600030101010101" pitchFamily="2" charset="-122"/>
                <a:sym typeface="+mn-ea"/>
              </a:rPr>
              <a:t>2016-96</a:t>
            </a:r>
            <a:r>
              <a:rPr lang="zh-CN" altLang="en-US" sz="2800">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en-US" sz="2800"/>
          </a:p>
        </p:txBody>
      </p:sp>
      <p:graphicFrame>
        <p:nvGraphicFramePr>
          <p:cNvPr id="8" name="对象 7">
            <a:hlinkClick r:id="" action="ppaction://ole?verb="/>
          </p:cNvPr>
          <p:cNvGraphicFramePr>
            <a:graphicFrameLocks noChangeAspect="1"/>
          </p:cNvGraphicFramePr>
          <p:nvPr/>
        </p:nvGraphicFramePr>
        <p:xfrm>
          <a:off x="9877425" y="3945255"/>
          <a:ext cx="2149475" cy="723900"/>
        </p:xfrm>
        <a:graphic>
          <a:graphicData uri="http://schemas.openxmlformats.org/presentationml/2006/ole">
            <mc:AlternateContent xmlns:mc="http://schemas.openxmlformats.org/markup-compatibility/2006">
              <mc:Choice xmlns:v="urn:schemas-microsoft-com:vml" Requires="v">
                <p:oleObj spid="_x0000_s9" name="" r:id="rId3" imgW="1168400" imgH="393700" progId="Equation.KSEE3">
                  <p:embed/>
                </p:oleObj>
              </mc:Choice>
              <mc:Fallback>
                <p:oleObj name="" r:id="rId3" imgW="1168400" imgH="393700" progId="Equation.KSEE3">
                  <p:embed/>
                  <p:pic>
                    <p:nvPicPr>
                      <p:cNvPr id="0" name="图片 1024"/>
                      <p:cNvPicPr/>
                      <p:nvPr/>
                    </p:nvPicPr>
                    <p:blipFill>
                      <a:blip r:embed="rId4"/>
                      <a:stretch>
                        <a:fillRect/>
                      </a:stretch>
                    </p:blipFill>
                    <p:spPr>
                      <a:xfrm>
                        <a:off x="9877425" y="3945255"/>
                        <a:ext cx="2149475" cy="723900"/>
                      </a:xfrm>
                      <a:prstGeom prst="rect">
                        <a:avLst/>
                      </a:prstGeom>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866901"/>
            <a:ext cx="12192000" cy="3143250"/>
          </a:xfrm>
          <a:prstGeom prst="rect">
            <a:avLst/>
          </a:prstGeom>
          <a:solidFill>
            <a:srgbClr val="8BDC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微软雅黑" panose="020B0503020204020204" pitchFamily="34" charset="-122"/>
            </a:endParaRPr>
          </a:p>
        </p:txBody>
      </p:sp>
      <p:sp>
        <p:nvSpPr>
          <p:cNvPr id="8" name="MH_Entry_1">
            <a:hlinkClick r:id="" action="ppaction://noaction"/>
          </p:cNvPr>
          <p:cNvSpPr>
            <a:spLocks noChangeArrowheads="1"/>
          </p:cNvSpPr>
          <p:nvPr>
            <p:custDataLst>
              <p:tags r:id="rId1"/>
            </p:custDataLst>
          </p:nvPr>
        </p:nvSpPr>
        <p:spPr bwMode="auto">
          <a:xfrm>
            <a:off x="4569848" y="2774331"/>
            <a:ext cx="6818642" cy="130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350"/>
              </a:spcBef>
              <a:buClr>
                <a:schemeClr val="accent1"/>
              </a:buClr>
              <a:buSzPct val="60000"/>
              <a:buFont typeface="Webdings" panose="05030102010509060703" pitchFamily="18" charset="2"/>
              <a:buChar char=""/>
              <a:defRPr sz="2400">
                <a:solidFill>
                  <a:schemeClr val="accent1"/>
                </a:solidFill>
                <a:latin typeface="Arial" panose="020B0604020202020204" pitchFamily="34" charset="0"/>
                <a:ea typeface="黑体" panose="02010609060101010101" pitchFamily="49" charset="-122"/>
              </a:defRPr>
            </a:lvl1pPr>
            <a:lvl2pPr indent="-266700" algn="just">
              <a:lnSpc>
                <a:spcPct val="130000"/>
              </a:lnSpc>
              <a:spcAft>
                <a:spcPts val="450"/>
              </a:spcAft>
              <a:buClr>
                <a:srgbClr val="F0C883"/>
              </a:buClr>
              <a:buFont typeface="幼圆" panose="02010509060101010101" pitchFamily="49" charset="-122"/>
              <a:buChar char=" "/>
              <a:defRPr sz="2000">
                <a:solidFill>
                  <a:schemeClr val="tx1"/>
                </a:solidFill>
                <a:latin typeface="Arial" panose="020B0604020202020204" pitchFamily="34" charset="0"/>
                <a:ea typeface="黑体" panose="02010609060101010101" pitchFamily="49" charset="-122"/>
              </a:defRPr>
            </a:lvl2pPr>
            <a:lvl3pPr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幼圆" panose="02010509060101010101" pitchFamily="49" charset="-122"/>
              </a:defRPr>
            </a:lvl3pPr>
            <a:lvl4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4pPr>
            <a:lvl5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5pPr>
            <a:lvl6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6pPr>
            <a:lvl7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7pPr>
            <a:lvl8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8pPr>
            <a:lvl9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9pPr>
          </a:lstStyle>
          <a:p>
            <a:pPr algn="ctr" fontAlgn="base">
              <a:lnSpc>
                <a:spcPct val="120000"/>
              </a:lnSpc>
              <a:spcBef>
                <a:spcPct val="0"/>
              </a:spcBef>
              <a:spcAft>
                <a:spcPct val="0"/>
              </a:spcAft>
              <a:buClrTx/>
              <a:buSzTx/>
              <a:buFontTx/>
              <a:buNone/>
            </a:pPr>
            <a:r>
              <a:rPr lang="zh-CN" altLang="en-US" sz="6600" b="1" dirty="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ea"/>
              </a:rPr>
              <a:t>备考建议</a:t>
            </a:r>
            <a:endParaRPr lang="zh-CN" altLang="en-US" sz="6600" b="1" dirty="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3" name="椭圆 12"/>
          <p:cNvSpPr/>
          <p:nvPr/>
        </p:nvSpPr>
        <p:spPr>
          <a:xfrm>
            <a:off x="2078862" y="2192833"/>
            <a:ext cx="2491386" cy="24913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cs typeface="微软雅黑" panose="020B0503020204020204" pitchFamily="34" charset="-122"/>
            </a:endParaRPr>
          </a:p>
        </p:txBody>
      </p:sp>
      <p:grpSp>
        <p:nvGrpSpPr>
          <p:cNvPr id="2" name="组合 1"/>
          <p:cNvGrpSpPr/>
          <p:nvPr/>
        </p:nvGrpSpPr>
        <p:grpSpPr>
          <a:xfrm>
            <a:off x="2774112" y="2836704"/>
            <a:ext cx="1100886" cy="1203643"/>
            <a:chOff x="1689939" y="6103028"/>
            <a:chExt cx="299280" cy="327215"/>
          </a:xfrm>
          <a:solidFill>
            <a:schemeClr val="tx1">
              <a:lumMod val="75000"/>
              <a:lumOff val="25000"/>
            </a:schemeClr>
          </a:solidFill>
        </p:grpSpPr>
        <p:sp>
          <p:nvSpPr>
            <p:cNvPr id="3" name="Freeform 217"/>
            <p:cNvSpPr/>
            <p:nvPr/>
          </p:nvSpPr>
          <p:spPr bwMode="auto">
            <a:xfrm>
              <a:off x="1689939" y="6103028"/>
              <a:ext cx="299280" cy="229449"/>
            </a:xfrm>
            <a:custGeom>
              <a:avLst/>
              <a:gdLst>
                <a:gd name="T0" fmla="*/ 139 w 150"/>
                <a:gd name="T1" fmla="*/ 42 h 115"/>
                <a:gd name="T2" fmla="*/ 150 w 150"/>
                <a:gd name="T3" fmla="*/ 0 h 115"/>
                <a:gd name="T4" fmla="*/ 107 w 150"/>
                <a:gd name="T5" fmla="*/ 10 h 115"/>
                <a:gd name="T6" fmla="*/ 118 w 150"/>
                <a:gd name="T7" fmla="*/ 21 h 115"/>
                <a:gd name="T8" fmla="*/ 77 w 150"/>
                <a:gd name="T9" fmla="*/ 61 h 115"/>
                <a:gd name="T10" fmla="*/ 59 w 150"/>
                <a:gd name="T11" fmla="*/ 44 h 115"/>
                <a:gd name="T12" fmla="*/ 0 w 150"/>
                <a:gd name="T13" fmla="*/ 104 h 115"/>
                <a:gd name="T14" fmla="*/ 11 w 150"/>
                <a:gd name="T15" fmla="*/ 115 h 115"/>
                <a:gd name="T16" fmla="*/ 11 w 150"/>
                <a:gd name="T17" fmla="*/ 115 h 115"/>
                <a:gd name="T18" fmla="*/ 59 w 150"/>
                <a:gd name="T19" fmla="*/ 67 h 115"/>
                <a:gd name="T20" fmla="*/ 77 w 150"/>
                <a:gd name="T21" fmla="*/ 84 h 115"/>
                <a:gd name="T22" fmla="*/ 129 w 150"/>
                <a:gd name="T23" fmla="*/ 32 h 115"/>
                <a:gd name="T24" fmla="*/ 139 w 150"/>
                <a:gd name="T25" fmla="*/ 4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5">
                  <a:moveTo>
                    <a:pt x="139" y="42"/>
                  </a:moveTo>
                  <a:lnTo>
                    <a:pt x="150" y="0"/>
                  </a:lnTo>
                  <a:lnTo>
                    <a:pt x="107" y="10"/>
                  </a:lnTo>
                  <a:lnTo>
                    <a:pt x="118" y="21"/>
                  </a:lnTo>
                  <a:lnTo>
                    <a:pt x="77" y="61"/>
                  </a:lnTo>
                  <a:lnTo>
                    <a:pt x="59" y="44"/>
                  </a:lnTo>
                  <a:lnTo>
                    <a:pt x="0" y="104"/>
                  </a:lnTo>
                  <a:lnTo>
                    <a:pt x="11" y="115"/>
                  </a:lnTo>
                  <a:lnTo>
                    <a:pt x="11" y="115"/>
                  </a:lnTo>
                  <a:lnTo>
                    <a:pt x="59" y="67"/>
                  </a:lnTo>
                  <a:lnTo>
                    <a:pt x="77" y="84"/>
                  </a:lnTo>
                  <a:lnTo>
                    <a:pt x="129" y="32"/>
                  </a:lnTo>
                  <a:lnTo>
                    <a:pt x="139"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p>
              <a:endParaRPr lang="zh-CN" altLang="en-US" sz="1255"/>
            </a:p>
          </p:txBody>
        </p:sp>
        <p:sp>
          <p:nvSpPr>
            <p:cNvPr id="4" name="Rectangle 218"/>
            <p:cNvSpPr>
              <a:spLocks noChangeArrowheads="1"/>
            </p:cNvSpPr>
            <p:nvPr/>
          </p:nvSpPr>
          <p:spPr bwMode="auto">
            <a:xfrm>
              <a:off x="1717871" y="6350433"/>
              <a:ext cx="39904" cy="7980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6" name="Rectangle 219"/>
            <p:cNvSpPr>
              <a:spLocks noChangeArrowheads="1"/>
            </p:cNvSpPr>
            <p:nvPr/>
          </p:nvSpPr>
          <p:spPr bwMode="auto">
            <a:xfrm>
              <a:off x="1787703" y="6312525"/>
              <a:ext cx="41900" cy="117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7" name="Rectangle 220"/>
            <p:cNvSpPr>
              <a:spLocks noChangeArrowheads="1"/>
            </p:cNvSpPr>
            <p:nvPr/>
          </p:nvSpPr>
          <p:spPr bwMode="auto">
            <a:xfrm>
              <a:off x="1861525" y="6272621"/>
              <a:ext cx="41900" cy="1576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9" name="Rectangle 221"/>
            <p:cNvSpPr>
              <a:spLocks noChangeArrowheads="1"/>
            </p:cNvSpPr>
            <p:nvPr/>
          </p:nvSpPr>
          <p:spPr bwMode="auto">
            <a:xfrm>
              <a:off x="1931359" y="6234711"/>
              <a:ext cx="43894" cy="1955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18465" y="391160"/>
            <a:ext cx="11471275" cy="5845810"/>
          </a:xfrm>
          <a:prstGeom prst="rect">
            <a:avLst/>
          </a:prstGeom>
          <a:solidFill>
            <a:srgbClr val="8BDCC1">
              <a:alpha val="5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微软雅黑" panose="020B0503020204020204" pitchFamily="34" charset="-122"/>
            </a:endParaRPr>
          </a:p>
        </p:txBody>
      </p:sp>
      <p:sp>
        <p:nvSpPr>
          <p:cNvPr id="152580" name="AutoShape 4"/>
          <p:cNvSpPr/>
          <p:nvPr/>
        </p:nvSpPr>
        <p:spPr>
          <a:xfrm>
            <a:off x="5988368" y="956945"/>
            <a:ext cx="3890962" cy="865188"/>
          </a:xfrm>
          <a:prstGeom prst="flowChartOnlineStorage">
            <a:avLst/>
          </a:prstGeom>
          <a:gradFill rotWithShape="0">
            <a:gsLst>
              <a:gs pos="0">
                <a:schemeClr val="bg1"/>
              </a:gs>
              <a:gs pos="100000">
                <a:schemeClr val="bg1">
                  <a:alpha val="0"/>
                </a:schemeClr>
              </a:gs>
            </a:gsLst>
            <a:lin ang="0" scaled="1"/>
            <a:tileRect/>
          </a:gradFill>
          <a:ln w="9525">
            <a:noFill/>
          </a:ln>
        </p:spPr>
        <p:txBody>
          <a:bodyPr wrap="none" anchor="ctr"/>
          <a:p>
            <a:pPr lvl="0" eaLnBrk="1" hangingPunct="1"/>
            <a:r>
              <a:rPr lang="zh-CN" altLang="en-US" sz="3200" dirty="0">
                <a:latin typeface="微软雅黑" panose="020B0503020204020204" pitchFamily="34" charset="-122"/>
                <a:ea typeface="微软雅黑" panose="020B0503020204020204" pitchFamily="34" charset="-122"/>
              </a:rPr>
              <a:t> 复习步骤</a:t>
            </a:r>
            <a:endParaRPr lang="zh-CN" altLang="en-US" sz="3200" dirty="0">
              <a:latin typeface="微软雅黑" panose="020B0503020204020204" pitchFamily="34" charset="-122"/>
              <a:ea typeface="微软雅黑" panose="020B0503020204020204" pitchFamily="34" charset="-122"/>
            </a:endParaRPr>
          </a:p>
        </p:txBody>
      </p:sp>
      <p:cxnSp>
        <p:nvCxnSpPr>
          <p:cNvPr id="152581" name="AutoShape 5"/>
          <p:cNvCxnSpPr/>
          <p:nvPr/>
        </p:nvCxnSpPr>
        <p:spPr>
          <a:xfrm flipH="1">
            <a:off x="5910580" y="1452245"/>
            <a:ext cx="6350" cy="1089025"/>
          </a:xfrm>
          <a:prstGeom prst="straightConnector1">
            <a:avLst/>
          </a:prstGeom>
          <a:ln w="28575" cap="flat" cmpd="sng">
            <a:solidFill>
              <a:schemeClr val="bg1"/>
            </a:solidFill>
            <a:prstDash val="solid"/>
            <a:headEnd type="none" w="med" len="med"/>
            <a:tailEnd type="none" w="med" len="med"/>
          </a:ln>
        </p:spPr>
      </p:cxnSp>
      <p:sp>
        <p:nvSpPr>
          <p:cNvPr id="152582" name="AutoShape 6"/>
          <p:cNvSpPr/>
          <p:nvPr/>
        </p:nvSpPr>
        <p:spPr>
          <a:xfrm flipH="1">
            <a:off x="1292543" y="2109470"/>
            <a:ext cx="4622800" cy="865188"/>
          </a:xfrm>
          <a:prstGeom prst="flowChartOnlineStorage">
            <a:avLst/>
          </a:prstGeom>
          <a:gradFill rotWithShape="0">
            <a:gsLst>
              <a:gs pos="0">
                <a:schemeClr val="tx1">
                  <a:alpha val="0"/>
                </a:schemeClr>
              </a:gs>
              <a:gs pos="100000">
                <a:schemeClr val="bg1"/>
              </a:gs>
            </a:gsLst>
            <a:lin ang="0" scaled="1"/>
            <a:tileRect/>
          </a:gradFill>
          <a:ln w="9525">
            <a:noFill/>
          </a:ln>
        </p:spPr>
        <p:txBody>
          <a:bodyPr wrap="none" anchor="ctr"/>
          <a:p>
            <a:pPr lvl="0" eaLnBrk="1" hangingPunct="1"/>
            <a:r>
              <a:rPr lang="zh-CN" altLang="en-US" sz="3200" dirty="0">
                <a:latin typeface="微软雅黑" panose="020B0503020204020204" pitchFamily="34" charset="-122"/>
                <a:ea typeface="微软雅黑" panose="020B0503020204020204" pitchFamily="34" charset="-122"/>
              </a:rPr>
              <a:t> 一、深度复习阶段   </a:t>
            </a:r>
            <a:endParaRPr lang="zh-CN" altLang="en-US" sz="3200" dirty="0">
              <a:latin typeface="微软雅黑" panose="020B0503020204020204" pitchFamily="34" charset="-122"/>
              <a:ea typeface="微软雅黑" panose="020B0503020204020204" pitchFamily="34" charset="-122"/>
            </a:endParaRPr>
          </a:p>
        </p:txBody>
      </p:sp>
      <p:cxnSp>
        <p:nvCxnSpPr>
          <p:cNvPr id="152584" name="AutoShape 8"/>
          <p:cNvCxnSpPr/>
          <p:nvPr/>
        </p:nvCxnSpPr>
        <p:spPr>
          <a:xfrm>
            <a:off x="5915343" y="3117533"/>
            <a:ext cx="1587" cy="658812"/>
          </a:xfrm>
          <a:prstGeom prst="straightConnector1">
            <a:avLst/>
          </a:prstGeom>
          <a:ln w="28575" cap="flat" cmpd="sng">
            <a:solidFill>
              <a:schemeClr val="bg1"/>
            </a:solidFill>
            <a:prstDash val="solid"/>
            <a:headEnd type="none" w="med" len="med"/>
            <a:tailEnd type="none" w="med" len="med"/>
          </a:ln>
        </p:spPr>
      </p:cxnSp>
      <p:cxnSp>
        <p:nvCxnSpPr>
          <p:cNvPr id="152585" name="AutoShape 9"/>
          <p:cNvCxnSpPr/>
          <p:nvPr/>
        </p:nvCxnSpPr>
        <p:spPr>
          <a:xfrm>
            <a:off x="5916930" y="3693795"/>
            <a:ext cx="1588" cy="658813"/>
          </a:xfrm>
          <a:prstGeom prst="straightConnector1">
            <a:avLst/>
          </a:prstGeom>
          <a:ln w="28575" cap="flat" cmpd="sng">
            <a:solidFill>
              <a:schemeClr val="bg1"/>
            </a:solidFill>
            <a:prstDash val="solid"/>
            <a:headEnd type="none" w="med" len="med"/>
            <a:tailEnd type="none" w="med" len="med"/>
          </a:ln>
        </p:spPr>
      </p:cxnSp>
      <p:sp>
        <p:nvSpPr>
          <p:cNvPr id="152586" name="AutoShape 10"/>
          <p:cNvSpPr/>
          <p:nvPr/>
        </p:nvSpPr>
        <p:spPr>
          <a:xfrm>
            <a:off x="5988368" y="2757170"/>
            <a:ext cx="4970462" cy="865188"/>
          </a:xfrm>
          <a:prstGeom prst="flowChartOnlineStorage">
            <a:avLst/>
          </a:prstGeom>
          <a:gradFill rotWithShape="0">
            <a:gsLst>
              <a:gs pos="0">
                <a:schemeClr val="bg1"/>
              </a:gs>
              <a:gs pos="100000">
                <a:schemeClr val="bg1">
                  <a:alpha val="0"/>
                </a:schemeClr>
              </a:gs>
            </a:gsLst>
            <a:lin ang="0" scaled="1"/>
            <a:tileRect/>
          </a:gradFill>
          <a:ln w="9525">
            <a:noFill/>
          </a:ln>
        </p:spPr>
        <p:txBody>
          <a:bodyPr wrap="none" anchor="ctr"/>
          <a:p>
            <a:pPr lvl="0" eaLnBrk="1" hangingPunct="1"/>
            <a:r>
              <a:rPr lang="zh-CN" altLang="en-US" sz="3200" dirty="0">
                <a:latin typeface="微软雅黑" panose="020B0503020204020204" pitchFamily="34" charset="-122"/>
                <a:ea typeface="微软雅黑" panose="020B0503020204020204" pitchFamily="34" charset="-122"/>
              </a:rPr>
              <a:t>二、专项复习阶段</a:t>
            </a:r>
            <a:endParaRPr lang="zh-CN" altLang="en-US" sz="3200" dirty="0">
              <a:latin typeface="微软雅黑" panose="020B0503020204020204" pitchFamily="34" charset="-122"/>
              <a:ea typeface="微软雅黑" panose="020B0503020204020204" pitchFamily="34" charset="-122"/>
            </a:endParaRPr>
          </a:p>
        </p:txBody>
      </p:sp>
      <p:sp>
        <p:nvSpPr>
          <p:cNvPr id="152587" name="AutoShape 11"/>
          <p:cNvSpPr/>
          <p:nvPr/>
        </p:nvSpPr>
        <p:spPr>
          <a:xfrm flipH="1">
            <a:off x="1219518" y="3404870"/>
            <a:ext cx="4621212" cy="865188"/>
          </a:xfrm>
          <a:prstGeom prst="flowChartOnlineStorage">
            <a:avLst/>
          </a:prstGeom>
          <a:gradFill rotWithShape="0">
            <a:gsLst>
              <a:gs pos="0">
                <a:schemeClr val="tx1">
                  <a:alpha val="0"/>
                </a:schemeClr>
              </a:gs>
              <a:gs pos="100000">
                <a:schemeClr val="bg1"/>
              </a:gs>
            </a:gsLst>
            <a:lin ang="0" scaled="1"/>
            <a:tileRect/>
          </a:gradFill>
          <a:ln w="9525">
            <a:noFill/>
          </a:ln>
        </p:spPr>
        <p:txBody>
          <a:bodyPr wrap="none" anchor="ctr"/>
          <a:p>
            <a:pPr lvl="0" eaLnBrk="1" hangingPunct="1"/>
            <a:r>
              <a:rPr lang="zh-CN" altLang="en-US" sz="3200" dirty="0">
                <a:latin typeface="微软雅黑" panose="020B0503020204020204" pitchFamily="34" charset="-122"/>
                <a:ea typeface="微软雅黑" panose="020B0503020204020204" pitchFamily="34" charset="-122"/>
              </a:rPr>
              <a:t>  三、综合提升阶段</a:t>
            </a:r>
            <a:endParaRPr lang="zh-CN" altLang="en-US" sz="3200" dirty="0">
              <a:latin typeface="微软雅黑" panose="020B0503020204020204" pitchFamily="34" charset="-122"/>
              <a:ea typeface="微软雅黑" panose="020B0503020204020204" pitchFamily="34" charset="-122"/>
            </a:endParaRPr>
          </a:p>
        </p:txBody>
      </p:sp>
      <p:sp>
        <p:nvSpPr>
          <p:cNvPr id="152588" name="AutoShape 12"/>
          <p:cNvSpPr/>
          <p:nvPr/>
        </p:nvSpPr>
        <p:spPr>
          <a:xfrm>
            <a:off x="5989955" y="4054158"/>
            <a:ext cx="4970463" cy="865187"/>
          </a:xfrm>
          <a:prstGeom prst="flowChartOnlineStorage">
            <a:avLst/>
          </a:prstGeom>
          <a:gradFill rotWithShape="0">
            <a:gsLst>
              <a:gs pos="0">
                <a:schemeClr val="bg1"/>
              </a:gs>
              <a:gs pos="100000">
                <a:schemeClr val="bg1">
                  <a:alpha val="0"/>
                </a:schemeClr>
              </a:gs>
            </a:gsLst>
            <a:lin ang="0" scaled="1"/>
            <a:tileRect/>
          </a:gradFill>
          <a:ln w="9525">
            <a:noFill/>
          </a:ln>
        </p:spPr>
        <p:txBody>
          <a:bodyPr wrap="none" anchor="ctr"/>
          <a:p>
            <a:pPr lvl="0" eaLnBrk="1" hangingPunct="1"/>
            <a:r>
              <a:rPr lang="zh-CN" altLang="en-US" sz="3200" dirty="0">
                <a:latin typeface="微软雅黑" panose="020B0503020204020204" pitchFamily="34" charset="-122"/>
                <a:ea typeface="微软雅黑" panose="020B0503020204020204" pitchFamily="34" charset="-122"/>
              </a:rPr>
              <a:t>四、临考提升阶段</a:t>
            </a:r>
            <a:endParaRPr lang="zh-CN" altLang="en-US" sz="3200" dirty="0">
              <a:latin typeface="微软雅黑" panose="020B0503020204020204" pitchFamily="34" charset="-122"/>
              <a:ea typeface="微软雅黑" panose="020B0503020204020204" pitchFamily="34" charset="-122"/>
            </a:endParaRPr>
          </a:p>
        </p:txBody>
      </p:sp>
      <p:cxnSp>
        <p:nvCxnSpPr>
          <p:cNvPr id="152589" name="AutoShape 13"/>
          <p:cNvCxnSpPr/>
          <p:nvPr/>
        </p:nvCxnSpPr>
        <p:spPr>
          <a:xfrm>
            <a:off x="5916930" y="4343083"/>
            <a:ext cx="1588" cy="658812"/>
          </a:xfrm>
          <a:prstGeom prst="straightConnector1">
            <a:avLst/>
          </a:prstGeom>
          <a:ln w="28575" cap="flat" cmpd="sng">
            <a:solidFill>
              <a:schemeClr val="bg1"/>
            </a:solidFill>
            <a:prstDash val="solid"/>
            <a:headEnd type="none" w="med" len="med"/>
            <a:tailEnd type="none" w="med" len="med"/>
          </a:ln>
        </p:spPr>
      </p:cxnSp>
      <p:sp>
        <p:nvSpPr>
          <p:cNvPr id="152590" name="AutoShape 14"/>
          <p:cNvSpPr/>
          <p:nvPr/>
        </p:nvSpPr>
        <p:spPr>
          <a:xfrm flipH="1">
            <a:off x="1219518" y="4630420"/>
            <a:ext cx="4621212" cy="865188"/>
          </a:xfrm>
          <a:prstGeom prst="flowChartOnlineStorage">
            <a:avLst/>
          </a:prstGeom>
          <a:gradFill rotWithShape="0">
            <a:gsLst>
              <a:gs pos="0">
                <a:schemeClr val="tx1">
                  <a:alpha val="0"/>
                </a:schemeClr>
              </a:gs>
              <a:gs pos="100000">
                <a:schemeClr val="bg1"/>
              </a:gs>
            </a:gsLst>
            <a:lin ang="0" scaled="1"/>
            <a:tileRect/>
          </a:gradFill>
          <a:ln w="9525">
            <a:noFill/>
          </a:ln>
        </p:spPr>
        <p:txBody>
          <a:bodyPr wrap="none" anchor="ctr"/>
          <a:p>
            <a:pPr lvl="0" eaLnBrk="1" hangingPunct="1"/>
            <a:r>
              <a:rPr lang="zh-CN" altLang="en-US" sz="3200" dirty="0">
                <a:latin typeface="微软雅黑" panose="020B0503020204020204" pitchFamily="34" charset="-122"/>
                <a:ea typeface="微软雅黑" panose="020B0503020204020204" pitchFamily="34" charset="-122"/>
              </a:rPr>
              <a:t>  五、面试阶段</a:t>
            </a:r>
            <a:endParaRPr lang="zh-CN" altLang="en-US" sz="3200" dirty="0">
              <a:latin typeface="微软雅黑" panose="020B0503020204020204" pitchFamily="34" charset="-122"/>
              <a:ea typeface="微软雅黑" panose="020B0503020204020204" pitchFamily="34" charset="-122"/>
            </a:endParaRPr>
          </a:p>
        </p:txBody>
      </p:sp>
      <p:cxnSp>
        <p:nvCxnSpPr>
          <p:cNvPr id="152591" name="AutoShape 15"/>
          <p:cNvCxnSpPr/>
          <p:nvPr/>
        </p:nvCxnSpPr>
        <p:spPr>
          <a:xfrm flipH="1">
            <a:off x="5916930" y="4919345"/>
            <a:ext cx="0" cy="1152525"/>
          </a:xfrm>
          <a:prstGeom prst="straightConnector1">
            <a:avLst/>
          </a:prstGeom>
          <a:ln w="28575" cap="flat" cmpd="sng">
            <a:solidFill>
              <a:schemeClr val="bg1"/>
            </a:solidFill>
            <a:prstDash val="solid"/>
            <a:headEnd type="none" w="med" len="med"/>
            <a:tailEnd type="none" w="med" len="med"/>
          </a:ln>
        </p:spPr>
      </p:cxnSp>
      <p:pic>
        <p:nvPicPr>
          <p:cNvPr id="152592" name="Picture 16" descr="006120"/>
          <p:cNvPicPr>
            <a:picLocks noChangeAspect="1"/>
          </p:cNvPicPr>
          <p:nvPr/>
        </p:nvPicPr>
        <p:blipFill>
          <a:blip r:embed="rId1"/>
          <a:stretch>
            <a:fillRect/>
          </a:stretch>
        </p:blipFill>
        <p:spPr>
          <a:xfrm>
            <a:off x="5485130" y="956945"/>
            <a:ext cx="936625" cy="936625"/>
          </a:xfrm>
          <a:prstGeom prst="rect">
            <a:avLst/>
          </a:prstGeom>
          <a:noFill/>
          <a:ln w="9525">
            <a:noFill/>
          </a:ln>
        </p:spPr>
      </p:pic>
      <p:cxnSp>
        <p:nvCxnSpPr>
          <p:cNvPr id="152583" name="AutoShape 7"/>
          <p:cNvCxnSpPr/>
          <p:nvPr/>
        </p:nvCxnSpPr>
        <p:spPr>
          <a:xfrm>
            <a:off x="5915343" y="2458720"/>
            <a:ext cx="1587" cy="658813"/>
          </a:xfrm>
          <a:prstGeom prst="straightConnector1">
            <a:avLst/>
          </a:prstGeom>
          <a:ln w="28575" cap="flat" cmpd="sng">
            <a:solidFill>
              <a:schemeClr val="bg1"/>
            </a:solidFill>
            <a:prstDash val="solid"/>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52592"/>
                                        </p:tgtEl>
                                        <p:attrNameLst>
                                          <p:attrName>style.visibility</p:attrName>
                                        </p:attrNameLst>
                                      </p:cBhvr>
                                      <p:to>
                                        <p:strVal val="visible"/>
                                      </p:to>
                                    </p:set>
                                    <p:animEffect transition="in" filter="fade">
                                      <p:cBhvr>
                                        <p:cTn id="7" dur="1000"/>
                                        <p:tgtEl>
                                          <p:spTgt spid="152592"/>
                                        </p:tgtEl>
                                      </p:cBhvr>
                                    </p:animEffect>
                                    <p:anim calcmode="lin" valueType="num">
                                      <p:cBhvr>
                                        <p:cTn id="8" dur="1000" fill="hold"/>
                                        <p:tgtEl>
                                          <p:spTgt spid="152592"/>
                                        </p:tgtEl>
                                        <p:attrNameLst>
                                          <p:attrName>ppt_x</p:attrName>
                                        </p:attrNameLst>
                                      </p:cBhvr>
                                      <p:tavLst>
                                        <p:tav tm="0">
                                          <p:val>
                                            <p:strVal val="#ppt_x"/>
                                          </p:val>
                                        </p:tav>
                                        <p:tav tm="100000">
                                          <p:val>
                                            <p:strVal val="#ppt_x"/>
                                          </p:val>
                                        </p:tav>
                                      </p:tavLst>
                                    </p:anim>
                                    <p:anim calcmode="lin" valueType="num">
                                      <p:cBhvr>
                                        <p:cTn id="9" dur="1000" fill="hold"/>
                                        <p:tgtEl>
                                          <p:spTgt spid="15259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0" presetClass="path" presetSubtype="0" accel="50000" decel="50000" fill="hold" nodeType="afterEffect">
                                  <p:stCondLst>
                                    <p:cond delay="0"/>
                                  </p:stCondLst>
                                  <p:childTnLst>
                                    <p:animMotion origin="layout" path="M 0.000000 0.000000 L 0.329861 0.000000 L 0.001597 0.000000 L 0.000000 0.000000 Z " pathEditMode="relative" rAng="0" ptsTypes="">
                                      <p:cBhvr>
                                        <p:cTn id="12" dur="2000" fill="hold"/>
                                        <p:tgtEl>
                                          <p:spTgt spid="152592"/>
                                        </p:tgtEl>
                                        <p:attrNameLst>
                                          <p:attrName>ppt_x</p:attrName>
                                          <p:attrName>ppt_y</p:attrName>
                                        </p:attrNameLst>
                                      </p:cBhvr>
                                      <p:rCtr x="0" y="0"/>
                                    </p:animMotion>
                                  </p:childTnLst>
                                </p:cTn>
                              </p:par>
                              <p:par>
                                <p:cTn id="13" presetID="22" presetClass="entr" presetSubtype="2" fill="hold" grpId="0" nodeType="withEffect">
                                  <p:stCondLst>
                                    <p:cond delay="800"/>
                                  </p:stCondLst>
                                  <p:childTnLst>
                                    <p:set>
                                      <p:cBhvr>
                                        <p:cTn id="14" dur="1" fill="hold">
                                          <p:stCondLst>
                                            <p:cond delay="0"/>
                                          </p:stCondLst>
                                        </p:cTn>
                                        <p:tgtEl>
                                          <p:spTgt spid="152580"/>
                                        </p:tgtEl>
                                        <p:attrNameLst>
                                          <p:attrName>style.visibility</p:attrName>
                                        </p:attrNameLst>
                                      </p:cBhvr>
                                      <p:to>
                                        <p:strVal val="visible"/>
                                      </p:to>
                                    </p:set>
                                    <p:animEffect transition="in" filter="wipe(right)">
                                      <p:cBhvr>
                                        <p:cTn id="15" dur="1000"/>
                                        <p:tgtEl>
                                          <p:spTgt spid="15258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nodeType="clickEffect">
                                  <p:stCondLst>
                                    <p:cond delay="0"/>
                                  </p:stCondLst>
                                  <p:childTnLst>
                                    <p:set>
                                      <p:cBhvr>
                                        <p:cTn id="19" dur="1" fill="hold">
                                          <p:stCondLst>
                                            <p:cond delay="0"/>
                                          </p:stCondLst>
                                        </p:cTn>
                                        <p:tgtEl>
                                          <p:spTgt spid="152581"/>
                                        </p:tgtEl>
                                        <p:attrNameLst>
                                          <p:attrName>style.visibility</p:attrName>
                                        </p:attrNameLst>
                                      </p:cBhvr>
                                      <p:to>
                                        <p:strVal val="visible"/>
                                      </p:to>
                                    </p:set>
                                    <p:anim calcmode="lin" valueType="num">
                                      <p:cBhvr additive="base">
                                        <p:cTn id="20" dur="500" fill="hold"/>
                                        <p:tgtEl>
                                          <p:spTgt spid="152581"/>
                                        </p:tgtEl>
                                        <p:attrNameLst>
                                          <p:attrName>ppt_x</p:attrName>
                                        </p:attrNameLst>
                                      </p:cBhvr>
                                      <p:tavLst>
                                        <p:tav tm="0">
                                          <p:val>
                                            <p:strVal val="#ppt_x"/>
                                          </p:val>
                                        </p:tav>
                                        <p:tav tm="100000">
                                          <p:val>
                                            <p:strVal val="#ppt_x"/>
                                          </p:val>
                                        </p:tav>
                                      </p:tavLst>
                                    </p:anim>
                                    <p:anim calcmode="lin" valueType="num">
                                      <p:cBhvr additive="base">
                                        <p:cTn id="21" dur="500" fill="hold"/>
                                        <p:tgtEl>
                                          <p:spTgt spid="152581"/>
                                        </p:tgtEl>
                                        <p:attrNameLst>
                                          <p:attrName>ppt_y</p:attrName>
                                        </p:attrNameLst>
                                      </p:cBhvr>
                                      <p:tavLst>
                                        <p:tav tm="0">
                                          <p:val>
                                            <p:strVal val="0-#ppt_h/2"/>
                                          </p:val>
                                        </p:tav>
                                        <p:tav tm="100000">
                                          <p:val>
                                            <p:strVal val="#ppt_y"/>
                                          </p:val>
                                        </p:tav>
                                      </p:tavLst>
                                    </p:anim>
                                  </p:childTnLst>
                                </p:cTn>
                              </p:par>
                              <p:par>
                                <p:cTn id="22" presetID="0" presetClass="path" presetSubtype="0" accel="50000" decel="50000" fill="hold" nodeType="withEffect">
                                  <p:stCondLst>
                                    <p:cond delay="0"/>
                                  </p:stCondLst>
                                  <p:childTnLst>
                                    <p:animMotion origin="layout" path="M 0.000000 0.000000 L 0.000000 0.164167 L -0.299861 0.164167 L 0.000000 0.164167 " pathEditMode="relative" rAng="0" ptsTypes="">
                                      <p:cBhvr>
                                        <p:cTn id="23" dur="2000" fill="hold"/>
                                        <p:tgtEl>
                                          <p:spTgt spid="152592"/>
                                        </p:tgtEl>
                                        <p:attrNameLst>
                                          <p:attrName>ppt_x</p:attrName>
                                          <p:attrName>ppt_y</p:attrName>
                                        </p:attrNameLst>
                                      </p:cBhvr>
                                      <p:rCtr x="0" y="0"/>
                                    </p:animMotion>
                                  </p:childTnLst>
                                </p:cTn>
                              </p:par>
                              <p:par>
                                <p:cTn id="24" presetID="22" presetClass="entr" presetSubtype="8" fill="hold" grpId="0" nodeType="withEffect">
                                  <p:stCondLst>
                                    <p:cond delay="800"/>
                                  </p:stCondLst>
                                  <p:childTnLst>
                                    <p:set>
                                      <p:cBhvr>
                                        <p:cTn id="25" dur="1" fill="hold">
                                          <p:stCondLst>
                                            <p:cond delay="0"/>
                                          </p:stCondLst>
                                        </p:cTn>
                                        <p:tgtEl>
                                          <p:spTgt spid="152582"/>
                                        </p:tgtEl>
                                        <p:attrNameLst>
                                          <p:attrName>style.visibility</p:attrName>
                                        </p:attrNameLst>
                                      </p:cBhvr>
                                      <p:to>
                                        <p:strVal val="visible"/>
                                      </p:to>
                                    </p:set>
                                    <p:animEffect transition="in" filter="wipe(left)">
                                      <p:cBhvr>
                                        <p:cTn id="26" dur="1000"/>
                                        <p:tgtEl>
                                          <p:spTgt spid="152582"/>
                                        </p:tgtEl>
                                      </p:cBhvr>
                                    </p:animEffect>
                                  </p:childTnLst>
                                </p:cTn>
                              </p:par>
                              <p:par>
                                <p:cTn id="27" presetID="0" presetClass="path" presetSubtype="0" accel="50000" decel="50000" fill="hold" nodeType="withEffect">
                                  <p:stCondLst>
                                    <p:cond delay="0"/>
                                  </p:stCondLst>
                                  <p:childTnLst>
                                    <p:animMotion origin="layout" path="M -0.002986 0.165648 L -0.002986 0.258241 L 0.429444 0.258241 L -0.006181 0.258241 " pathEditMode="relative" rAng="0" ptsTypes="">
                                      <p:cBhvr>
                                        <p:cTn id="28" dur="2000" fill="hold"/>
                                        <p:tgtEl>
                                          <p:spTgt spid="152592"/>
                                        </p:tgtEl>
                                        <p:attrNameLst>
                                          <p:attrName>ppt_x</p:attrName>
                                          <p:attrName>ppt_y</p:attrName>
                                        </p:attrNameLst>
                                      </p:cBhvr>
                                      <p:rCtr x="0" y="0"/>
                                    </p:animMotion>
                                  </p:childTnLst>
                                </p:cTn>
                              </p:par>
                              <p:par>
                                <p:cTn id="29" presetID="22" presetClass="entr" presetSubtype="2" fill="hold" grpId="0" nodeType="withEffect">
                                  <p:stCondLst>
                                    <p:cond delay="800"/>
                                  </p:stCondLst>
                                  <p:childTnLst>
                                    <p:set>
                                      <p:cBhvr>
                                        <p:cTn id="30" dur="1" fill="hold">
                                          <p:stCondLst>
                                            <p:cond delay="0"/>
                                          </p:stCondLst>
                                        </p:cTn>
                                        <p:tgtEl>
                                          <p:spTgt spid="152586"/>
                                        </p:tgtEl>
                                        <p:attrNameLst>
                                          <p:attrName>style.visibility</p:attrName>
                                        </p:attrNameLst>
                                      </p:cBhvr>
                                      <p:to>
                                        <p:strVal val="visible"/>
                                      </p:to>
                                    </p:set>
                                    <p:animEffect transition="in" filter="wipe(right)">
                                      <p:cBhvr>
                                        <p:cTn id="31" dur="1000"/>
                                        <p:tgtEl>
                                          <p:spTgt spid="15258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152584"/>
                                        </p:tgtEl>
                                        <p:attrNameLst>
                                          <p:attrName>style.visibility</p:attrName>
                                        </p:attrNameLst>
                                      </p:cBhvr>
                                      <p:to>
                                        <p:strVal val="visible"/>
                                      </p:to>
                                    </p:set>
                                    <p:animEffect transition="in" filter="wipe(up)">
                                      <p:cBhvr>
                                        <p:cTn id="36" dur="500"/>
                                        <p:tgtEl>
                                          <p:spTgt spid="152584"/>
                                        </p:tgtEl>
                                      </p:cBhvr>
                                    </p:animEffect>
                                  </p:childTnLst>
                                </p:cTn>
                              </p:par>
                              <p:par>
                                <p:cTn id="37" presetID="0" presetClass="path" presetSubtype="0" accel="50000" decel="50000" fill="hold" nodeType="withEffect">
                                  <p:stCondLst>
                                    <p:cond delay="0"/>
                                  </p:stCondLst>
                                  <p:childTnLst>
                                    <p:animMotion origin="layout" path="M -0.001458 0.258241 L -0.004583 0.340370 L -0.395972 0.336111 L -0.002986 0.336111 " pathEditMode="relative" rAng="0" ptsTypes="">
                                      <p:cBhvr>
                                        <p:cTn id="38" dur="2000" fill="hold"/>
                                        <p:tgtEl>
                                          <p:spTgt spid="152592"/>
                                        </p:tgtEl>
                                        <p:attrNameLst>
                                          <p:attrName>ppt_x</p:attrName>
                                          <p:attrName>ppt_y</p:attrName>
                                        </p:attrNameLst>
                                      </p:cBhvr>
                                      <p:rCtr x="0" y="0"/>
                                    </p:animMotion>
                                  </p:childTnLst>
                                </p:cTn>
                              </p:par>
                              <p:par>
                                <p:cTn id="39" presetID="22" presetClass="entr" presetSubtype="8" fill="hold" grpId="0" nodeType="withEffect">
                                  <p:stCondLst>
                                    <p:cond delay="800"/>
                                  </p:stCondLst>
                                  <p:childTnLst>
                                    <p:set>
                                      <p:cBhvr>
                                        <p:cTn id="40" dur="1" fill="hold">
                                          <p:stCondLst>
                                            <p:cond delay="0"/>
                                          </p:stCondLst>
                                        </p:cTn>
                                        <p:tgtEl>
                                          <p:spTgt spid="152587"/>
                                        </p:tgtEl>
                                        <p:attrNameLst>
                                          <p:attrName>style.visibility</p:attrName>
                                        </p:attrNameLst>
                                      </p:cBhvr>
                                      <p:to>
                                        <p:strVal val="visible"/>
                                      </p:to>
                                    </p:set>
                                    <p:animEffect transition="in" filter="wipe(left)">
                                      <p:cBhvr>
                                        <p:cTn id="41" dur="1000"/>
                                        <p:tgtEl>
                                          <p:spTgt spid="15258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152585"/>
                                        </p:tgtEl>
                                        <p:attrNameLst>
                                          <p:attrName>style.visibility</p:attrName>
                                        </p:attrNameLst>
                                      </p:cBhvr>
                                      <p:to>
                                        <p:strVal val="visible"/>
                                      </p:to>
                                    </p:set>
                                    <p:animEffect transition="in" filter="wipe(up)">
                                      <p:cBhvr>
                                        <p:cTn id="46" dur="500"/>
                                        <p:tgtEl>
                                          <p:spTgt spid="152585"/>
                                        </p:tgtEl>
                                      </p:cBhvr>
                                    </p:animEffect>
                                  </p:childTnLst>
                                </p:cTn>
                              </p:par>
                              <p:par>
                                <p:cTn id="47" presetID="0" presetClass="path" presetSubtype="0" accel="50000" decel="50000" fill="hold" nodeType="withEffect">
                                  <p:stCondLst>
                                    <p:cond delay="0"/>
                                  </p:stCondLst>
                                  <p:childTnLst>
                                    <p:animMotion origin="layout" path="M -0.006181 0.344537 L -0.006181 0.428704 L 0.413681 0.428704 L -0.006181 0.428704 " pathEditMode="relative" rAng="0" ptsTypes="">
                                      <p:cBhvr>
                                        <p:cTn id="48" dur="2000" fill="hold"/>
                                        <p:tgtEl>
                                          <p:spTgt spid="152592"/>
                                        </p:tgtEl>
                                        <p:attrNameLst>
                                          <p:attrName>ppt_x</p:attrName>
                                          <p:attrName>ppt_y</p:attrName>
                                        </p:attrNameLst>
                                      </p:cBhvr>
                                      <p:rCtr x="0" y="0"/>
                                    </p:animMotion>
                                  </p:childTnLst>
                                </p:cTn>
                              </p:par>
                              <p:par>
                                <p:cTn id="49" presetID="22" presetClass="entr" presetSubtype="2" fill="hold" grpId="0" nodeType="withEffect">
                                  <p:stCondLst>
                                    <p:cond delay="800"/>
                                  </p:stCondLst>
                                  <p:childTnLst>
                                    <p:set>
                                      <p:cBhvr>
                                        <p:cTn id="50" dur="1" fill="hold">
                                          <p:stCondLst>
                                            <p:cond delay="0"/>
                                          </p:stCondLst>
                                        </p:cTn>
                                        <p:tgtEl>
                                          <p:spTgt spid="152588"/>
                                        </p:tgtEl>
                                        <p:attrNameLst>
                                          <p:attrName>style.visibility</p:attrName>
                                        </p:attrNameLst>
                                      </p:cBhvr>
                                      <p:to>
                                        <p:strVal val="visible"/>
                                      </p:to>
                                    </p:set>
                                    <p:animEffect transition="in" filter="wipe(right)">
                                      <p:cBhvr>
                                        <p:cTn id="51" dur="1000"/>
                                        <p:tgtEl>
                                          <p:spTgt spid="15258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152589"/>
                                        </p:tgtEl>
                                        <p:attrNameLst>
                                          <p:attrName>style.visibility</p:attrName>
                                        </p:attrNameLst>
                                      </p:cBhvr>
                                      <p:to>
                                        <p:strVal val="visible"/>
                                      </p:to>
                                    </p:set>
                                    <p:animEffect transition="in" filter="wipe(up)">
                                      <p:cBhvr>
                                        <p:cTn id="56" dur="500"/>
                                        <p:tgtEl>
                                          <p:spTgt spid="152589"/>
                                        </p:tgtEl>
                                      </p:cBhvr>
                                    </p:animEffect>
                                  </p:childTnLst>
                                </p:cTn>
                              </p:par>
                              <p:par>
                                <p:cTn id="57" presetID="0" presetClass="path" presetSubtype="0" accel="50000" decel="50000" fill="hold" nodeType="withEffect">
                                  <p:stCondLst>
                                    <p:cond delay="0"/>
                                  </p:stCondLst>
                                  <p:childTnLst>
                                    <p:animMotion origin="layout" path="M -0.004583 0.432870 L -0.004583 0.538056 L -0.394444 0.536018 L -0.002986 0.538056 " pathEditMode="relative" rAng="0" ptsTypes="">
                                      <p:cBhvr>
                                        <p:cTn id="58" dur="2000" fill="hold"/>
                                        <p:tgtEl>
                                          <p:spTgt spid="152592"/>
                                        </p:tgtEl>
                                        <p:attrNameLst>
                                          <p:attrName>ppt_x</p:attrName>
                                          <p:attrName>ppt_y</p:attrName>
                                        </p:attrNameLst>
                                      </p:cBhvr>
                                      <p:rCtr x="0" y="0"/>
                                    </p:animMotion>
                                  </p:childTnLst>
                                </p:cTn>
                              </p:par>
                              <p:par>
                                <p:cTn id="59" presetID="22" presetClass="entr" presetSubtype="8" fill="hold" grpId="0" nodeType="withEffect">
                                  <p:stCondLst>
                                    <p:cond delay="800"/>
                                  </p:stCondLst>
                                  <p:childTnLst>
                                    <p:set>
                                      <p:cBhvr>
                                        <p:cTn id="60" dur="1" fill="hold">
                                          <p:stCondLst>
                                            <p:cond delay="0"/>
                                          </p:stCondLst>
                                        </p:cTn>
                                        <p:tgtEl>
                                          <p:spTgt spid="152590"/>
                                        </p:tgtEl>
                                        <p:attrNameLst>
                                          <p:attrName>style.visibility</p:attrName>
                                        </p:attrNameLst>
                                      </p:cBhvr>
                                      <p:to>
                                        <p:strVal val="visible"/>
                                      </p:to>
                                    </p:set>
                                    <p:animEffect transition="in" filter="wipe(left)">
                                      <p:cBhvr>
                                        <p:cTn id="61" dur="1000"/>
                                        <p:tgtEl>
                                          <p:spTgt spid="152590"/>
                                        </p:tgtEl>
                                      </p:cBhvr>
                                    </p:animEffect>
                                  </p:childTnLst>
                                </p:cTn>
                              </p:par>
                            </p:childTnLst>
                          </p:cTn>
                        </p:par>
                        <p:par>
                          <p:cTn id="62" fill="hold">
                            <p:stCondLst>
                              <p:cond delay="500"/>
                            </p:stCondLst>
                            <p:childTnLst>
                              <p:par>
                                <p:cTn id="63" presetID="22" presetClass="entr" presetSubtype="1" fill="hold" nodeType="afterEffect">
                                  <p:stCondLst>
                                    <p:cond delay="0"/>
                                  </p:stCondLst>
                                  <p:childTnLst>
                                    <p:set>
                                      <p:cBhvr>
                                        <p:cTn id="64" dur="1" fill="hold">
                                          <p:stCondLst>
                                            <p:cond delay="0"/>
                                          </p:stCondLst>
                                        </p:cTn>
                                        <p:tgtEl>
                                          <p:spTgt spid="152591"/>
                                        </p:tgtEl>
                                        <p:attrNameLst>
                                          <p:attrName>style.visibility</p:attrName>
                                        </p:attrNameLst>
                                      </p:cBhvr>
                                      <p:to>
                                        <p:strVal val="visible"/>
                                      </p:to>
                                    </p:set>
                                    <p:animEffect transition="in" filter="wipe(up)">
                                      <p:cBhvr>
                                        <p:cTn id="65" dur="5000"/>
                                        <p:tgtEl>
                                          <p:spTgt spid="152591"/>
                                        </p:tgtEl>
                                      </p:cBhvr>
                                    </p:animEffect>
                                  </p:childTnLst>
                                </p:cTn>
                              </p:par>
                              <p:par>
                                <p:cTn id="66" presetID="0" presetClass="path" presetSubtype="0" accel="50000" decel="50000" fill="hold" nodeType="withEffect">
                                  <p:stCondLst>
                                    <p:cond delay="0"/>
                                  </p:stCondLst>
                                  <p:childTnLst>
                                    <p:animMotion origin="layout" path="M -0.003889 0.541019 L -0.003889 0.971667 " pathEditMode="relative" rAng="0" ptsTypes="">
                                      <p:cBhvr>
                                        <p:cTn id="67" dur="5000" fill="hold"/>
                                        <p:tgtEl>
                                          <p:spTgt spid="152592"/>
                                        </p:tgtEl>
                                        <p:attrNameLst>
                                          <p:attrName>ppt_x</p:attrName>
                                          <p:attrName>ppt_y</p:attrName>
                                        </p:attrNameLst>
                                      </p:cBhvr>
                                      <p:rCtr x="0" y="0"/>
                                    </p:animMotion>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152583"/>
                                        </p:tgtEl>
                                        <p:attrNameLst>
                                          <p:attrName>style.visibility</p:attrName>
                                        </p:attrNameLst>
                                      </p:cBhvr>
                                      <p:to>
                                        <p:strVal val="visible"/>
                                      </p:to>
                                    </p:set>
                                    <p:animEffect transition="in" filter="wipe(up)">
                                      <p:cBhvr>
                                        <p:cTn id="72" dur="500"/>
                                        <p:tgtEl>
                                          <p:spTgt spid="152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0" grpId="0" bldLvl="0" animBg="1"/>
      <p:bldP spid="152582" grpId="0" bldLvl="0" animBg="1"/>
      <p:bldP spid="152586" grpId="0" bldLvl="0" animBg="1"/>
      <p:bldP spid="152587" grpId="0" bldLvl="0" animBg="1"/>
      <p:bldP spid="152588" grpId="0" bldLvl="0" animBg="1"/>
      <p:bldP spid="152590" grpId="0" bldLvl="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6" name="组合 145"/>
          <p:cNvGrpSpPr/>
          <p:nvPr/>
        </p:nvGrpSpPr>
        <p:grpSpPr>
          <a:xfrm>
            <a:off x="-1" y="2115"/>
            <a:ext cx="8998983" cy="6870476"/>
            <a:chOff x="0" y="374295"/>
            <a:chExt cx="8660362" cy="6870476"/>
          </a:xfrm>
        </p:grpSpPr>
        <p:sp>
          <p:nvSpPr>
            <p:cNvPr id="145" name="任意多边形 144"/>
            <p:cNvSpPr/>
            <p:nvPr/>
          </p:nvSpPr>
          <p:spPr>
            <a:xfrm>
              <a:off x="1" y="374295"/>
              <a:ext cx="8660361" cy="6858000"/>
            </a:xfrm>
            <a:custGeom>
              <a:avLst/>
              <a:gdLst>
                <a:gd name="connsiteX0" fmla="*/ 0 w 8660361"/>
                <a:gd name="connsiteY0" fmla="*/ 0 h 6858000"/>
                <a:gd name="connsiteX1" fmla="*/ 6972036 w 8660361"/>
                <a:gd name="connsiteY1" fmla="*/ 0 h 6858000"/>
                <a:gd name="connsiteX2" fmla="*/ 7116439 w 8660361"/>
                <a:gd name="connsiteY2" fmla="*/ 127035 h 6858000"/>
                <a:gd name="connsiteX3" fmla="*/ 8660361 w 8660361"/>
                <a:gd name="connsiteY3" fmla="*/ 3478668 h 6858000"/>
                <a:gd name="connsiteX4" fmla="*/ 7116439 w 8660361"/>
                <a:gd name="connsiteY4" fmla="*/ 6830301 h 6858000"/>
                <a:gd name="connsiteX5" fmla="*/ 7084953 w 8660361"/>
                <a:gd name="connsiteY5" fmla="*/ 6858000 h 6858000"/>
                <a:gd name="connsiteX6" fmla="*/ 0 w 866036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60361" h="6858000">
                  <a:moveTo>
                    <a:pt x="0" y="0"/>
                  </a:moveTo>
                  <a:lnTo>
                    <a:pt x="6972036" y="0"/>
                  </a:lnTo>
                  <a:lnTo>
                    <a:pt x="7116439" y="127035"/>
                  </a:lnTo>
                  <a:cubicBezTo>
                    <a:pt x="8075705" y="1012263"/>
                    <a:pt x="8660361" y="2188199"/>
                    <a:pt x="8660361" y="3478668"/>
                  </a:cubicBezTo>
                  <a:cubicBezTo>
                    <a:pt x="8660361" y="4769138"/>
                    <a:pt x="8075704" y="5945074"/>
                    <a:pt x="7116439" y="6830301"/>
                  </a:cubicBezTo>
                  <a:lnTo>
                    <a:pt x="7084953" y="6858000"/>
                  </a:lnTo>
                  <a:lnTo>
                    <a:pt x="0" y="6858000"/>
                  </a:lnTo>
                  <a:close/>
                </a:path>
              </a:pathLst>
            </a:custGeom>
            <a:solidFill>
              <a:srgbClr val="FF7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3" name="任意多边形 142"/>
            <p:cNvSpPr/>
            <p:nvPr/>
          </p:nvSpPr>
          <p:spPr>
            <a:xfrm>
              <a:off x="1" y="374295"/>
              <a:ext cx="8480677" cy="6858000"/>
            </a:xfrm>
            <a:custGeom>
              <a:avLst/>
              <a:gdLst>
                <a:gd name="connsiteX0" fmla="*/ 0 w 8480677"/>
                <a:gd name="connsiteY0" fmla="*/ 0 h 6858000"/>
                <a:gd name="connsiteX1" fmla="*/ 6792352 w 8480677"/>
                <a:gd name="connsiteY1" fmla="*/ 0 h 6858000"/>
                <a:gd name="connsiteX2" fmla="*/ 6936755 w 8480677"/>
                <a:gd name="connsiteY2" fmla="*/ 127035 h 6858000"/>
                <a:gd name="connsiteX3" fmla="*/ 8480677 w 8480677"/>
                <a:gd name="connsiteY3" fmla="*/ 3478668 h 6858000"/>
                <a:gd name="connsiteX4" fmla="*/ 6936755 w 8480677"/>
                <a:gd name="connsiteY4" fmla="*/ 6830301 h 6858000"/>
                <a:gd name="connsiteX5" fmla="*/ 6905269 w 8480677"/>
                <a:gd name="connsiteY5" fmla="*/ 6858000 h 6858000"/>
                <a:gd name="connsiteX6" fmla="*/ 0 w 84806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80677" h="6858000">
                  <a:moveTo>
                    <a:pt x="0" y="0"/>
                  </a:moveTo>
                  <a:lnTo>
                    <a:pt x="6792352" y="0"/>
                  </a:lnTo>
                  <a:lnTo>
                    <a:pt x="6936755" y="127035"/>
                  </a:lnTo>
                  <a:cubicBezTo>
                    <a:pt x="7896020" y="1012263"/>
                    <a:pt x="8480677" y="2188199"/>
                    <a:pt x="8480677" y="3478668"/>
                  </a:cubicBezTo>
                  <a:cubicBezTo>
                    <a:pt x="8480677" y="4769138"/>
                    <a:pt x="7896020" y="5945074"/>
                    <a:pt x="6936755" y="6830301"/>
                  </a:cubicBezTo>
                  <a:lnTo>
                    <a:pt x="6905269" y="6858000"/>
                  </a:lnTo>
                  <a:lnTo>
                    <a:pt x="0" y="6858000"/>
                  </a:lnTo>
                  <a:close/>
                </a:path>
              </a:pathLst>
            </a:custGeom>
            <a:solidFill>
              <a:srgbClr val="71B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1" name="任意多边形 140"/>
            <p:cNvSpPr/>
            <p:nvPr/>
          </p:nvSpPr>
          <p:spPr>
            <a:xfrm>
              <a:off x="0" y="374295"/>
              <a:ext cx="8217134" cy="6870476"/>
            </a:xfrm>
            <a:custGeom>
              <a:avLst/>
              <a:gdLst>
                <a:gd name="connsiteX0" fmla="*/ 0 w 8217134"/>
                <a:gd name="connsiteY0" fmla="*/ 0 h 6870476"/>
                <a:gd name="connsiteX1" fmla="*/ 6528809 w 8217134"/>
                <a:gd name="connsiteY1" fmla="*/ 0 h 6870476"/>
                <a:gd name="connsiteX2" fmla="*/ 6673212 w 8217134"/>
                <a:gd name="connsiteY2" fmla="*/ 127035 h 6870476"/>
                <a:gd name="connsiteX3" fmla="*/ 8217134 w 8217134"/>
                <a:gd name="connsiteY3" fmla="*/ 3478668 h 6870476"/>
                <a:gd name="connsiteX4" fmla="*/ 6673212 w 8217134"/>
                <a:gd name="connsiteY4" fmla="*/ 6830301 h 6870476"/>
                <a:gd name="connsiteX5" fmla="*/ 6627544 w 8217134"/>
                <a:gd name="connsiteY5" fmla="*/ 6870476 h 6870476"/>
                <a:gd name="connsiteX6" fmla="*/ 0 w 8217134"/>
                <a:gd name="connsiteY6" fmla="*/ 6870476 h 6870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17134" h="6870476">
                  <a:moveTo>
                    <a:pt x="0" y="0"/>
                  </a:moveTo>
                  <a:lnTo>
                    <a:pt x="6528809" y="0"/>
                  </a:lnTo>
                  <a:lnTo>
                    <a:pt x="6673212" y="127035"/>
                  </a:lnTo>
                  <a:cubicBezTo>
                    <a:pt x="7632477" y="1012263"/>
                    <a:pt x="8217134" y="2188199"/>
                    <a:pt x="8217134" y="3478668"/>
                  </a:cubicBezTo>
                  <a:cubicBezTo>
                    <a:pt x="8217134" y="4769138"/>
                    <a:pt x="7632477" y="5945074"/>
                    <a:pt x="6673212" y="6830301"/>
                  </a:cubicBezTo>
                  <a:lnTo>
                    <a:pt x="6627544" y="6870476"/>
                  </a:lnTo>
                  <a:lnTo>
                    <a:pt x="0" y="6870476"/>
                  </a:lnTo>
                  <a:close/>
                </a:path>
              </a:pathLst>
            </a:custGeom>
            <a:solidFill>
              <a:srgbClr val="8BDC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9" name="任意多边形 138"/>
            <p:cNvSpPr/>
            <p:nvPr/>
          </p:nvSpPr>
          <p:spPr>
            <a:xfrm>
              <a:off x="0" y="374295"/>
              <a:ext cx="7874974" cy="6858000"/>
            </a:xfrm>
            <a:custGeom>
              <a:avLst/>
              <a:gdLst>
                <a:gd name="connsiteX0" fmla="*/ 0 w 7874974"/>
                <a:gd name="connsiteY0" fmla="*/ 0 h 6858000"/>
                <a:gd name="connsiteX1" fmla="*/ 6186649 w 7874974"/>
                <a:gd name="connsiteY1" fmla="*/ 0 h 6858000"/>
                <a:gd name="connsiteX2" fmla="*/ 6331052 w 7874974"/>
                <a:gd name="connsiteY2" fmla="*/ 127035 h 6858000"/>
                <a:gd name="connsiteX3" fmla="*/ 7874974 w 7874974"/>
                <a:gd name="connsiteY3" fmla="*/ 3478668 h 6858000"/>
                <a:gd name="connsiteX4" fmla="*/ 6331052 w 7874974"/>
                <a:gd name="connsiteY4" fmla="*/ 6830301 h 6858000"/>
                <a:gd name="connsiteX5" fmla="*/ 6299566 w 7874974"/>
                <a:gd name="connsiteY5" fmla="*/ 6858000 h 6858000"/>
                <a:gd name="connsiteX6" fmla="*/ 0 w 787497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74974" h="6858000">
                  <a:moveTo>
                    <a:pt x="0" y="0"/>
                  </a:moveTo>
                  <a:lnTo>
                    <a:pt x="6186649" y="0"/>
                  </a:lnTo>
                  <a:lnTo>
                    <a:pt x="6331052" y="127035"/>
                  </a:lnTo>
                  <a:cubicBezTo>
                    <a:pt x="7290318" y="1012263"/>
                    <a:pt x="7874974" y="2188199"/>
                    <a:pt x="7874974" y="3478668"/>
                  </a:cubicBezTo>
                  <a:cubicBezTo>
                    <a:pt x="7874974" y="4769138"/>
                    <a:pt x="7290318" y="5945074"/>
                    <a:pt x="6331052" y="6830301"/>
                  </a:cubicBezTo>
                  <a:lnTo>
                    <a:pt x="6299566" y="6858000"/>
                  </a:lnTo>
                  <a:lnTo>
                    <a:pt x="0" y="6858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16" name="组合 115"/>
          <p:cNvGrpSpPr/>
          <p:nvPr/>
        </p:nvGrpSpPr>
        <p:grpSpPr>
          <a:xfrm>
            <a:off x="5867400" y="2366351"/>
            <a:ext cx="6324601" cy="3953259"/>
            <a:chOff x="3111500" y="2511425"/>
            <a:chExt cx="6537326" cy="4086225"/>
          </a:xfrm>
        </p:grpSpPr>
        <p:sp>
          <p:nvSpPr>
            <p:cNvPr id="9" name="Rectangle 5"/>
            <p:cNvSpPr>
              <a:spLocks noChangeArrowheads="1"/>
            </p:cNvSpPr>
            <p:nvPr/>
          </p:nvSpPr>
          <p:spPr bwMode="auto">
            <a:xfrm>
              <a:off x="4022725" y="4122738"/>
              <a:ext cx="1757363" cy="1384300"/>
            </a:xfrm>
            <a:prstGeom prst="rect">
              <a:avLst/>
            </a:prstGeom>
            <a:solidFill>
              <a:srgbClr val="B07E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 name="Rectangle 6"/>
            <p:cNvSpPr>
              <a:spLocks noChangeArrowheads="1"/>
            </p:cNvSpPr>
            <p:nvPr/>
          </p:nvSpPr>
          <p:spPr bwMode="auto">
            <a:xfrm>
              <a:off x="4022725" y="4122738"/>
              <a:ext cx="17573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 name="Freeform 7"/>
            <p:cNvSpPr/>
            <p:nvPr/>
          </p:nvSpPr>
          <p:spPr bwMode="auto">
            <a:xfrm>
              <a:off x="4932363" y="4630738"/>
              <a:ext cx="542925" cy="520700"/>
            </a:xfrm>
            <a:custGeom>
              <a:avLst/>
              <a:gdLst>
                <a:gd name="T0" fmla="*/ 43 w 43"/>
                <a:gd name="T1" fmla="*/ 0 h 41"/>
                <a:gd name="T2" fmla="*/ 41 w 43"/>
                <a:gd name="T3" fmla="*/ 2 h 41"/>
                <a:gd name="T4" fmla="*/ 40 w 43"/>
                <a:gd name="T5" fmla="*/ 10 h 41"/>
                <a:gd name="T6" fmla="*/ 17 w 43"/>
                <a:gd name="T7" fmla="*/ 29 h 41"/>
                <a:gd name="T8" fmla="*/ 10 w 43"/>
                <a:gd name="T9" fmla="*/ 32 h 41"/>
                <a:gd name="T10" fmla="*/ 0 w 43"/>
                <a:gd name="T11" fmla="*/ 41 h 41"/>
                <a:gd name="T12" fmla="*/ 19 w 43"/>
                <a:gd name="T13" fmla="*/ 35 h 41"/>
                <a:gd name="T14" fmla="*/ 41 w 43"/>
                <a:gd name="T15" fmla="*/ 16 h 41"/>
                <a:gd name="T16" fmla="*/ 42 w 43"/>
                <a:gd name="T17" fmla="*/ 13 h 41"/>
                <a:gd name="T18" fmla="*/ 43 w 43"/>
                <a:gd name="T19"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1">
                  <a:moveTo>
                    <a:pt x="43" y="0"/>
                  </a:moveTo>
                  <a:cubicBezTo>
                    <a:pt x="42" y="1"/>
                    <a:pt x="42" y="1"/>
                    <a:pt x="41" y="2"/>
                  </a:cubicBezTo>
                  <a:cubicBezTo>
                    <a:pt x="41" y="5"/>
                    <a:pt x="40" y="8"/>
                    <a:pt x="40" y="10"/>
                  </a:cubicBezTo>
                  <a:cubicBezTo>
                    <a:pt x="37" y="21"/>
                    <a:pt x="17" y="29"/>
                    <a:pt x="17" y="29"/>
                  </a:cubicBezTo>
                  <a:cubicBezTo>
                    <a:pt x="10" y="32"/>
                    <a:pt x="10" y="32"/>
                    <a:pt x="10" y="32"/>
                  </a:cubicBezTo>
                  <a:cubicBezTo>
                    <a:pt x="7" y="35"/>
                    <a:pt x="4" y="38"/>
                    <a:pt x="0" y="41"/>
                  </a:cubicBezTo>
                  <a:cubicBezTo>
                    <a:pt x="19" y="35"/>
                    <a:pt x="19" y="35"/>
                    <a:pt x="19" y="35"/>
                  </a:cubicBezTo>
                  <a:cubicBezTo>
                    <a:pt x="19" y="35"/>
                    <a:pt x="38" y="27"/>
                    <a:pt x="41" y="16"/>
                  </a:cubicBezTo>
                  <a:cubicBezTo>
                    <a:pt x="42" y="15"/>
                    <a:pt x="42" y="14"/>
                    <a:pt x="42" y="13"/>
                  </a:cubicBezTo>
                  <a:cubicBezTo>
                    <a:pt x="42" y="9"/>
                    <a:pt x="43" y="5"/>
                    <a:pt x="43" y="0"/>
                  </a:cubicBezTo>
                </a:path>
              </a:pathLst>
            </a:custGeom>
            <a:solidFill>
              <a:srgbClr val="9E6E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 name="Freeform 8"/>
            <p:cNvSpPr/>
            <p:nvPr/>
          </p:nvSpPr>
          <p:spPr bwMode="auto">
            <a:xfrm>
              <a:off x="4211638" y="4186238"/>
              <a:ext cx="796925" cy="914400"/>
            </a:xfrm>
            <a:custGeom>
              <a:avLst/>
              <a:gdLst>
                <a:gd name="T0" fmla="*/ 37 w 63"/>
                <a:gd name="T1" fmla="*/ 0 h 72"/>
                <a:gd name="T2" fmla="*/ 0 w 63"/>
                <a:gd name="T3" fmla="*/ 0 h 72"/>
                <a:gd name="T4" fmla="*/ 0 w 63"/>
                <a:gd name="T5" fmla="*/ 72 h 72"/>
                <a:gd name="T6" fmla="*/ 12 w 63"/>
                <a:gd name="T7" fmla="*/ 60 h 72"/>
                <a:gd name="T8" fmla="*/ 18 w 63"/>
                <a:gd name="T9" fmla="*/ 32 h 72"/>
                <a:gd name="T10" fmla="*/ 50 w 63"/>
                <a:gd name="T11" fmla="*/ 19 h 72"/>
                <a:gd name="T12" fmla="*/ 53 w 63"/>
                <a:gd name="T13" fmla="*/ 18 h 72"/>
                <a:gd name="T14" fmla="*/ 63 w 63"/>
                <a:gd name="T15" fmla="*/ 8 h 72"/>
                <a:gd name="T16" fmla="*/ 55 w 63"/>
                <a:gd name="T17" fmla="*/ 6 h 72"/>
                <a:gd name="T18" fmla="*/ 37 w 63"/>
                <a:gd name="T19" fmla="*/ 14 h 72"/>
                <a:gd name="T20" fmla="*/ 37 w 63"/>
                <a:gd name="T21"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72">
                  <a:moveTo>
                    <a:pt x="37" y="0"/>
                  </a:moveTo>
                  <a:cubicBezTo>
                    <a:pt x="0" y="0"/>
                    <a:pt x="0" y="0"/>
                    <a:pt x="0" y="0"/>
                  </a:cubicBezTo>
                  <a:cubicBezTo>
                    <a:pt x="0" y="72"/>
                    <a:pt x="0" y="72"/>
                    <a:pt x="0" y="72"/>
                  </a:cubicBezTo>
                  <a:cubicBezTo>
                    <a:pt x="4" y="68"/>
                    <a:pt x="8" y="64"/>
                    <a:pt x="12" y="60"/>
                  </a:cubicBezTo>
                  <a:cubicBezTo>
                    <a:pt x="18" y="32"/>
                    <a:pt x="18" y="32"/>
                    <a:pt x="18" y="32"/>
                  </a:cubicBezTo>
                  <a:cubicBezTo>
                    <a:pt x="50" y="19"/>
                    <a:pt x="50" y="19"/>
                    <a:pt x="50" y="19"/>
                  </a:cubicBezTo>
                  <a:cubicBezTo>
                    <a:pt x="53" y="18"/>
                    <a:pt x="53" y="18"/>
                    <a:pt x="53" y="18"/>
                  </a:cubicBezTo>
                  <a:cubicBezTo>
                    <a:pt x="57" y="14"/>
                    <a:pt x="60" y="11"/>
                    <a:pt x="63" y="8"/>
                  </a:cubicBezTo>
                  <a:cubicBezTo>
                    <a:pt x="58" y="7"/>
                    <a:pt x="55" y="6"/>
                    <a:pt x="55" y="6"/>
                  </a:cubicBezTo>
                  <a:cubicBezTo>
                    <a:pt x="37" y="14"/>
                    <a:pt x="37" y="14"/>
                    <a:pt x="37" y="14"/>
                  </a:cubicBezTo>
                  <a:cubicBezTo>
                    <a:pt x="37" y="0"/>
                    <a:pt x="37" y="0"/>
                    <a:pt x="37" y="0"/>
                  </a:cubicBezTo>
                </a:path>
              </a:pathLst>
            </a:custGeom>
            <a:solidFill>
              <a:srgbClr val="9E6E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 name="Freeform 9"/>
            <p:cNvSpPr/>
            <p:nvPr/>
          </p:nvSpPr>
          <p:spPr bwMode="auto">
            <a:xfrm>
              <a:off x="4173538" y="5087938"/>
              <a:ext cx="1265238" cy="1014413"/>
            </a:xfrm>
            <a:custGeom>
              <a:avLst/>
              <a:gdLst>
                <a:gd name="T0" fmla="*/ 24 w 100"/>
                <a:gd name="T1" fmla="*/ 0 h 80"/>
                <a:gd name="T2" fmla="*/ 0 w 100"/>
                <a:gd name="T3" fmla="*/ 37 h 80"/>
                <a:gd name="T4" fmla="*/ 69 w 100"/>
                <a:gd name="T5" fmla="*/ 79 h 80"/>
                <a:gd name="T6" fmla="*/ 74 w 100"/>
                <a:gd name="T7" fmla="*/ 33 h 80"/>
                <a:gd name="T8" fmla="*/ 24 w 100"/>
                <a:gd name="T9" fmla="*/ 0 h 80"/>
              </a:gdLst>
              <a:ahLst/>
              <a:cxnLst>
                <a:cxn ang="0">
                  <a:pos x="T0" y="T1"/>
                </a:cxn>
                <a:cxn ang="0">
                  <a:pos x="T2" y="T3"/>
                </a:cxn>
                <a:cxn ang="0">
                  <a:pos x="T4" y="T5"/>
                </a:cxn>
                <a:cxn ang="0">
                  <a:pos x="T6" y="T7"/>
                </a:cxn>
                <a:cxn ang="0">
                  <a:pos x="T8" y="T9"/>
                </a:cxn>
              </a:cxnLst>
              <a:rect l="0" t="0" r="r" b="b"/>
              <a:pathLst>
                <a:path w="100" h="80">
                  <a:moveTo>
                    <a:pt x="24" y="0"/>
                  </a:moveTo>
                  <a:cubicBezTo>
                    <a:pt x="0" y="37"/>
                    <a:pt x="0" y="37"/>
                    <a:pt x="0" y="37"/>
                  </a:cubicBezTo>
                  <a:cubicBezTo>
                    <a:pt x="29" y="55"/>
                    <a:pt x="69" y="79"/>
                    <a:pt x="69" y="79"/>
                  </a:cubicBezTo>
                  <a:cubicBezTo>
                    <a:pt x="79" y="80"/>
                    <a:pt x="100" y="58"/>
                    <a:pt x="74" y="33"/>
                  </a:cubicBezTo>
                  <a:cubicBezTo>
                    <a:pt x="24" y="0"/>
                    <a:pt x="24" y="0"/>
                    <a:pt x="24" y="0"/>
                  </a:cubicBezTo>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 name="Freeform 10"/>
            <p:cNvSpPr/>
            <p:nvPr/>
          </p:nvSpPr>
          <p:spPr bwMode="auto">
            <a:xfrm>
              <a:off x="4173538" y="5392738"/>
              <a:ext cx="973138" cy="709613"/>
            </a:xfrm>
            <a:custGeom>
              <a:avLst/>
              <a:gdLst>
                <a:gd name="T0" fmla="*/ 0 w 77"/>
                <a:gd name="T1" fmla="*/ 13 h 56"/>
                <a:gd name="T2" fmla="*/ 69 w 77"/>
                <a:gd name="T3" fmla="*/ 55 h 56"/>
                <a:gd name="T4" fmla="*/ 76 w 77"/>
                <a:gd name="T5" fmla="*/ 53 h 56"/>
                <a:gd name="T6" fmla="*/ 68 w 77"/>
                <a:gd name="T7" fmla="*/ 36 h 56"/>
                <a:gd name="T8" fmla="*/ 8 w 77"/>
                <a:gd name="T9" fmla="*/ 0 h 56"/>
                <a:gd name="T10" fmla="*/ 0 w 77"/>
                <a:gd name="T11" fmla="*/ 13 h 56"/>
              </a:gdLst>
              <a:ahLst/>
              <a:cxnLst>
                <a:cxn ang="0">
                  <a:pos x="T0" y="T1"/>
                </a:cxn>
                <a:cxn ang="0">
                  <a:pos x="T2" y="T3"/>
                </a:cxn>
                <a:cxn ang="0">
                  <a:pos x="T4" y="T5"/>
                </a:cxn>
                <a:cxn ang="0">
                  <a:pos x="T6" y="T7"/>
                </a:cxn>
                <a:cxn ang="0">
                  <a:pos x="T8" y="T9"/>
                </a:cxn>
                <a:cxn ang="0">
                  <a:pos x="T10" y="T11"/>
                </a:cxn>
              </a:cxnLst>
              <a:rect l="0" t="0" r="r" b="b"/>
              <a:pathLst>
                <a:path w="77" h="56">
                  <a:moveTo>
                    <a:pt x="0" y="13"/>
                  </a:moveTo>
                  <a:cubicBezTo>
                    <a:pt x="29" y="31"/>
                    <a:pt x="69" y="55"/>
                    <a:pt x="69" y="55"/>
                  </a:cubicBezTo>
                  <a:cubicBezTo>
                    <a:pt x="70" y="55"/>
                    <a:pt x="72" y="56"/>
                    <a:pt x="76" y="53"/>
                  </a:cubicBezTo>
                  <a:cubicBezTo>
                    <a:pt x="77" y="51"/>
                    <a:pt x="75" y="41"/>
                    <a:pt x="68" y="36"/>
                  </a:cubicBezTo>
                  <a:cubicBezTo>
                    <a:pt x="56" y="29"/>
                    <a:pt x="27" y="11"/>
                    <a:pt x="8" y="0"/>
                  </a:cubicBezTo>
                  <a:cubicBezTo>
                    <a:pt x="0" y="13"/>
                    <a:pt x="0" y="13"/>
                    <a:pt x="0" y="13"/>
                  </a:cubicBezTo>
                </a:path>
              </a:pathLst>
            </a:custGeom>
            <a:solidFill>
              <a:srgbClr val="EFC9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 name="Freeform 11"/>
            <p:cNvSpPr/>
            <p:nvPr/>
          </p:nvSpPr>
          <p:spPr bwMode="auto">
            <a:xfrm>
              <a:off x="4389438" y="5087938"/>
              <a:ext cx="922338" cy="900113"/>
            </a:xfrm>
            <a:custGeom>
              <a:avLst/>
              <a:gdLst>
                <a:gd name="T0" fmla="*/ 0 w 73"/>
                <a:gd name="T1" fmla="*/ 10 h 71"/>
                <a:gd name="T2" fmla="*/ 51 w 73"/>
                <a:gd name="T3" fmla="*/ 42 h 71"/>
                <a:gd name="T4" fmla="*/ 65 w 73"/>
                <a:gd name="T5" fmla="*/ 71 h 71"/>
                <a:gd name="T6" fmla="*/ 57 w 73"/>
                <a:gd name="T7" fmla="*/ 33 h 71"/>
                <a:gd name="T8" fmla="*/ 7 w 73"/>
                <a:gd name="T9" fmla="*/ 0 h 71"/>
                <a:gd name="T10" fmla="*/ 0 w 73"/>
                <a:gd name="T11" fmla="*/ 10 h 71"/>
              </a:gdLst>
              <a:ahLst/>
              <a:cxnLst>
                <a:cxn ang="0">
                  <a:pos x="T0" y="T1"/>
                </a:cxn>
                <a:cxn ang="0">
                  <a:pos x="T2" y="T3"/>
                </a:cxn>
                <a:cxn ang="0">
                  <a:pos x="T4" y="T5"/>
                </a:cxn>
                <a:cxn ang="0">
                  <a:pos x="T6" y="T7"/>
                </a:cxn>
                <a:cxn ang="0">
                  <a:pos x="T8" y="T9"/>
                </a:cxn>
                <a:cxn ang="0">
                  <a:pos x="T10" y="T11"/>
                </a:cxn>
              </a:cxnLst>
              <a:rect l="0" t="0" r="r" b="b"/>
              <a:pathLst>
                <a:path w="73" h="71">
                  <a:moveTo>
                    <a:pt x="0" y="10"/>
                  </a:moveTo>
                  <a:cubicBezTo>
                    <a:pt x="51" y="42"/>
                    <a:pt x="51" y="42"/>
                    <a:pt x="51" y="42"/>
                  </a:cubicBezTo>
                  <a:cubicBezTo>
                    <a:pt x="51" y="42"/>
                    <a:pt x="68" y="50"/>
                    <a:pt x="65" y="71"/>
                  </a:cubicBezTo>
                  <a:cubicBezTo>
                    <a:pt x="71" y="63"/>
                    <a:pt x="73" y="48"/>
                    <a:pt x="57" y="33"/>
                  </a:cubicBezTo>
                  <a:cubicBezTo>
                    <a:pt x="7" y="0"/>
                    <a:pt x="7" y="0"/>
                    <a:pt x="7" y="0"/>
                  </a:cubicBezTo>
                  <a:cubicBezTo>
                    <a:pt x="0" y="10"/>
                    <a:pt x="0" y="10"/>
                    <a:pt x="0" y="10"/>
                  </a:cubicBezTo>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 name="Freeform 12"/>
            <p:cNvSpPr/>
            <p:nvPr/>
          </p:nvSpPr>
          <p:spPr bwMode="auto">
            <a:xfrm>
              <a:off x="4730750" y="5899150"/>
              <a:ext cx="303213" cy="177800"/>
            </a:xfrm>
            <a:custGeom>
              <a:avLst/>
              <a:gdLst>
                <a:gd name="T0" fmla="*/ 0 w 24"/>
                <a:gd name="T1" fmla="*/ 0 h 14"/>
                <a:gd name="T2" fmla="*/ 0 w 24"/>
                <a:gd name="T3" fmla="*/ 0 h 14"/>
                <a:gd name="T4" fmla="*/ 24 w 24"/>
                <a:gd name="T5" fmla="*/ 14 h 14"/>
                <a:gd name="T6" fmla="*/ 24 w 24"/>
                <a:gd name="T7" fmla="*/ 14 h 14"/>
                <a:gd name="T8" fmla="*/ 24 w 24"/>
                <a:gd name="T9" fmla="*/ 14 h 14"/>
                <a:gd name="T10" fmla="*/ 12 w 24"/>
                <a:gd name="T11" fmla="*/ 7 h 14"/>
                <a:gd name="T12" fmla="*/ 12 w 24"/>
                <a:gd name="T13" fmla="*/ 7 h 14"/>
                <a:gd name="T14" fmla="*/ 6 w 24"/>
                <a:gd name="T15" fmla="*/ 3 h 14"/>
                <a:gd name="T16" fmla="*/ 5 w 24"/>
                <a:gd name="T17" fmla="*/ 3 h 14"/>
                <a:gd name="T18" fmla="*/ 5 w 24"/>
                <a:gd name="T19" fmla="*/ 3 h 14"/>
                <a:gd name="T20" fmla="*/ 0 w 2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4">
                  <a:moveTo>
                    <a:pt x="0" y="0"/>
                  </a:moveTo>
                  <a:cubicBezTo>
                    <a:pt x="0" y="0"/>
                    <a:pt x="0" y="0"/>
                    <a:pt x="0" y="0"/>
                  </a:cubicBezTo>
                  <a:cubicBezTo>
                    <a:pt x="14" y="8"/>
                    <a:pt x="24" y="14"/>
                    <a:pt x="24" y="14"/>
                  </a:cubicBezTo>
                  <a:cubicBezTo>
                    <a:pt x="24" y="14"/>
                    <a:pt x="24" y="14"/>
                    <a:pt x="24" y="14"/>
                  </a:cubicBezTo>
                  <a:cubicBezTo>
                    <a:pt x="24" y="14"/>
                    <a:pt x="24" y="14"/>
                    <a:pt x="24" y="14"/>
                  </a:cubicBezTo>
                  <a:cubicBezTo>
                    <a:pt x="22" y="13"/>
                    <a:pt x="18" y="11"/>
                    <a:pt x="12" y="7"/>
                  </a:cubicBezTo>
                  <a:cubicBezTo>
                    <a:pt x="12" y="7"/>
                    <a:pt x="12" y="7"/>
                    <a:pt x="12" y="7"/>
                  </a:cubicBezTo>
                  <a:cubicBezTo>
                    <a:pt x="10" y="6"/>
                    <a:pt x="8" y="5"/>
                    <a:pt x="6" y="3"/>
                  </a:cubicBezTo>
                  <a:cubicBezTo>
                    <a:pt x="6" y="3"/>
                    <a:pt x="5" y="3"/>
                    <a:pt x="5" y="3"/>
                  </a:cubicBezTo>
                  <a:cubicBezTo>
                    <a:pt x="5" y="3"/>
                    <a:pt x="5" y="3"/>
                    <a:pt x="5" y="3"/>
                  </a:cubicBezTo>
                  <a:cubicBezTo>
                    <a:pt x="4" y="2"/>
                    <a:pt x="2" y="1"/>
                    <a:pt x="0" y="0"/>
                  </a:cubicBezTo>
                </a:path>
              </a:pathLst>
            </a:custGeom>
            <a:solidFill>
              <a:srgbClr val="EEEA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 name="Freeform 13"/>
            <p:cNvSpPr>
              <a:spLocks noEditPoints="1"/>
            </p:cNvSpPr>
            <p:nvPr/>
          </p:nvSpPr>
          <p:spPr bwMode="auto">
            <a:xfrm>
              <a:off x="4730750" y="5899150"/>
              <a:ext cx="328613" cy="177800"/>
            </a:xfrm>
            <a:custGeom>
              <a:avLst/>
              <a:gdLst>
                <a:gd name="T0" fmla="*/ 19 w 26"/>
                <a:gd name="T1" fmla="*/ 6 h 14"/>
                <a:gd name="T2" fmla="*/ 17 w 26"/>
                <a:gd name="T3" fmla="*/ 6 h 14"/>
                <a:gd name="T4" fmla="*/ 20 w 26"/>
                <a:gd name="T5" fmla="*/ 9 h 14"/>
                <a:gd name="T6" fmla="*/ 22 w 26"/>
                <a:gd name="T7" fmla="*/ 14 h 14"/>
                <a:gd name="T8" fmla="*/ 12 w 26"/>
                <a:gd name="T9" fmla="*/ 7 h 14"/>
                <a:gd name="T10" fmla="*/ 12 w 26"/>
                <a:gd name="T11" fmla="*/ 7 h 14"/>
                <a:gd name="T12" fmla="*/ 24 w 26"/>
                <a:gd name="T13" fmla="*/ 14 h 14"/>
                <a:gd name="T14" fmla="*/ 23 w 26"/>
                <a:gd name="T15" fmla="*/ 8 h 14"/>
                <a:gd name="T16" fmla="*/ 19 w 26"/>
                <a:gd name="T17" fmla="*/ 6 h 14"/>
                <a:gd name="T18" fmla="*/ 5 w 26"/>
                <a:gd name="T19" fmla="*/ 3 h 14"/>
                <a:gd name="T20" fmla="*/ 6 w 26"/>
                <a:gd name="T21" fmla="*/ 3 h 14"/>
                <a:gd name="T22" fmla="*/ 5 w 26"/>
                <a:gd name="T23" fmla="*/ 3 h 14"/>
                <a:gd name="T24" fmla="*/ 0 w 26"/>
                <a:gd name="T25" fmla="*/ 0 h 14"/>
                <a:gd name="T26" fmla="*/ 0 w 26"/>
                <a:gd name="T27" fmla="*/ 0 h 14"/>
                <a:gd name="T28" fmla="*/ 5 w 26"/>
                <a:gd name="T29" fmla="*/ 3 h 14"/>
                <a:gd name="T30" fmla="*/ 0 w 26"/>
                <a:gd name="T3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 h="14">
                  <a:moveTo>
                    <a:pt x="19" y="6"/>
                  </a:moveTo>
                  <a:cubicBezTo>
                    <a:pt x="17" y="6"/>
                    <a:pt x="17" y="6"/>
                    <a:pt x="17" y="6"/>
                  </a:cubicBezTo>
                  <a:cubicBezTo>
                    <a:pt x="20" y="9"/>
                    <a:pt x="20" y="9"/>
                    <a:pt x="20" y="9"/>
                  </a:cubicBezTo>
                  <a:cubicBezTo>
                    <a:pt x="20" y="9"/>
                    <a:pt x="23" y="11"/>
                    <a:pt x="22" y="14"/>
                  </a:cubicBezTo>
                  <a:cubicBezTo>
                    <a:pt x="20" y="12"/>
                    <a:pt x="17" y="10"/>
                    <a:pt x="12" y="7"/>
                  </a:cubicBezTo>
                  <a:cubicBezTo>
                    <a:pt x="12" y="7"/>
                    <a:pt x="12" y="7"/>
                    <a:pt x="12" y="7"/>
                  </a:cubicBezTo>
                  <a:cubicBezTo>
                    <a:pt x="18" y="11"/>
                    <a:pt x="22" y="13"/>
                    <a:pt x="24" y="14"/>
                  </a:cubicBezTo>
                  <a:cubicBezTo>
                    <a:pt x="25" y="14"/>
                    <a:pt x="26" y="10"/>
                    <a:pt x="23" y="8"/>
                  </a:cubicBezTo>
                  <a:cubicBezTo>
                    <a:pt x="23" y="8"/>
                    <a:pt x="21" y="7"/>
                    <a:pt x="19" y="6"/>
                  </a:cubicBezTo>
                  <a:moveTo>
                    <a:pt x="5" y="3"/>
                  </a:moveTo>
                  <a:cubicBezTo>
                    <a:pt x="5" y="3"/>
                    <a:pt x="6" y="3"/>
                    <a:pt x="6" y="3"/>
                  </a:cubicBezTo>
                  <a:cubicBezTo>
                    <a:pt x="6" y="3"/>
                    <a:pt x="5" y="3"/>
                    <a:pt x="5" y="3"/>
                  </a:cubicBezTo>
                  <a:moveTo>
                    <a:pt x="0" y="0"/>
                  </a:moveTo>
                  <a:cubicBezTo>
                    <a:pt x="0" y="0"/>
                    <a:pt x="0" y="0"/>
                    <a:pt x="0" y="0"/>
                  </a:cubicBezTo>
                  <a:cubicBezTo>
                    <a:pt x="2" y="1"/>
                    <a:pt x="4" y="2"/>
                    <a:pt x="5" y="3"/>
                  </a:cubicBezTo>
                  <a:cubicBezTo>
                    <a:pt x="4" y="2"/>
                    <a:pt x="2" y="1"/>
                    <a:pt x="0" y="0"/>
                  </a:cubicBezTo>
                </a:path>
              </a:pathLst>
            </a:custGeom>
            <a:solidFill>
              <a:srgbClr val="DFB88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 name="Freeform 14"/>
            <p:cNvSpPr/>
            <p:nvPr/>
          </p:nvSpPr>
          <p:spPr bwMode="auto">
            <a:xfrm>
              <a:off x="4743450" y="5861050"/>
              <a:ext cx="277813" cy="215900"/>
            </a:xfrm>
            <a:custGeom>
              <a:avLst/>
              <a:gdLst>
                <a:gd name="T0" fmla="*/ 19 w 22"/>
                <a:gd name="T1" fmla="*/ 12 h 17"/>
                <a:gd name="T2" fmla="*/ 4 w 22"/>
                <a:gd name="T3" fmla="*/ 2 h 17"/>
                <a:gd name="T4" fmla="*/ 0 w 22"/>
                <a:gd name="T5" fmla="*/ 2 h 17"/>
                <a:gd name="T6" fmla="*/ 0 w 22"/>
                <a:gd name="T7" fmla="*/ 3 h 17"/>
                <a:gd name="T8" fmla="*/ 21 w 22"/>
                <a:gd name="T9" fmla="*/ 17 h 17"/>
                <a:gd name="T10" fmla="*/ 19 w 22"/>
                <a:gd name="T11" fmla="*/ 12 h 17"/>
              </a:gdLst>
              <a:ahLst/>
              <a:cxnLst>
                <a:cxn ang="0">
                  <a:pos x="T0" y="T1"/>
                </a:cxn>
                <a:cxn ang="0">
                  <a:pos x="T2" y="T3"/>
                </a:cxn>
                <a:cxn ang="0">
                  <a:pos x="T4" y="T5"/>
                </a:cxn>
                <a:cxn ang="0">
                  <a:pos x="T6" y="T7"/>
                </a:cxn>
                <a:cxn ang="0">
                  <a:pos x="T8" y="T9"/>
                </a:cxn>
                <a:cxn ang="0">
                  <a:pos x="T10" y="T11"/>
                </a:cxn>
              </a:cxnLst>
              <a:rect l="0" t="0" r="r" b="b"/>
              <a:pathLst>
                <a:path w="22" h="17">
                  <a:moveTo>
                    <a:pt x="19" y="12"/>
                  </a:moveTo>
                  <a:cubicBezTo>
                    <a:pt x="4" y="2"/>
                    <a:pt x="4" y="2"/>
                    <a:pt x="4" y="2"/>
                  </a:cubicBezTo>
                  <a:cubicBezTo>
                    <a:pt x="2" y="1"/>
                    <a:pt x="1" y="0"/>
                    <a:pt x="0" y="2"/>
                  </a:cubicBezTo>
                  <a:cubicBezTo>
                    <a:pt x="0" y="3"/>
                    <a:pt x="0" y="3"/>
                    <a:pt x="0" y="3"/>
                  </a:cubicBezTo>
                  <a:cubicBezTo>
                    <a:pt x="9" y="9"/>
                    <a:pt x="17" y="14"/>
                    <a:pt x="21" y="17"/>
                  </a:cubicBezTo>
                  <a:cubicBezTo>
                    <a:pt x="22" y="14"/>
                    <a:pt x="19" y="12"/>
                    <a:pt x="19" y="12"/>
                  </a:cubicBezTo>
                </a:path>
              </a:pathLst>
            </a:custGeom>
            <a:solidFill>
              <a:srgbClr val="FEFB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 name="Freeform 15"/>
            <p:cNvSpPr/>
            <p:nvPr/>
          </p:nvSpPr>
          <p:spPr bwMode="auto">
            <a:xfrm>
              <a:off x="4679950" y="3514725"/>
              <a:ext cx="2932113" cy="2473325"/>
            </a:xfrm>
            <a:custGeom>
              <a:avLst/>
              <a:gdLst>
                <a:gd name="T0" fmla="*/ 185 w 232"/>
                <a:gd name="T1" fmla="*/ 84 h 195"/>
                <a:gd name="T2" fmla="*/ 58 w 232"/>
                <a:gd name="T3" fmla="*/ 4 h 195"/>
                <a:gd name="T4" fmla="*/ 33 w 232"/>
                <a:gd name="T5" fmla="*/ 3 h 195"/>
                <a:gd name="T6" fmla="*/ 0 w 232"/>
                <a:gd name="T7" fmla="*/ 15 h 195"/>
                <a:gd name="T8" fmla="*/ 0 w 232"/>
                <a:gd name="T9" fmla="*/ 67 h 195"/>
                <a:gd name="T10" fmla="*/ 18 w 232"/>
                <a:gd name="T11" fmla="*/ 59 h 195"/>
                <a:gd name="T12" fmla="*/ 58 w 232"/>
                <a:gd name="T13" fmla="*/ 74 h 195"/>
                <a:gd name="T14" fmla="*/ 61 w 232"/>
                <a:gd name="T15" fmla="*/ 107 h 195"/>
                <a:gd name="T16" fmla="*/ 75 w 232"/>
                <a:gd name="T17" fmla="*/ 174 h 195"/>
                <a:gd name="T18" fmla="*/ 183 w 232"/>
                <a:gd name="T19" fmla="*/ 181 h 195"/>
                <a:gd name="T20" fmla="*/ 232 w 232"/>
                <a:gd name="T21" fmla="*/ 181 h 195"/>
                <a:gd name="T22" fmla="*/ 232 w 232"/>
                <a:gd name="T23" fmla="*/ 84 h 195"/>
                <a:gd name="T24" fmla="*/ 185 w 232"/>
                <a:gd name="T25" fmla="*/ 84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2" h="195">
                  <a:moveTo>
                    <a:pt x="185" y="84"/>
                  </a:moveTo>
                  <a:cubicBezTo>
                    <a:pt x="172" y="84"/>
                    <a:pt x="101" y="26"/>
                    <a:pt x="58" y="4"/>
                  </a:cubicBezTo>
                  <a:cubicBezTo>
                    <a:pt x="50" y="0"/>
                    <a:pt x="41" y="0"/>
                    <a:pt x="33" y="3"/>
                  </a:cubicBezTo>
                  <a:cubicBezTo>
                    <a:pt x="25" y="6"/>
                    <a:pt x="13" y="10"/>
                    <a:pt x="0" y="15"/>
                  </a:cubicBezTo>
                  <a:cubicBezTo>
                    <a:pt x="0" y="67"/>
                    <a:pt x="0" y="67"/>
                    <a:pt x="0" y="67"/>
                  </a:cubicBezTo>
                  <a:cubicBezTo>
                    <a:pt x="18" y="59"/>
                    <a:pt x="18" y="59"/>
                    <a:pt x="18" y="59"/>
                  </a:cubicBezTo>
                  <a:cubicBezTo>
                    <a:pt x="18" y="59"/>
                    <a:pt x="50" y="64"/>
                    <a:pt x="58" y="74"/>
                  </a:cubicBezTo>
                  <a:cubicBezTo>
                    <a:pt x="66" y="85"/>
                    <a:pt x="62" y="100"/>
                    <a:pt x="61" y="107"/>
                  </a:cubicBezTo>
                  <a:cubicBezTo>
                    <a:pt x="75" y="174"/>
                    <a:pt x="75" y="174"/>
                    <a:pt x="75" y="174"/>
                  </a:cubicBezTo>
                  <a:cubicBezTo>
                    <a:pt x="122" y="195"/>
                    <a:pt x="178" y="181"/>
                    <a:pt x="183" y="181"/>
                  </a:cubicBezTo>
                  <a:cubicBezTo>
                    <a:pt x="210" y="181"/>
                    <a:pt x="232" y="181"/>
                    <a:pt x="232" y="181"/>
                  </a:cubicBezTo>
                  <a:cubicBezTo>
                    <a:pt x="232" y="84"/>
                    <a:pt x="232" y="84"/>
                    <a:pt x="232" y="84"/>
                  </a:cubicBezTo>
                  <a:cubicBezTo>
                    <a:pt x="185" y="84"/>
                    <a:pt x="185" y="84"/>
                    <a:pt x="185" y="84"/>
                  </a:cubicBezTo>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 name="Freeform 16"/>
            <p:cNvSpPr/>
            <p:nvPr/>
          </p:nvSpPr>
          <p:spPr bwMode="auto">
            <a:xfrm>
              <a:off x="4856163" y="5861050"/>
              <a:ext cx="139700" cy="114300"/>
            </a:xfrm>
            <a:custGeom>
              <a:avLst/>
              <a:gdLst>
                <a:gd name="T0" fmla="*/ 0 w 11"/>
                <a:gd name="T1" fmla="*/ 1 h 9"/>
                <a:gd name="T2" fmla="*/ 11 w 11"/>
                <a:gd name="T3" fmla="*/ 9 h 9"/>
                <a:gd name="T4" fmla="*/ 4 w 11"/>
                <a:gd name="T5" fmla="*/ 0 h 9"/>
                <a:gd name="T6" fmla="*/ 0 w 11"/>
                <a:gd name="T7" fmla="*/ 1 h 9"/>
              </a:gdLst>
              <a:ahLst/>
              <a:cxnLst>
                <a:cxn ang="0">
                  <a:pos x="T0" y="T1"/>
                </a:cxn>
                <a:cxn ang="0">
                  <a:pos x="T2" y="T3"/>
                </a:cxn>
                <a:cxn ang="0">
                  <a:pos x="T4" y="T5"/>
                </a:cxn>
                <a:cxn ang="0">
                  <a:pos x="T6" y="T7"/>
                </a:cxn>
              </a:cxnLst>
              <a:rect l="0" t="0" r="r" b="b"/>
              <a:pathLst>
                <a:path w="11" h="9">
                  <a:moveTo>
                    <a:pt x="0" y="1"/>
                  </a:moveTo>
                  <a:cubicBezTo>
                    <a:pt x="11" y="9"/>
                    <a:pt x="11" y="9"/>
                    <a:pt x="11" y="9"/>
                  </a:cubicBezTo>
                  <a:cubicBezTo>
                    <a:pt x="11" y="9"/>
                    <a:pt x="10" y="5"/>
                    <a:pt x="4" y="0"/>
                  </a:cubicBezTo>
                  <a:cubicBezTo>
                    <a:pt x="0" y="1"/>
                    <a:pt x="0" y="1"/>
                    <a:pt x="0" y="1"/>
                  </a:cubicBezTo>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 name="Freeform 17"/>
            <p:cNvSpPr/>
            <p:nvPr/>
          </p:nvSpPr>
          <p:spPr bwMode="auto">
            <a:xfrm>
              <a:off x="4679950" y="3514725"/>
              <a:ext cx="2932113" cy="1217613"/>
            </a:xfrm>
            <a:custGeom>
              <a:avLst/>
              <a:gdLst>
                <a:gd name="T0" fmla="*/ 185 w 232"/>
                <a:gd name="T1" fmla="*/ 84 h 96"/>
                <a:gd name="T2" fmla="*/ 58 w 232"/>
                <a:gd name="T3" fmla="*/ 4 h 96"/>
                <a:gd name="T4" fmla="*/ 33 w 232"/>
                <a:gd name="T5" fmla="*/ 3 h 96"/>
                <a:gd name="T6" fmla="*/ 0 w 232"/>
                <a:gd name="T7" fmla="*/ 15 h 96"/>
                <a:gd name="T8" fmla="*/ 0 w 232"/>
                <a:gd name="T9" fmla="*/ 22 h 96"/>
                <a:gd name="T10" fmla="*/ 33 w 232"/>
                <a:gd name="T11" fmla="*/ 10 h 96"/>
                <a:gd name="T12" fmla="*/ 57 w 232"/>
                <a:gd name="T13" fmla="*/ 11 h 96"/>
                <a:gd name="T14" fmla="*/ 185 w 232"/>
                <a:gd name="T15" fmla="*/ 96 h 96"/>
                <a:gd name="T16" fmla="*/ 232 w 232"/>
                <a:gd name="T17" fmla="*/ 96 h 96"/>
                <a:gd name="T18" fmla="*/ 232 w 232"/>
                <a:gd name="T19" fmla="*/ 84 h 96"/>
                <a:gd name="T20" fmla="*/ 185 w 232"/>
                <a:gd name="T21" fmla="*/ 84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2" h="96">
                  <a:moveTo>
                    <a:pt x="185" y="84"/>
                  </a:moveTo>
                  <a:cubicBezTo>
                    <a:pt x="172" y="84"/>
                    <a:pt x="101" y="26"/>
                    <a:pt x="58" y="4"/>
                  </a:cubicBezTo>
                  <a:cubicBezTo>
                    <a:pt x="50" y="0"/>
                    <a:pt x="41" y="0"/>
                    <a:pt x="33" y="3"/>
                  </a:cubicBezTo>
                  <a:cubicBezTo>
                    <a:pt x="25" y="6"/>
                    <a:pt x="13" y="10"/>
                    <a:pt x="0" y="15"/>
                  </a:cubicBezTo>
                  <a:cubicBezTo>
                    <a:pt x="0" y="22"/>
                    <a:pt x="0" y="22"/>
                    <a:pt x="0" y="22"/>
                  </a:cubicBezTo>
                  <a:cubicBezTo>
                    <a:pt x="12" y="17"/>
                    <a:pt x="25" y="13"/>
                    <a:pt x="33" y="10"/>
                  </a:cubicBezTo>
                  <a:cubicBezTo>
                    <a:pt x="41" y="7"/>
                    <a:pt x="50" y="6"/>
                    <a:pt x="57" y="11"/>
                  </a:cubicBezTo>
                  <a:cubicBezTo>
                    <a:pt x="99" y="39"/>
                    <a:pt x="172" y="96"/>
                    <a:pt x="185" y="96"/>
                  </a:cubicBezTo>
                  <a:cubicBezTo>
                    <a:pt x="232" y="96"/>
                    <a:pt x="232" y="96"/>
                    <a:pt x="232" y="96"/>
                  </a:cubicBezTo>
                  <a:cubicBezTo>
                    <a:pt x="232" y="84"/>
                    <a:pt x="232" y="84"/>
                    <a:pt x="232" y="84"/>
                  </a:cubicBezTo>
                  <a:cubicBezTo>
                    <a:pt x="185" y="84"/>
                    <a:pt x="185" y="84"/>
                    <a:pt x="185" y="84"/>
                  </a:cubicBezTo>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2" name="Freeform 18"/>
            <p:cNvSpPr/>
            <p:nvPr/>
          </p:nvSpPr>
          <p:spPr bwMode="auto">
            <a:xfrm>
              <a:off x="3111500" y="6115050"/>
              <a:ext cx="481013" cy="482600"/>
            </a:xfrm>
            <a:custGeom>
              <a:avLst/>
              <a:gdLst>
                <a:gd name="T0" fmla="*/ 27 w 38"/>
                <a:gd name="T1" fmla="*/ 8 h 38"/>
                <a:gd name="T2" fmla="*/ 0 w 38"/>
                <a:gd name="T3" fmla="*/ 35 h 38"/>
                <a:gd name="T4" fmla="*/ 1 w 38"/>
                <a:gd name="T5" fmla="*/ 37 h 38"/>
                <a:gd name="T6" fmla="*/ 2 w 38"/>
                <a:gd name="T7" fmla="*/ 38 h 38"/>
                <a:gd name="T8" fmla="*/ 29 w 38"/>
                <a:gd name="T9" fmla="*/ 11 h 38"/>
                <a:gd name="T10" fmla="*/ 36 w 38"/>
                <a:gd name="T11" fmla="*/ 10 h 38"/>
                <a:gd name="T12" fmla="*/ 36 w 38"/>
                <a:gd name="T13" fmla="*/ 2 h 38"/>
                <a:gd name="T14" fmla="*/ 28 w 38"/>
                <a:gd name="T15" fmla="*/ 2 h 38"/>
                <a:gd name="T16" fmla="*/ 27 w 38"/>
                <a:gd name="T17"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38">
                  <a:moveTo>
                    <a:pt x="27" y="8"/>
                  </a:moveTo>
                  <a:cubicBezTo>
                    <a:pt x="0" y="35"/>
                    <a:pt x="0" y="35"/>
                    <a:pt x="0" y="35"/>
                  </a:cubicBezTo>
                  <a:cubicBezTo>
                    <a:pt x="0" y="36"/>
                    <a:pt x="1" y="36"/>
                    <a:pt x="1" y="37"/>
                  </a:cubicBezTo>
                  <a:cubicBezTo>
                    <a:pt x="1" y="37"/>
                    <a:pt x="2" y="37"/>
                    <a:pt x="2" y="38"/>
                  </a:cubicBezTo>
                  <a:cubicBezTo>
                    <a:pt x="29" y="11"/>
                    <a:pt x="29" y="11"/>
                    <a:pt x="29" y="11"/>
                  </a:cubicBezTo>
                  <a:cubicBezTo>
                    <a:pt x="31" y="12"/>
                    <a:pt x="34" y="11"/>
                    <a:pt x="36" y="10"/>
                  </a:cubicBezTo>
                  <a:cubicBezTo>
                    <a:pt x="38" y="8"/>
                    <a:pt x="38" y="4"/>
                    <a:pt x="36" y="2"/>
                  </a:cubicBezTo>
                  <a:cubicBezTo>
                    <a:pt x="34" y="0"/>
                    <a:pt x="30" y="0"/>
                    <a:pt x="28" y="2"/>
                  </a:cubicBezTo>
                  <a:cubicBezTo>
                    <a:pt x="26" y="4"/>
                    <a:pt x="26" y="6"/>
                    <a:pt x="27" y="8"/>
                  </a:cubicBezTo>
                  <a:close/>
                </a:path>
              </a:pathLst>
            </a:custGeom>
            <a:solidFill>
              <a:srgbClr val="DDDED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3" name="Freeform 19"/>
            <p:cNvSpPr/>
            <p:nvPr/>
          </p:nvSpPr>
          <p:spPr bwMode="auto">
            <a:xfrm>
              <a:off x="3111500" y="5759450"/>
              <a:ext cx="822325" cy="838200"/>
            </a:xfrm>
            <a:custGeom>
              <a:avLst/>
              <a:gdLst>
                <a:gd name="T0" fmla="*/ 18 w 65"/>
                <a:gd name="T1" fmla="*/ 15 h 66"/>
                <a:gd name="T2" fmla="*/ 0 w 65"/>
                <a:gd name="T3" fmla="*/ 60 h 66"/>
                <a:gd name="T4" fmla="*/ 0 w 65"/>
                <a:gd name="T5" fmla="*/ 63 h 66"/>
                <a:gd name="T6" fmla="*/ 27 w 65"/>
                <a:gd name="T7" fmla="*/ 36 h 66"/>
                <a:gd name="T8" fmla="*/ 28 w 65"/>
                <a:gd name="T9" fmla="*/ 30 h 66"/>
                <a:gd name="T10" fmla="*/ 36 w 65"/>
                <a:gd name="T11" fmla="*/ 30 h 66"/>
                <a:gd name="T12" fmla="*/ 36 w 65"/>
                <a:gd name="T13" fmla="*/ 38 h 66"/>
                <a:gd name="T14" fmla="*/ 29 w 65"/>
                <a:gd name="T15" fmla="*/ 39 h 66"/>
                <a:gd name="T16" fmla="*/ 2 w 65"/>
                <a:gd name="T17" fmla="*/ 66 h 66"/>
                <a:gd name="T18" fmla="*/ 5 w 65"/>
                <a:gd name="T19" fmla="*/ 65 h 66"/>
                <a:gd name="T20" fmla="*/ 51 w 65"/>
                <a:gd name="T21" fmla="*/ 48 h 66"/>
                <a:gd name="T22" fmla="*/ 53 w 65"/>
                <a:gd name="T23" fmla="*/ 45 h 66"/>
                <a:gd name="T24" fmla="*/ 65 w 65"/>
                <a:gd name="T25" fmla="*/ 22 h 66"/>
                <a:gd name="T26" fmla="*/ 44 w 65"/>
                <a:gd name="T27" fmla="*/ 0 h 66"/>
                <a:gd name="T28" fmla="*/ 21 w 65"/>
                <a:gd name="T29" fmla="*/ 13 h 66"/>
                <a:gd name="T30" fmla="*/ 18 w 65"/>
                <a:gd name="T31" fmla="*/ 15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 h="66">
                  <a:moveTo>
                    <a:pt x="18" y="15"/>
                  </a:moveTo>
                  <a:cubicBezTo>
                    <a:pt x="16" y="22"/>
                    <a:pt x="11" y="42"/>
                    <a:pt x="0" y="60"/>
                  </a:cubicBezTo>
                  <a:cubicBezTo>
                    <a:pt x="0" y="61"/>
                    <a:pt x="0" y="62"/>
                    <a:pt x="0" y="63"/>
                  </a:cubicBezTo>
                  <a:cubicBezTo>
                    <a:pt x="27" y="36"/>
                    <a:pt x="27" y="36"/>
                    <a:pt x="27" y="36"/>
                  </a:cubicBezTo>
                  <a:cubicBezTo>
                    <a:pt x="26" y="34"/>
                    <a:pt x="26" y="32"/>
                    <a:pt x="28" y="30"/>
                  </a:cubicBezTo>
                  <a:cubicBezTo>
                    <a:pt x="30" y="28"/>
                    <a:pt x="34" y="28"/>
                    <a:pt x="36" y="30"/>
                  </a:cubicBezTo>
                  <a:cubicBezTo>
                    <a:pt x="38" y="32"/>
                    <a:pt x="38" y="36"/>
                    <a:pt x="36" y="38"/>
                  </a:cubicBezTo>
                  <a:cubicBezTo>
                    <a:pt x="34" y="39"/>
                    <a:pt x="31" y="40"/>
                    <a:pt x="29" y="39"/>
                  </a:cubicBezTo>
                  <a:cubicBezTo>
                    <a:pt x="2" y="66"/>
                    <a:pt x="2" y="66"/>
                    <a:pt x="2" y="66"/>
                  </a:cubicBezTo>
                  <a:cubicBezTo>
                    <a:pt x="3" y="66"/>
                    <a:pt x="4" y="66"/>
                    <a:pt x="5" y="65"/>
                  </a:cubicBezTo>
                  <a:cubicBezTo>
                    <a:pt x="24" y="55"/>
                    <a:pt x="44" y="50"/>
                    <a:pt x="51" y="48"/>
                  </a:cubicBezTo>
                  <a:cubicBezTo>
                    <a:pt x="52" y="48"/>
                    <a:pt x="53" y="47"/>
                    <a:pt x="53" y="45"/>
                  </a:cubicBezTo>
                  <a:cubicBezTo>
                    <a:pt x="52" y="34"/>
                    <a:pt x="65" y="22"/>
                    <a:pt x="65" y="22"/>
                  </a:cubicBezTo>
                  <a:cubicBezTo>
                    <a:pt x="44" y="0"/>
                    <a:pt x="44" y="0"/>
                    <a:pt x="44" y="0"/>
                  </a:cubicBezTo>
                  <a:cubicBezTo>
                    <a:pt x="44" y="0"/>
                    <a:pt x="31" y="13"/>
                    <a:pt x="21" y="13"/>
                  </a:cubicBezTo>
                  <a:cubicBezTo>
                    <a:pt x="19" y="13"/>
                    <a:pt x="18" y="14"/>
                    <a:pt x="18" y="15"/>
                  </a:cubicBez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 name="Freeform 20"/>
            <p:cNvSpPr/>
            <p:nvPr/>
          </p:nvSpPr>
          <p:spPr bwMode="auto">
            <a:xfrm>
              <a:off x="3200400" y="5911850"/>
              <a:ext cx="644525" cy="647700"/>
            </a:xfrm>
            <a:custGeom>
              <a:avLst/>
              <a:gdLst>
                <a:gd name="T0" fmla="*/ 30 w 51"/>
                <a:gd name="T1" fmla="*/ 17 h 51"/>
                <a:gd name="T2" fmla="*/ 30 w 51"/>
                <a:gd name="T3" fmla="*/ 27 h 51"/>
                <a:gd name="T4" fmla="*/ 23 w 51"/>
                <a:gd name="T5" fmla="*/ 28 h 51"/>
                <a:gd name="T6" fmla="*/ 0 w 51"/>
                <a:gd name="T7" fmla="*/ 51 h 51"/>
                <a:gd name="T8" fmla="*/ 27 w 51"/>
                <a:gd name="T9" fmla="*/ 39 h 51"/>
                <a:gd name="T10" fmla="*/ 51 w 51"/>
                <a:gd name="T11" fmla="*/ 4 h 51"/>
                <a:gd name="T12" fmla="*/ 47 w 51"/>
                <a:gd name="T13" fmla="*/ 0 h 51"/>
                <a:gd name="T14" fmla="*/ 30 w 51"/>
                <a:gd name="T15" fmla="*/ 17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51">
                  <a:moveTo>
                    <a:pt x="30" y="17"/>
                  </a:moveTo>
                  <a:cubicBezTo>
                    <a:pt x="32" y="20"/>
                    <a:pt x="32" y="24"/>
                    <a:pt x="30" y="27"/>
                  </a:cubicBezTo>
                  <a:cubicBezTo>
                    <a:pt x="28" y="29"/>
                    <a:pt x="25" y="29"/>
                    <a:pt x="23" y="28"/>
                  </a:cubicBezTo>
                  <a:cubicBezTo>
                    <a:pt x="0" y="51"/>
                    <a:pt x="0" y="51"/>
                    <a:pt x="0" y="51"/>
                  </a:cubicBezTo>
                  <a:cubicBezTo>
                    <a:pt x="10" y="46"/>
                    <a:pt x="19" y="42"/>
                    <a:pt x="27" y="39"/>
                  </a:cubicBezTo>
                  <a:cubicBezTo>
                    <a:pt x="33" y="27"/>
                    <a:pt x="39" y="15"/>
                    <a:pt x="51" y="4"/>
                  </a:cubicBezTo>
                  <a:cubicBezTo>
                    <a:pt x="47" y="0"/>
                    <a:pt x="47" y="0"/>
                    <a:pt x="47" y="0"/>
                  </a:cubicBezTo>
                  <a:lnTo>
                    <a:pt x="30" y="17"/>
                  </a:ln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 name="Freeform 21"/>
            <p:cNvSpPr/>
            <p:nvPr/>
          </p:nvSpPr>
          <p:spPr bwMode="auto">
            <a:xfrm>
              <a:off x="3276600" y="5810250"/>
              <a:ext cx="466725" cy="431800"/>
            </a:xfrm>
            <a:custGeom>
              <a:avLst/>
              <a:gdLst>
                <a:gd name="T0" fmla="*/ 0 w 37"/>
                <a:gd name="T1" fmla="*/ 34 h 34"/>
                <a:gd name="T2" fmla="*/ 6 w 37"/>
                <a:gd name="T3" fmla="*/ 14 h 34"/>
                <a:gd name="T4" fmla="*/ 8 w 37"/>
                <a:gd name="T5" fmla="*/ 13 h 34"/>
                <a:gd name="T6" fmla="*/ 33 w 37"/>
                <a:gd name="T7" fmla="*/ 0 h 34"/>
                <a:gd name="T8" fmla="*/ 37 w 37"/>
                <a:gd name="T9" fmla="*/ 4 h 34"/>
                <a:gd name="T10" fmla="*/ 0 w 37"/>
                <a:gd name="T11" fmla="*/ 34 h 34"/>
              </a:gdLst>
              <a:ahLst/>
              <a:cxnLst>
                <a:cxn ang="0">
                  <a:pos x="T0" y="T1"/>
                </a:cxn>
                <a:cxn ang="0">
                  <a:pos x="T2" y="T3"/>
                </a:cxn>
                <a:cxn ang="0">
                  <a:pos x="T4" y="T5"/>
                </a:cxn>
                <a:cxn ang="0">
                  <a:pos x="T6" y="T7"/>
                </a:cxn>
                <a:cxn ang="0">
                  <a:pos x="T8" y="T9"/>
                </a:cxn>
                <a:cxn ang="0">
                  <a:pos x="T10" y="T11"/>
                </a:cxn>
              </a:cxnLst>
              <a:rect l="0" t="0" r="r" b="b"/>
              <a:pathLst>
                <a:path w="37" h="34">
                  <a:moveTo>
                    <a:pt x="0" y="34"/>
                  </a:moveTo>
                  <a:cubicBezTo>
                    <a:pt x="2" y="27"/>
                    <a:pt x="6" y="17"/>
                    <a:pt x="6" y="14"/>
                  </a:cubicBezTo>
                  <a:cubicBezTo>
                    <a:pt x="7" y="13"/>
                    <a:pt x="7" y="13"/>
                    <a:pt x="8" y="13"/>
                  </a:cubicBezTo>
                  <a:cubicBezTo>
                    <a:pt x="17" y="13"/>
                    <a:pt x="30" y="3"/>
                    <a:pt x="33" y="0"/>
                  </a:cubicBezTo>
                  <a:cubicBezTo>
                    <a:pt x="37" y="4"/>
                    <a:pt x="37" y="4"/>
                    <a:pt x="37" y="4"/>
                  </a:cubicBezTo>
                  <a:cubicBezTo>
                    <a:pt x="32" y="8"/>
                    <a:pt x="14" y="25"/>
                    <a:pt x="0" y="34"/>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 name="Freeform 22"/>
            <p:cNvSpPr/>
            <p:nvPr/>
          </p:nvSpPr>
          <p:spPr bwMode="auto">
            <a:xfrm>
              <a:off x="3630613" y="6013450"/>
              <a:ext cx="265113" cy="368300"/>
            </a:xfrm>
            <a:custGeom>
              <a:avLst/>
              <a:gdLst>
                <a:gd name="T0" fmla="*/ 19 w 21"/>
                <a:gd name="T1" fmla="*/ 0 h 29"/>
                <a:gd name="T2" fmla="*/ 0 w 21"/>
                <a:gd name="T3" fmla="*/ 29 h 29"/>
                <a:gd name="T4" fmla="*/ 8 w 21"/>
                <a:gd name="T5" fmla="*/ 27 h 29"/>
                <a:gd name="T6" fmla="*/ 9 w 21"/>
                <a:gd name="T7" fmla="*/ 25 h 29"/>
                <a:gd name="T8" fmla="*/ 21 w 21"/>
                <a:gd name="T9" fmla="*/ 2 h 29"/>
                <a:gd name="T10" fmla="*/ 19 w 21"/>
                <a:gd name="T11" fmla="*/ 0 h 29"/>
              </a:gdLst>
              <a:ahLst/>
              <a:cxnLst>
                <a:cxn ang="0">
                  <a:pos x="T0" y="T1"/>
                </a:cxn>
                <a:cxn ang="0">
                  <a:pos x="T2" y="T3"/>
                </a:cxn>
                <a:cxn ang="0">
                  <a:pos x="T4" y="T5"/>
                </a:cxn>
                <a:cxn ang="0">
                  <a:pos x="T6" y="T7"/>
                </a:cxn>
                <a:cxn ang="0">
                  <a:pos x="T8" y="T9"/>
                </a:cxn>
                <a:cxn ang="0">
                  <a:pos x="T10" y="T11"/>
                </a:cxn>
              </a:cxnLst>
              <a:rect l="0" t="0" r="r" b="b"/>
              <a:pathLst>
                <a:path w="21" h="29">
                  <a:moveTo>
                    <a:pt x="19" y="0"/>
                  </a:moveTo>
                  <a:cubicBezTo>
                    <a:pt x="13" y="6"/>
                    <a:pt x="5" y="16"/>
                    <a:pt x="0" y="29"/>
                  </a:cubicBezTo>
                  <a:cubicBezTo>
                    <a:pt x="4" y="28"/>
                    <a:pt x="6" y="27"/>
                    <a:pt x="8" y="27"/>
                  </a:cubicBezTo>
                  <a:cubicBezTo>
                    <a:pt x="9" y="26"/>
                    <a:pt x="9" y="26"/>
                    <a:pt x="9" y="25"/>
                  </a:cubicBezTo>
                  <a:cubicBezTo>
                    <a:pt x="9" y="16"/>
                    <a:pt x="18" y="5"/>
                    <a:pt x="21" y="2"/>
                  </a:cubicBezTo>
                  <a:lnTo>
                    <a:pt x="19" y="0"/>
                  </a:lnTo>
                  <a:close/>
                </a:path>
              </a:pathLst>
            </a:custGeom>
            <a:solidFill>
              <a:srgbClr val="A95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 name="Freeform 23"/>
            <p:cNvSpPr/>
            <p:nvPr/>
          </p:nvSpPr>
          <p:spPr bwMode="auto">
            <a:xfrm>
              <a:off x="3124200" y="6140450"/>
              <a:ext cx="468313" cy="457200"/>
            </a:xfrm>
            <a:custGeom>
              <a:avLst/>
              <a:gdLst>
                <a:gd name="T0" fmla="*/ 34 w 37"/>
                <a:gd name="T1" fmla="*/ 7 h 36"/>
                <a:gd name="T2" fmla="*/ 27 w 37"/>
                <a:gd name="T3" fmla="*/ 8 h 36"/>
                <a:gd name="T4" fmla="*/ 0 w 37"/>
                <a:gd name="T5" fmla="*/ 35 h 36"/>
                <a:gd name="T6" fmla="*/ 0 w 37"/>
                <a:gd name="T7" fmla="*/ 34 h 36"/>
                <a:gd name="T8" fmla="*/ 0 w 37"/>
                <a:gd name="T9" fmla="*/ 35 h 36"/>
                <a:gd name="T10" fmla="*/ 1 w 37"/>
                <a:gd name="T11" fmla="*/ 36 h 36"/>
                <a:gd name="T12" fmla="*/ 28 w 37"/>
                <a:gd name="T13" fmla="*/ 9 h 36"/>
                <a:gd name="T14" fmla="*/ 35 w 37"/>
                <a:gd name="T15" fmla="*/ 8 h 36"/>
                <a:gd name="T16" fmla="*/ 35 w 37"/>
                <a:gd name="T17" fmla="*/ 0 h 36"/>
                <a:gd name="T18" fmla="*/ 34 w 37"/>
                <a:gd name="T19" fmla="*/ 0 h 36"/>
                <a:gd name="T20" fmla="*/ 34 w 37"/>
                <a:gd name="T21" fmla="*/ 7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36">
                  <a:moveTo>
                    <a:pt x="34" y="7"/>
                  </a:moveTo>
                  <a:cubicBezTo>
                    <a:pt x="32" y="9"/>
                    <a:pt x="29" y="9"/>
                    <a:pt x="27" y="8"/>
                  </a:cubicBezTo>
                  <a:cubicBezTo>
                    <a:pt x="0" y="35"/>
                    <a:pt x="0" y="35"/>
                    <a:pt x="0" y="35"/>
                  </a:cubicBezTo>
                  <a:cubicBezTo>
                    <a:pt x="0" y="34"/>
                    <a:pt x="0" y="34"/>
                    <a:pt x="0" y="34"/>
                  </a:cubicBezTo>
                  <a:cubicBezTo>
                    <a:pt x="0" y="35"/>
                    <a:pt x="0" y="35"/>
                    <a:pt x="0" y="35"/>
                  </a:cubicBezTo>
                  <a:cubicBezTo>
                    <a:pt x="0" y="35"/>
                    <a:pt x="1" y="35"/>
                    <a:pt x="1" y="36"/>
                  </a:cubicBezTo>
                  <a:cubicBezTo>
                    <a:pt x="28" y="9"/>
                    <a:pt x="28" y="9"/>
                    <a:pt x="28" y="9"/>
                  </a:cubicBezTo>
                  <a:cubicBezTo>
                    <a:pt x="30" y="10"/>
                    <a:pt x="33" y="9"/>
                    <a:pt x="35" y="8"/>
                  </a:cubicBezTo>
                  <a:cubicBezTo>
                    <a:pt x="37" y="6"/>
                    <a:pt x="37" y="2"/>
                    <a:pt x="35" y="0"/>
                  </a:cubicBezTo>
                  <a:cubicBezTo>
                    <a:pt x="34" y="0"/>
                    <a:pt x="34" y="0"/>
                    <a:pt x="34" y="0"/>
                  </a:cubicBezTo>
                  <a:cubicBezTo>
                    <a:pt x="36" y="2"/>
                    <a:pt x="36" y="5"/>
                    <a:pt x="34" y="7"/>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 name="Freeform 24"/>
            <p:cNvSpPr/>
            <p:nvPr/>
          </p:nvSpPr>
          <p:spPr bwMode="auto">
            <a:xfrm>
              <a:off x="3605213" y="5772150"/>
              <a:ext cx="328613" cy="330200"/>
            </a:xfrm>
            <a:custGeom>
              <a:avLst/>
              <a:gdLst>
                <a:gd name="T0" fmla="*/ 15 w 26"/>
                <a:gd name="T1" fmla="*/ 11 h 26"/>
                <a:gd name="T2" fmla="*/ 5 w 26"/>
                <a:gd name="T3" fmla="*/ 0 h 26"/>
                <a:gd name="T4" fmla="*/ 0 w 26"/>
                <a:gd name="T5" fmla="*/ 4 h 26"/>
                <a:gd name="T6" fmla="*/ 10 w 26"/>
                <a:gd name="T7" fmla="*/ 15 h 26"/>
                <a:gd name="T8" fmla="*/ 22 w 26"/>
                <a:gd name="T9" fmla="*/ 26 h 26"/>
                <a:gd name="T10" fmla="*/ 26 w 26"/>
                <a:gd name="T11" fmla="*/ 21 h 26"/>
                <a:gd name="T12" fmla="*/ 15 w 26"/>
                <a:gd name="T13" fmla="*/ 11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15" y="11"/>
                  </a:moveTo>
                  <a:cubicBezTo>
                    <a:pt x="11" y="7"/>
                    <a:pt x="7" y="3"/>
                    <a:pt x="5" y="0"/>
                  </a:cubicBezTo>
                  <a:cubicBezTo>
                    <a:pt x="4" y="1"/>
                    <a:pt x="2" y="2"/>
                    <a:pt x="0" y="4"/>
                  </a:cubicBezTo>
                  <a:cubicBezTo>
                    <a:pt x="2" y="7"/>
                    <a:pt x="6" y="11"/>
                    <a:pt x="10" y="15"/>
                  </a:cubicBezTo>
                  <a:cubicBezTo>
                    <a:pt x="15" y="20"/>
                    <a:pt x="19" y="24"/>
                    <a:pt x="22" y="26"/>
                  </a:cubicBezTo>
                  <a:cubicBezTo>
                    <a:pt x="23" y="24"/>
                    <a:pt x="25" y="22"/>
                    <a:pt x="26" y="21"/>
                  </a:cubicBezTo>
                  <a:cubicBezTo>
                    <a:pt x="23" y="19"/>
                    <a:pt x="19" y="15"/>
                    <a:pt x="15" y="11"/>
                  </a:cubicBez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9" name="Freeform 25"/>
            <p:cNvSpPr/>
            <p:nvPr/>
          </p:nvSpPr>
          <p:spPr bwMode="auto">
            <a:xfrm>
              <a:off x="5627688" y="2524125"/>
              <a:ext cx="1049338" cy="927100"/>
            </a:xfrm>
            <a:custGeom>
              <a:avLst/>
              <a:gdLst>
                <a:gd name="T0" fmla="*/ 1 w 83"/>
                <a:gd name="T1" fmla="*/ 66 h 73"/>
                <a:gd name="T2" fmla="*/ 1 w 83"/>
                <a:gd name="T3" fmla="*/ 69 h 73"/>
                <a:gd name="T4" fmla="*/ 3 w 83"/>
                <a:gd name="T5" fmla="*/ 71 h 73"/>
                <a:gd name="T6" fmla="*/ 10 w 83"/>
                <a:gd name="T7" fmla="*/ 71 h 73"/>
                <a:gd name="T8" fmla="*/ 13 w 83"/>
                <a:gd name="T9" fmla="*/ 68 h 73"/>
                <a:gd name="T10" fmla="*/ 16 w 83"/>
                <a:gd name="T11" fmla="*/ 59 h 73"/>
                <a:gd name="T12" fmla="*/ 70 w 83"/>
                <a:gd name="T13" fmla="*/ 8 h 73"/>
                <a:gd name="T14" fmla="*/ 76 w 83"/>
                <a:gd name="T15" fmla="*/ 8 h 73"/>
                <a:gd name="T16" fmla="*/ 78 w 83"/>
                <a:gd name="T17" fmla="*/ 11 h 73"/>
                <a:gd name="T18" fmla="*/ 83 w 83"/>
                <a:gd name="T19" fmla="*/ 6 h 73"/>
                <a:gd name="T20" fmla="*/ 81 w 83"/>
                <a:gd name="T21" fmla="*/ 3 h 73"/>
                <a:gd name="T22" fmla="*/ 68 w 83"/>
                <a:gd name="T23" fmla="*/ 3 h 73"/>
                <a:gd name="T24" fmla="*/ 1 w 83"/>
                <a:gd name="T25" fmla="*/ 6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3">
                  <a:moveTo>
                    <a:pt x="1" y="66"/>
                  </a:moveTo>
                  <a:cubicBezTo>
                    <a:pt x="0" y="67"/>
                    <a:pt x="0" y="68"/>
                    <a:pt x="1" y="69"/>
                  </a:cubicBezTo>
                  <a:cubicBezTo>
                    <a:pt x="3" y="71"/>
                    <a:pt x="3" y="71"/>
                    <a:pt x="3" y="71"/>
                  </a:cubicBezTo>
                  <a:cubicBezTo>
                    <a:pt x="5" y="73"/>
                    <a:pt x="8" y="73"/>
                    <a:pt x="10" y="71"/>
                  </a:cubicBezTo>
                  <a:cubicBezTo>
                    <a:pt x="13" y="68"/>
                    <a:pt x="13" y="68"/>
                    <a:pt x="13" y="68"/>
                  </a:cubicBezTo>
                  <a:cubicBezTo>
                    <a:pt x="15" y="66"/>
                    <a:pt x="16" y="59"/>
                    <a:pt x="16" y="59"/>
                  </a:cubicBezTo>
                  <a:cubicBezTo>
                    <a:pt x="70" y="8"/>
                    <a:pt x="70" y="8"/>
                    <a:pt x="70" y="8"/>
                  </a:cubicBezTo>
                  <a:cubicBezTo>
                    <a:pt x="72" y="7"/>
                    <a:pt x="74" y="7"/>
                    <a:pt x="76" y="8"/>
                  </a:cubicBezTo>
                  <a:cubicBezTo>
                    <a:pt x="78" y="11"/>
                    <a:pt x="78" y="11"/>
                    <a:pt x="78" y="11"/>
                  </a:cubicBezTo>
                  <a:cubicBezTo>
                    <a:pt x="83" y="6"/>
                    <a:pt x="83" y="6"/>
                    <a:pt x="83" y="6"/>
                  </a:cubicBezTo>
                  <a:cubicBezTo>
                    <a:pt x="81" y="3"/>
                    <a:pt x="81" y="3"/>
                    <a:pt x="81" y="3"/>
                  </a:cubicBezTo>
                  <a:cubicBezTo>
                    <a:pt x="77" y="0"/>
                    <a:pt x="72" y="0"/>
                    <a:pt x="68" y="3"/>
                  </a:cubicBezTo>
                  <a:lnTo>
                    <a:pt x="1" y="66"/>
                  </a:ln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0" name="Freeform 26"/>
            <p:cNvSpPr/>
            <p:nvPr/>
          </p:nvSpPr>
          <p:spPr bwMode="auto">
            <a:xfrm>
              <a:off x="5653088" y="2587625"/>
              <a:ext cx="973138" cy="863600"/>
            </a:xfrm>
            <a:custGeom>
              <a:avLst/>
              <a:gdLst>
                <a:gd name="T0" fmla="*/ 68 w 77"/>
                <a:gd name="T1" fmla="*/ 2 h 68"/>
                <a:gd name="T2" fmla="*/ 14 w 77"/>
                <a:gd name="T3" fmla="*/ 53 h 68"/>
                <a:gd name="T4" fmla="*/ 11 w 77"/>
                <a:gd name="T5" fmla="*/ 62 h 68"/>
                <a:gd name="T6" fmla="*/ 7 w 77"/>
                <a:gd name="T7" fmla="*/ 65 h 68"/>
                <a:gd name="T8" fmla="*/ 0 w 77"/>
                <a:gd name="T9" fmla="*/ 65 h 68"/>
                <a:gd name="T10" fmla="*/ 1 w 77"/>
                <a:gd name="T11" fmla="*/ 66 h 68"/>
                <a:gd name="T12" fmla="*/ 8 w 77"/>
                <a:gd name="T13" fmla="*/ 66 h 68"/>
                <a:gd name="T14" fmla="*/ 11 w 77"/>
                <a:gd name="T15" fmla="*/ 63 h 68"/>
                <a:gd name="T16" fmla="*/ 14 w 77"/>
                <a:gd name="T17" fmla="*/ 54 h 68"/>
                <a:gd name="T18" fmla="*/ 68 w 77"/>
                <a:gd name="T19" fmla="*/ 3 h 68"/>
                <a:gd name="T20" fmla="*/ 73 w 77"/>
                <a:gd name="T21" fmla="*/ 3 h 68"/>
                <a:gd name="T22" fmla="*/ 77 w 77"/>
                <a:gd name="T23" fmla="*/ 6 h 68"/>
                <a:gd name="T24" fmla="*/ 77 w 77"/>
                <a:gd name="T25" fmla="*/ 6 h 68"/>
                <a:gd name="T26" fmla="*/ 74 w 77"/>
                <a:gd name="T27" fmla="*/ 3 h 68"/>
                <a:gd name="T28" fmla="*/ 68 w 77"/>
                <a:gd name="T29" fmla="*/ 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68">
                  <a:moveTo>
                    <a:pt x="68" y="2"/>
                  </a:moveTo>
                  <a:cubicBezTo>
                    <a:pt x="14" y="53"/>
                    <a:pt x="14" y="53"/>
                    <a:pt x="14" y="53"/>
                  </a:cubicBezTo>
                  <a:cubicBezTo>
                    <a:pt x="14" y="53"/>
                    <a:pt x="12" y="61"/>
                    <a:pt x="11" y="62"/>
                  </a:cubicBezTo>
                  <a:cubicBezTo>
                    <a:pt x="7" y="65"/>
                    <a:pt x="7" y="65"/>
                    <a:pt x="7" y="65"/>
                  </a:cubicBezTo>
                  <a:cubicBezTo>
                    <a:pt x="5" y="67"/>
                    <a:pt x="2" y="67"/>
                    <a:pt x="0" y="65"/>
                  </a:cubicBezTo>
                  <a:cubicBezTo>
                    <a:pt x="1" y="66"/>
                    <a:pt x="1" y="66"/>
                    <a:pt x="1" y="66"/>
                  </a:cubicBezTo>
                  <a:cubicBezTo>
                    <a:pt x="3" y="68"/>
                    <a:pt x="6" y="68"/>
                    <a:pt x="8" y="66"/>
                  </a:cubicBezTo>
                  <a:cubicBezTo>
                    <a:pt x="11" y="63"/>
                    <a:pt x="11" y="63"/>
                    <a:pt x="11" y="63"/>
                  </a:cubicBezTo>
                  <a:cubicBezTo>
                    <a:pt x="13" y="61"/>
                    <a:pt x="14" y="54"/>
                    <a:pt x="14" y="54"/>
                  </a:cubicBezTo>
                  <a:cubicBezTo>
                    <a:pt x="68" y="3"/>
                    <a:pt x="68" y="3"/>
                    <a:pt x="68" y="3"/>
                  </a:cubicBezTo>
                  <a:cubicBezTo>
                    <a:pt x="70" y="2"/>
                    <a:pt x="72" y="2"/>
                    <a:pt x="73" y="3"/>
                  </a:cubicBezTo>
                  <a:cubicBezTo>
                    <a:pt x="77" y="6"/>
                    <a:pt x="77" y="6"/>
                    <a:pt x="77" y="6"/>
                  </a:cubicBezTo>
                  <a:cubicBezTo>
                    <a:pt x="77" y="6"/>
                    <a:pt x="77" y="6"/>
                    <a:pt x="77" y="6"/>
                  </a:cubicBezTo>
                  <a:cubicBezTo>
                    <a:pt x="77" y="6"/>
                    <a:pt x="76" y="5"/>
                    <a:pt x="74" y="3"/>
                  </a:cubicBezTo>
                  <a:cubicBezTo>
                    <a:pt x="73" y="1"/>
                    <a:pt x="70" y="0"/>
                    <a:pt x="68" y="2"/>
                  </a:cubicBezTo>
                  <a:close/>
                </a:path>
              </a:pathLst>
            </a:custGeom>
            <a:solidFill>
              <a:srgbClr val="3129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1" name="Freeform 27"/>
            <p:cNvSpPr/>
            <p:nvPr/>
          </p:nvSpPr>
          <p:spPr bwMode="auto">
            <a:xfrm>
              <a:off x="5653088" y="2536825"/>
              <a:ext cx="1023938" cy="876300"/>
            </a:xfrm>
            <a:custGeom>
              <a:avLst/>
              <a:gdLst>
                <a:gd name="T0" fmla="*/ 79 w 81"/>
                <a:gd name="T1" fmla="*/ 9 h 69"/>
                <a:gd name="T2" fmla="*/ 81 w 81"/>
                <a:gd name="T3" fmla="*/ 7 h 69"/>
                <a:gd name="T4" fmla="*/ 78 w 81"/>
                <a:gd name="T5" fmla="*/ 3 h 69"/>
                <a:gd name="T6" fmla="*/ 67 w 81"/>
                <a:gd name="T7" fmla="*/ 3 h 69"/>
                <a:gd name="T8" fmla="*/ 0 w 81"/>
                <a:gd name="T9" fmla="*/ 66 h 69"/>
                <a:gd name="T10" fmla="*/ 2 w 81"/>
                <a:gd name="T11" fmla="*/ 68 h 69"/>
                <a:gd name="T12" fmla="*/ 6 w 81"/>
                <a:gd name="T13" fmla="*/ 68 h 69"/>
                <a:gd name="T14" fmla="*/ 9 w 81"/>
                <a:gd name="T15" fmla="*/ 65 h 69"/>
                <a:gd name="T16" fmla="*/ 12 w 81"/>
                <a:gd name="T17" fmla="*/ 57 h 69"/>
                <a:gd name="T18" fmla="*/ 12 w 81"/>
                <a:gd name="T19" fmla="*/ 56 h 69"/>
                <a:gd name="T20" fmla="*/ 66 w 81"/>
                <a:gd name="T21" fmla="*/ 5 h 69"/>
                <a:gd name="T22" fmla="*/ 75 w 81"/>
                <a:gd name="T23" fmla="*/ 5 h 69"/>
                <a:gd name="T24" fmla="*/ 79 w 81"/>
                <a:gd name="T25" fmla="*/ 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69">
                  <a:moveTo>
                    <a:pt x="79" y="9"/>
                  </a:moveTo>
                  <a:cubicBezTo>
                    <a:pt x="81" y="7"/>
                    <a:pt x="81" y="7"/>
                    <a:pt x="81" y="7"/>
                  </a:cubicBezTo>
                  <a:cubicBezTo>
                    <a:pt x="78" y="3"/>
                    <a:pt x="78" y="3"/>
                    <a:pt x="78" y="3"/>
                  </a:cubicBezTo>
                  <a:cubicBezTo>
                    <a:pt x="75" y="0"/>
                    <a:pt x="70" y="0"/>
                    <a:pt x="67" y="3"/>
                  </a:cubicBezTo>
                  <a:cubicBezTo>
                    <a:pt x="0" y="66"/>
                    <a:pt x="0" y="66"/>
                    <a:pt x="0" y="66"/>
                  </a:cubicBezTo>
                  <a:cubicBezTo>
                    <a:pt x="2" y="68"/>
                    <a:pt x="2" y="68"/>
                    <a:pt x="2" y="68"/>
                  </a:cubicBezTo>
                  <a:cubicBezTo>
                    <a:pt x="3" y="69"/>
                    <a:pt x="4" y="69"/>
                    <a:pt x="6" y="68"/>
                  </a:cubicBezTo>
                  <a:cubicBezTo>
                    <a:pt x="9" y="65"/>
                    <a:pt x="9" y="65"/>
                    <a:pt x="9" y="65"/>
                  </a:cubicBezTo>
                  <a:cubicBezTo>
                    <a:pt x="10" y="64"/>
                    <a:pt x="11" y="61"/>
                    <a:pt x="12" y="57"/>
                  </a:cubicBezTo>
                  <a:cubicBezTo>
                    <a:pt x="12" y="56"/>
                    <a:pt x="12" y="56"/>
                    <a:pt x="12" y="56"/>
                  </a:cubicBezTo>
                  <a:cubicBezTo>
                    <a:pt x="66" y="5"/>
                    <a:pt x="66" y="5"/>
                    <a:pt x="66" y="5"/>
                  </a:cubicBezTo>
                  <a:cubicBezTo>
                    <a:pt x="69" y="2"/>
                    <a:pt x="73" y="3"/>
                    <a:pt x="75" y="5"/>
                  </a:cubicBezTo>
                  <a:lnTo>
                    <a:pt x="79" y="9"/>
                  </a:ln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2" name="Freeform 28"/>
            <p:cNvSpPr/>
            <p:nvPr/>
          </p:nvSpPr>
          <p:spPr bwMode="auto">
            <a:xfrm>
              <a:off x="3668713" y="4122738"/>
              <a:ext cx="1895475" cy="1916113"/>
            </a:xfrm>
            <a:custGeom>
              <a:avLst/>
              <a:gdLst>
                <a:gd name="T0" fmla="*/ 0 w 150"/>
                <a:gd name="T1" fmla="*/ 123 h 151"/>
                <a:gd name="T2" fmla="*/ 118 w 150"/>
                <a:gd name="T3" fmla="*/ 0 h 151"/>
                <a:gd name="T4" fmla="*/ 150 w 150"/>
                <a:gd name="T5" fmla="*/ 32 h 151"/>
                <a:gd name="T6" fmla="*/ 28 w 150"/>
                <a:gd name="T7" fmla="*/ 150 h 151"/>
                <a:gd name="T8" fmla="*/ 13 w 150"/>
                <a:gd name="T9" fmla="*/ 138 h 151"/>
                <a:gd name="T10" fmla="*/ 0 w 150"/>
                <a:gd name="T11" fmla="*/ 123 h 151"/>
              </a:gdLst>
              <a:ahLst/>
              <a:cxnLst>
                <a:cxn ang="0">
                  <a:pos x="T0" y="T1"/>
                </a:cxn>
                <a:cxn ang="0">
                  <a:pos x="T2" y="T3"/>
                </a:cxn>
                <a:cxn ang="0">
                  <a:pos x="T4" y="T5"/>
                </a:cxn>
                <a:cxn ang="0">
                  <a:pos x="T6" y="T7"/>
                </a:cxn>
                <a:cxn ang="0">
                  <a:pos x="T8" y="T9"/>
                </a:cxn>
                <a:cxn ang="0">
                  <a:pos x="T10" y="T11"/>
                </a:cxn>
              </a:cxnLst>
              <a:rect l="0" t="0" r="r" b="b"/>
              <a:pathLst>
                <a:path w="150" h="151">
                  <a:moveTo>
                    <a:pt x="0" y="123"/>
                  </a:moveTo>
                  <a:cubicBezTo>
                    <a:pt x="23" y="97"/>
                    <a:pt x="94" y="25"/>
                    <a:pt x="118" y="0"/>
                  </a:cubicBezTo>
                  <a:cubicBezTo>
                    <a:pt x="129" y="11"/>
                    <a:pt x="140" y="22"/>
                    <a:pt x="150" y="32"/>
                  </a:cubicBezTo>
                  <a:cubicBezTo>
                    <a:pt x="126" y="57"/>
                    <a:pt x="53" y="127"/>
                    <a:pt x="28" y="150"/>
                  </a:cubicBezTo>
                  <a:cubicBezTo>
                    <a:pt x="27" y="151"/>
                    <a:pt x="20" y="145"/>
                    <a:pt x="13" y="138"/>
                  </a:cubicBezTo>
                  <a:cubicBezTo>
                    <a:pt x="5" y="130"/>
                    <a:pt x="0" y="124"/>
                    <a:pt x="0" y="123"/>
                  </a:cubicBezTo>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 name="Freeform 29"/>
            <p:cNvSpPr/>
            <p:nvPr/>
          </p:nvSpPr>
          <p:spPr bwMode="auto">
            <a:xfrm>
              <a:off x="3971925" y="4503738"/>
              <a:ext cx="1516063" cy="1471613"/>
            </a:xfrm>
            <a:custGeom>
              <a:avLst/>
              <a:gdLst>
                <a:gd name="T0" fmla="*/ 0 w 120"/>
                <a:gd name="T1" fmla="*/ 113 h 116"/>
                <a:gd name="T2" fmla="*/ 3 w 120"/>
                <a:gd name="T3" fmla="*/ 116 h 116"/>
                <a:gd name="T4" fmla="*/ 120 w 120"/>
                <a:gd name="T5" fmla="*/ 3 h 116"/>
                <a:gd name="T6" fmla="*/ 117 w 120"/>
                <a:gd name="T7" fmla="*/ 0 h 116"/>
                <a:gd name="T8" fmla="*/ 0 w 120"/>
                <a:gd name="T9" fmla="*/ 113 h 116"/>
              </a:gdLst>
              <a:ahLst/>
              <a:cxnLst>
                <a:cxn ang="0">
                  <a:pos x="T0" y="T1"/>
                </a:cxn>
                <a:cxn ang="0">
                  <a:pos x="T2" y="T3"/>
                </a:cxn>
                <a:cxn ang="0">
                  <a:pos x="T4" y="T5"/>
                </a:cxn>
                <a:cxn ang="0">
                  <a:pos x="T6" y="T7"/>
                </a:cxn>
                <a:cxn ang="0">
                  <a:pos x="T8" y="T9"/>
                </a:cxn>
              </a:cxnLst>
              <a:rect l="0" t="0" r="r" b="b"/>
              <a:pathLst>
                <a:path w="120" h="116">
                  <a:moveTo>
                    <a:pt x="0" y="113"/>
                  </a:moveTo>
                  <a:cubicBezTo>
                    <a:pt x="2" y="115"/>
                    <a:pt x="3" y="115"/>
                    <a:pt x="3" y="116"/>
                  </a:cubicBezTo>
                  <a:cubicBezTo>
                    <a:pt x="27" y="95"/>
                    <a:pt x="97" y="26"/>
                    <a:pt x="120" y="3"/>
                  </a:cubicBezTo>
                  <a:cubicBezTo>
                    <a:pt x="119" y="3"/>
                    <a:pt x="118" y="2"/>
                    <a:pt x="117" y="0"/>
                  </a:cubicBezTo>
                  <a:cubicBezTo>
                    <a:pt x="94" y="23"/>
                    <a:pt x="24" y="92"/>
                    <a:pt x="0" y="113"/>
                  </a:cubicBezTo>
                </a:path>
              </a:pathLst>
            </a:custGeom>
            <a:solidFill>
              <a:srgbClr val="4747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 name="Freeform 30"/>
            <p:cNvSpPr/>
            <p:nvPr/>
          </p:nvSpPr>
          <p:spPr bwMode="auto">
            <a:xfrm>
              <a:off x="3756025" y="4249738"/>
              <a:ext cx="1492250" cy="1535113"/>
            </a:xfrm>
            <a:custGeom>
              <a:avLst/>
              <a:gdLst>
                <a:gd name="T0" fmla="*/ 118 w 118"/>
                <a:gd name="T1" fmla="*/ 5 h 121"/>
                <a:gd name="T2" fmla="*/ 113 w 118"/>
                <a:gd name="T3" fmla="*/ 0 h 121"/>
                <a:gd name="T4" fmla="*/ 0 w 118"/>
                <a:gd name="T5" fmla="*/ 116 h 121"/>
                <a:gd name="T6" fmla="*/ 1 w 118"/>
                <a:gd name="T7" fmla="*/ 117 h 121"/>
                <a:gd name="T8" fmla="*/ 1 w 118"/>
                <a:gd name="T9" fmla="*/ 117 h 121"/>
                <a:gd name="T10" fmla="*/ 4 w 118"/>
                <a:gd name="T11" fmla="*/ 121 h 121"/>
                <a:gd name="T12" fmla="*/ 118 w 118"/>
                <a:gd name="T13" fmla="*/ 5 h 121"/>
              </a:gdLst>
              <a:ahLst/>
              <a:cxnLst>
                <a:cxn ang="0">
                  <a:pos x="T0" y="T1"/>
                </a:cxn>
                <a:cxn ang="0">
                  <a:pos x="T2" y="T3"/>
                </a:cxn>
                <a:cxn ang="0">
                  <a:pos x="T4" y="T5"/>
                </a:cxn>
                <a:cxn ang="0">
                  <a:pos x="T6" y="T7"/>
                </a:cxn>
                <a:cxn ang="0">
                  <a:pos x="T8" y="T9"/>
                </a:cxn>
                <a:cxn ang="0">
                  <a:pos x="T10" y="T11"/>
                </a:cxn>
                <a:cxn ang="0">
                  <a:pos x="T12" y="T13"/>
                </a:cxn>
              </a:cxnLst>
              <a:rect l="0" t="0" r="r" b="b"/>
              <a:pathLst>
                <a:path w="118" h="121">
                  <a:moveTo>
                    <a:pt x="118" y="5"/>
                  </a:moveTo>
                  <a:cubicBezTo>
                    <a:pt x="116" y="3"/>
                    <a:pt x="115" y="2"/>
                    <a:pt x="113" y="0"/>
                  </a:cubicBezTo>
                  <a:cubicBezTo>
                    <a:pt x="91" y="23"/>
                    <a:pt x="22" y="93"/>
                    <a:pt x="0" y="116"/>
                  </a:cubicBezTo>
                  <a:cubicBezTo>
                    <a:pt x="1" y="117"/>
                    <a:pt x="1" y="117"/>
                    <a:pt x="1" y="117"/>
                  </a:cubicBezTo>
                  <a:cubicBezTo>
                    <a:pt x="1" y="117"/>
                    <a:pt x="1" y="117"/>
                    <a:pt x="1" y="117"/>
                  </a:cubicBezTo>
                  <a:cubicBezTo>
                    <a:pt x="2" y="118"/>
                    <a:pt x="3" y="119"/>
                    <a:pt x="4" y="121"/>
                  </a:cubicBezTo>
                  <a:cubicBezTo>
                    <a:pt x="26" y="98"/>
                    <a:pt x="96" y="28"/>
                    <a:pt x="118" y="5"/>
                  </a:cubicBezTo>
                </a:path>
              </a:pathLst>
            </a:custGeom>
            <a:solidFill>
              <a:srgbClr val="AAA7A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5" name="Freeform 31"/>
            <p:cNvSpPr/>
            <p:nvPr/>
          </p:nvSpPr>
          <p:spPr bwMode="auto">
            <a:xfrm>
              <a:off x="3768725" y="4287838"/>
              <a:ext cx="1530350" cy="1522413"/>
            </a:xfrm>
            <a:custGeom>
              <a:avLst/>
              <a:gdLst>
                <a:gd name="T0" fmla="*/ 115 w 121"/>
                <a:gd name="T1" fmla="*/ 0 h 120"/>
                <a:gd name="T2" fmla="*/ 1 w 121"/>
                <a:gd name="T3" fmla="*/ 115 h 120"/>
                <a:gd name="T4" fmla="*/ 5 w 121"/>
                <a:gd name="T5" fmla="*/ 120 h 120"/>
                <a:gd name="T6" fmla="*/ 6 w 121"/>
                <a:gd name="T7" fmla="*/ 120 h 120"/>
                <a:gd name="T8" fmla="*/ 121 w 121"/>
                <a:gd name="T9" fmla="*/ 6 h 120"/>
                <a:gd name="T10" fmla="*/ 120 w 121"/>
                <a:gd name="T11" fmla="*/ 5 h 120"/>
                <a:gd name="T12" fmla="*/ 115 w 121"/>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121" h="120">
                  <a:moveTo>
                    <a:pt x="115" y="0"/>
                  </a:moveTo>
                  <a:cubicBezTo>
                    <a:pt x="93" y="23"/>
                    <a:pt x="23" y="92"/>
                    <a:pt x="1" y="115"/>
                  </a:cubicBezTo>
                  <a:cubicBezTo>
                    <a:pt x="0" y="114"/>
                    <a:pt x="2" y="117"/>
                    <a:pt x="5" y="120"/>
                  </a:cubicBezTo>
                  <a:cubicBezTo>
                    <a:pt x="6" y="120"/>
                    <a:pt x="6" y="120"/>
                    <a:pt x="6" y="120"/>
                  </a:cubicBezTo>
                  <a:cubicBezTo>
                    <a:pt x="28" y="98"/>
                    <a:pt x="98" y="28"/>
                    <a:pt x="121" y="6"/>
                  </a:cubicBezTo>
                  <a:cubicBezTo>
                    <a:pt x="120" y="5"/>
                    <a:pt x="120" y="5"/>
                    <a:pt x="120" y="5"/>
                  </a:cubicBezTo>
                  <a:cubicBezTo>
                    <a:pt x="118" y="3"/>
                    <a:pt x="116" y="2"/>
                    <a:pt x="115" y="0"/>
                  </a:cubicBezTo>
                </a:path>
              </a:pathLst>
            </a:custGeom>
            <a:solidFill>
              <a:srgbClr val="4747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6" name="Freeform 32"/>
            <p:cNvSpPr/>
            <p:nvPr/>
          </p:nvSpPr>
          <p:spPr bwMode="auto">
            <a:xfrm>
              <a:off x="5121275" y="2524125"/>
              <a:ext cx="2049463" cy="2055813"/>
            </a:xfrm>
            <a:custGeom>
              <a:avLst/>
              <a:gdLst>
                <a:gd name="T0" fmla="*/ 128 w 162"/>
                <a:gd name="T1" fmla="*/ 2 h 162"/>
                <a:gd name="T2" fmla="*/ 0 w 162"/>
                <a:gd name="T3" fmla="*/ 124 h 162"/>
                <a:gd name="T4" fmla="*/ 18 w 162"/>
                <a:gd name="T5" fmla="*/ 144 h 162"/>
                <a:gd name="T6" fmla="*/ 38 w 162"/>
                <a:gd name="T7" fmla="*/ 162 h 162"/>
                <a:gd name="T8" fmla="*/ 160 w 162"/>
                <a:gd name="T9" fmla="*/ 34 h 162"/>
                <a:gd name="T10" fmla="*/ 153 w 162"/>
                <a:gd name="T11" fmla="*/ 9 h 162"/>
                <a:gd name="T12" fmla="*/ 128 w 162"/>
                <a:gd name="T13" fmla="*/ 2 h 162"/>
              </a:gdLst>
              <a:ahLst/>
              <a:cxnLst>
                <a:cxn ang="0">
                  <a:pos x="T0" y="T1"/>
                </a:cxn>
                <a:cxn ang="0">
                  <a:pos x="T2" y="T3"/>
                </a:cxn>
                <a:cxn ang="0">
                  <a:pos x="T4" y="T5"/>
                </a:cxn>
                <a:cxn ang="0">
                  <a:pos x="T6" y="T7"/>
                </a:cxn>
                <a:cxn ang="0">
                  <a:pos x="T8" y="T9"/>
                </a:cxn>
                <a:cxn ang="0">
                  <a:pos x="T10" y="T11"/>
                </a:cxn>
                <a:cxn ang="0">
                  <a:pos x="T12" y="T13"/>
                </a:cxn>
              </a:cxnLst>
              <a:rect l="0" t="0" r="r" b="b"/>
              <a:pathLst>
                <a:path w="162" h="162">
                  <a:moveTo>
                    <a:pt x="128" y="2"/>
                  </a:moveTo>
                  <a:cubicBezTo>
                    <a:pt x="91" y="34"/>
                    <a:pt x="34" y="89"/>
                    <a:pt x="0" y="124"/>
                  </a:cubicBezTo>
                  <a:cubicBezTo>
                    <a:pt x="0" y="125"/>
                    <a:pt x="8" y="134"/>
                    <a:pt x="18" y="144"/>
                  </a:cubicBezTo>
                  <a:cubicBezTo>
                    <a:pt x="28" y="154"/>
                    <a:pt x="37" y="162"/>
                    <a:pt x="38" y="162"/>
                  </a:cubicBezTo>
                  <a:cubicBezTo>
                    <a:pt x="73" y="128"/>
                    <a:pt x="128" y="71"/>
                    <a:pt x="160" y="34"/>
                  </a:cubicBezTo>
                  <a:cubicBezTo>
                    <a:pt x="160" y="33"/>
                    <a:pt x="162" y="17"/>
                    <a:pt x="153" y="9"/>
                  </a:cubicBezTo>
                  <a:cubicBezTo>
                    <a:pt x="145" y="0"/>
                    <a:pt x="129" y="2"/>
                    <a:pt x="128" y="2"/>
                  </a:cubicBezTo>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7" name="Freeform 33"/>
            <p:cNvSpPr/>
            <p:nvPr/>
          </p:nvSpPr>
          <p:spPr bwMode="auto">
            <a:xfrm>
              <a:off x="5121275" y="2511425"/>
              <a:ext cx="2062163" cy="2068513"/>
            </a:xfrm>
            <a:custGeom>
              <a:avLst/>
              <a:gdLst>
                <a:gd name="T0" fmla="*/ 129 w 163"/>
                <a:gd name="T1" fmla="*/ 2 h 163"/>
                <a:gd name="T2" fmla="*/ 1 w 163"/>
                <a:gd name="T3" fmla="*/ 124 h 163"/>
                <a:gd name="T4" fmla="*/ 19 w 163"/>
                <a:gd name="T5" fmla="*/ 144 h 163"/>
                <a:gd name="T6" fmla="*/ 39 w 163"/>
                <a:gd name="T7" fmla="*/ 162 h 163"/>
                <a:gd name="T8" fmla="*/ 161 w 163"/>
                <a:gd name="T9" fmla="*/ 34 h 163"/>
                <a:gd name="T10" fmla="*/ 154 w 163"/>
                <a:gd name="T11" fmla="*/ 9 h 163"/>
                <a:gd name="T12" fmla="*/ 129 w 163"/>
                <a:gd name="T13" fmla="*/ 2 h 163"/>
              </a:gdLst>
              <a:ahLst/>
              <a:cxnLst>
                <a:cxn ang="0">
                  <a:pos x="T0" y="T1"/>
                </a:cxn>
                <a:cxn ang="0">
                  <a:pos x="T2" y="T3"/>
                </a:cxn>
                <a:cxn ang="0">
                  <a:pos x="T4" y="T5"/>
                </a:cxn>
                <a:cxn ang="0">
                  <a:pos x="T6" y="T7"/>
                </a:cxn>
                <a:cxn ang="0">
                  <a:pos x="T8" y="T9"/>
                </a:cxn>
                <a:cxn ang="0">
                  <a:pos x="T10" y="T11"/>
                </a:cxn>
                <a:cxn ang="0">
                  <a:pos x="T12" y="T13"/>
                </a:cxn>
              </a:cxnLst>
              <a:rect l="0" t="0" r="r" b="b"/>
              <a:pathLst>
                <a:path w="163" h="163">
                  <a:moveTo>
                    <a:pt x="129" y="2"/>
                  </a:moveTo>
                  <a:cubicBezTo>
                    <a:pt x="93" y="34"/>
                    <a:pt x="35" y="89"/>
                    <a:pt x="1" y="124"/>
                  </a:cubicBezTo>
                  <a:cubicBezTo>
                    <a:pt x="0" y="125"/>
                    <a:pt x="8" y="134"/>
                    <a:pt x="19" y="144"/>
                  </a:cubicBezTo>
                  <a:cubicBezTo>
                    <a:pt x="29" y="155"/>
                    <a:pt x="38" y="163"/>
                    <a:pt x="39" y="162"/>
                  </a:cubicBezTo>
                  <a:cubicBezTo>
                    <a:pt x="74" y="128"/>
                    <a:pt x="129" y="70"/>
                    <a:pt x="161" y="34"/>
                  </a:cubicBezTo>
                  <a:cubicBezTo>
                    <a:pt x="162" y="33"/>
                    <a:pt x="163" y="17"/>
                    <a:pt x="154" y="9"/>
                  </a:cubicBezTo>
                  <a:cubicBezTo>
                    <a:pt x="146" y="0"/>
                    <a:pt x="130" y="1"/>
                    <a:pt x="129" y="2"/>
                  </a:cubicBezTo>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8" name="Freeform 34"/>
            <p:cNvSpPr/>
            <p:nvPr/>
          </p:nvSpPr>
          <p:spPr bwMode="auto">
            <a:xfrm>
              <a:off x="5538788" y="2981325"/>
              <a:ext cx="1479550" cy="1535113"/>
            </a:xfrm>
            <a:custGeom>
              <a:avLst/>
              <a:gdLst>
                <a:gd name="T0" fmla="*/ 114 w 117"/>
                <a:gd name="T1" fmla="*/ 0 h 121"/>
                <a:gd name="T2" fmla="*/ 0 w 117"/>
                <a:gd name="T3" fmla="*/ 117 h 121"/>
                <a:gd name="T4" fmla="*/ 0 w 117"/>
                <a:gd name="T5" fmla="*/ 117 h 121"/>
                <a:gd name="T6" fmla="*/ 4 w 117"/>
                <a:gd name="T7" fmla="*/ 121 h 121"/>
                <a:gd name="T8" fmla="*/ 117 w 117"/>
                <a:gd name="T9" fmla="*/ 3 h 121"/>
                <a:gd name="T10" fmla="*/ 114 w 117"/>
                <a:gd name="T11" fmla="*/ 0 h 121"/>
              </a:gdLst>
              <a:ahLst/>
              <a:cxnLst>
                <a:cxn ang="0">
                  <a:pos x="T0" y="T1"/>
                </a:cxn>
                <a:cxn ang="0">
                  <a:pos x="T2" y="T3"/>
                </a:cxn>
                <a:cxn ang="0">
                  <a:pos x="T4" y="T5"/>
                </a:cxn>
                <a:cxn ang="0">
                  <a:pos x="T6" y="T7"/>
                </a:cxn>
                <a:cxn ang="0">
                  <a:pos x="T8" y="T9"/>
                </a:cxn>
                <a:cxn ang="0">
                  <a:pos x="T10" y="T11"/>
                </a:cxn>
              </a:cxnLst>
              <a:rect l="0" t="0" r="r" b="b"/>
              <a:pathLst>
                <a:path w="117" h="121">
                  <a:moveTo>
                    <a:pt x="114" y="0"/>
                  </a:moveTo>
                  <a:cubicBezTo>
                    <a:pt x="84" y="32"/>
                    <a:pt x="31" y="86"/>
                    <a:pt x="0" y="117"/>
                  </a:cubicBezTo>
                  <a:cubicBezTo>
                    <a:pt x="0" y="117"/>
                    <a:pt x="0" y="117"/>
                    <a:pt x="0" y="117"/>
                  </a:cubicBezTo>
                  <a:cubicBezTo>
                    <a:pt x="1" y="118"/>
                    <a:pt x="3" y="120"/>
                    <a:pt x="4" y="121"/>
                  </a:cubicBezTo>
                  <a:cubicBezTo>
                    <a:pt x="35" y="89"/>
                    <a:pt x="88" y="36"/>
                    <a:pt x="117" y="3"/>
                  </a:cubicBezTo>
                  <a:cubicBezTo>
                    <a:pt x="116" y="2"/>
                    <a:pt x="115" y="1"/>
                    <a:pt x="114" y="0"/>
                  </a:cubicBezTo>
                </a:path>
              </a:pathLst>
            </a:custGeom>
            <a:solidFill>
              <a:srgbClr val="5757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9" name="Freeform 35"/>
            <p:cNvSpPr/>
            <p:nvPr/>
          </p:nvSpPr>
          <p:spPr bwMode="auto">
            <a:xfrm>
              <a:off x="5235575" y="2714625"/>
              <a:ext cx="1543050" cy="1522413"/>
            </a:xfrm>
            <a:custGeom>
              <a:avLst/>
              <a:gdLst>
                <a:gd name="T0" fmla="*/ 117 w 122"/>
                <a:gd name="T1" fmla="*/ 0 h 120"/>
                <a:gd name="T2" fmla="*/ 0 w 122"/>
                <a:gd name="T3" fmla="*/ 114 h 120"/>
                <a:gd name="T4" fmla="*/ 1 w 122"/>
                <a:gd name="T5" fmla="*/ 115 h 120"/>
                <a:gd name="T6" fmla="*/ 1 w 122"/>
                <a:gd name="T7" fmla="*/ 115 h 120"/>
                <a:gd name="T8" fmla="*/ 6 w 122"/>
                <a:gd name="T9" fmla="*/ 120 h 120"/>
                <a:gd name="T10" fmla="*/ 122 w 122"/>
                <a:gd name="T11" fmla="*/ 5 h 120"/>
                <a:gd name="T12" fmla="*/ 117 w 122"/>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122" h="120">
                  <a:moveTo>
                    <a:pt x="117" y="0"/>
                  </a:moveTo>
                  <a:cubicBezTo>
                    <a:pt x="85" y="30"/>
                    <a:pt x="31" y="82"/>
                    <a:pt x="0" y="114"/>
                  </a:cubicBezTo>
                  <a:cubicBezTo>
                    <a:pt x="1" y="115"/>
                    <a:pt x="1" y="115"/>
                    <a:pt x="1" y="115"/>
                  </a:cubicBezTo>
                  <a:cubicBezTo>
                    <a:pt x="1" y="115"/>
                    <a:pt x="1" y="115"/>
                    <a:pt x="1" y="115"/>
                  </a:cubicBezTo>
                  <a:cubicBezTo>
                    <a:pt x="2" y="116"/>
                    <a:pt x="4" y="118"/>
                    <a:pt x="6" y="120"/>
                  </a:cubicBezTo>
                  <a:cubicBezTo>
                    <a:pt x="37" y="89"/>
                    <a:pt x="90" y="36"/>
                    <a:pt x="122" y="5"/>
                  </a:cubicBezTo>
                  <a:cubicBezTo>
                    <a:pt x="120" y="3"/>
                    <a:pt x="119" y="2"/>
                    <a:pt x="117" y="0"/>
                  </a:cubicBezTo>
                </a:path>
              </a:pathLst>
            </a:custGeom>
            <a:solidFill>
              <a:srgbClr val="E1DF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0" name="Freeform 36"/>
            <p:cNvSpPr/>
            <p:nvPr/>
          </p:nvSpPr>
          <p:spPr bwMode="auto">
            <a:xfrm>
              <a:off x="5210175" y="2752725"/>
              <a:ext cx="1619250" cy="1547813"/>
            </a:xfrm>
            <a:custGeom>
              <a:avLst/>
              <a:gdLst>
                <a:gd name="T0" fmla="*/ 122 w 128"/>
                <a:gd name="T1" fmla="*/ 0 h 122"/>
                <a:gd name="T2" fmla="*/ 5 w 128"/>
                <a:gd name="T3" fmla="*/ 115 h 122"/>
                <a:gd name="T4" fmla="*/ 0 w 128"/>
                <a:gd name="T5" fmla="*/ 109 h 122"/>
                <a:gd name="T6" fmla="*/ 11 w 128"/>
                <a:gd name="T7" fmla="*/ 121 h 122"/>
                <a:gd name="T8" fmla="*/ 12 w 128"/>
                <a:gd name="T9" fmla="*/ 122 h 122"/>
                <a:gd name="T10" fmla="*/ 128 w 128"/>
                <a:gd name="T11" fmla="*/ 6 h 122"/>
                <a:gd name="T12" fmla="*/ 122 w 128"/>
                <a:gd name="T13" fmla="*/ 0 h 122"/>
              </a:gdLst>
              <a:ahLst/>
              <a:cxnLst>
                <a:cxn ang="0">
                  <a:pos x="T0" y="T1"/>
                </a:cxn>
                <a:cxn ang="0">
                  <a:pos x="T2" y="T3"/>
                </a:cxn>
                <a:cxn ang="0">
                  <a:pos x="T4" y="T5"/>
                </a:cxn>
                <a:cxn ang="0">
                  <a:pos x="T6" y="T7"/>
                </a:cxn>
                <a:cxn ang="0">
                  <a:pos x="T8" y="T9"/>
                </a:cxn>
                <a:cxn ang="0">
                  <a:pos x="T10" y="T11"/>
                </a:cxn>
                <a:cxn ang="0">
                  <a:pos x="T12" y="T13"/>
                </a:cxn>
              </a:cxnLst>
              <a:rect l="0" t="0" r="r" b="b"/>
              <a:pathLst>
                <a:path w="128" h="122">
                  <a:moveTo>
                    <a:pt x="122" y="0"/>
                  </a:moveTo>
                  <a:cubicBezTo>
                    <a:pt x="90" y="31"/>
                    <a:pt x="37" y="83"/>
                    <a:pt x="5" y="115"/>
                  </a:cubicBezTo>
                  <a:cubicBezTo>
                    <a:pt x="4" y="113"/>
                    <a:pt x="0" y="109"/>
                    <a:pt x="0" y="109"/>
                  </a:cubicBezTo>
                  <a:cubicBezTo>
                    <a:pt x="0" y="109"/>
                    <a:pt x="7" y="117"/>
                    <a:pt x="11" y="121"/>
                  </a:cubicBezTo>
                  <a:cubicBezTo>
                    <a:pt x="12" y="122"/>
                    <a:pt x="12" y="122"/>
                    <a:pt x="12" y="122"/>
                  </a:cubicBezTo>
                  <a:cubicBezTo>
                    <a:pt x="44" y="90"/>
                    <a:pt x="97" y="37"/>
                    <a:pt x="128" y="6"/>
                  </a:cubicBezTo>
                  <a:cubicBezTo>
                    <a:pt x="126" y="3"/>
                    <a:pt x="124" y="2"/>
                    <a:pt x="122" y="0"/>
                  </a:cubicBezTo>
                </a:path>
              </a:pathLst>
            </a:custGeom>
            <a:solidFill>
              <a:srgbClr val="5757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1" name="Freeform 37"/>
            <p:cNvSpPr/>
            <p:nvPr/>
          </p:nvSpPr>
          <p:spPr bwMode="auto">
            <a:xfrm>
              <a:off x="6562725" y="2638425"/>
              <a:ext cx="493713" cy="495300"/>
            </a:xfrm>
            <a:custGeom>
              <a:avLst/>
              <a:gdLst>
                <a:gd name="T0" fmla="*/ 22 w 39"/>
                <a:gd name="T1" fmla="*/ 17 h 39"/>
                <a:gd name="T2" fmla="*/ 6 w 39"/>
                <a:gd name="T3" fmla="*/ 0 h 39"/>
                <a:gd name="T4" fmla="*/ 1 w 39"/>
                <a:gd name="T5" fmla="*/ 5 h 39"/>
                <a:gd name="T6" fmla="*/ 16 w 39"/>
                <a:gd name="T7" fmla="*/ 23 h 39"/>
                <a:gd name="T8" fmla="*/ 34 w 39"/>
                <a:gd name="T9" fmla="*/ 38 h 39"/>
                <a:gd name="T10" fmla="*/ 39 w 39"/>
                <a:gd name="T11" fmla="*/ 33 h 39"/>
                <a:gd name="T12" fmla="*/ 22 w 39"/>
                <a:gd name="T13" fmla="*/ 17 h 39"/>
              </a:gdLst>
              <a:ahLst/>
              <a:cxnLst>
                <a:cxn ang="0">
                  <a:pos x="T0" y="T1"/>
                </a:cxn>
                <a:cxn ang="0">
                  <a:pos x="T2" y="T3"/>
                </a:cxn>
                <a:cxn ang="0">
                  <a:pos x="T4" y="T5"/>
                </a:cxn>
                <a:cxn ang="0">
                  <a:pos x="T6" y="T7"/>
                </a:cxn>
                <a:cxn ang="0">
                  <a:pos x="T8" y="T9"/>
                </a:cxn>
                <a:cxn ang="0">
                  <a:pos x="T10" y="T11"/>
                </a:cxn>
                <a:cxn ang="0">
                  <a:pos x="T12" y="T13"/>
                </a:cxn>
              </a:cxnLst>
              <a:rect l="0" t="0" r="r" b="b"/>
              <a:pathLst>
                <a:path w="39" h="39">
                  <a:moveTo>
                    <a:pt x="22" y="17"/>
                  </a:moveTo>
                  <a:cubicBezTo>
                    <a:pt x="12" y="8"/>
                    <a:pt x="6" y="0"/>
                    <a:pt x="6" y="0"/>
                  </a:cubicBezTo>
                  <a:cubicBezTo>
                    <a:pt x="4" y="2"/>
                    <a:pt x="3" y="3"/>
                    <a:pt x="1" y="5"/>
                  </a:cubicBezTo>
                  <a:cubicBezTo>
                    <a:pt x="0" y="5"/>
                    <a:pt x="7" y="13"/>
                    <a:pt x="16" y="23"/>
                  </a:cubicBezTo>
                  <a:cubicBezTo>
                    <a:pt x="25" y="32"/>
                    <a:pt x="33" y="39"/>
                    <a:pt x="34" y="38"/>
                  </a:cubicBezTo>
                  <a:cubicBezTo>
                    <a:pt x="36" y="36"/>
                    <a:pt x="37" y="35"/>
                    <a:pt x="39" y="33"/>
                  </a:cubicBezTo>
                  <a:cubicBezTo>
                    <a:pt x="39" y="33"/>
                    <a:pt x="31" y="27"/>
                    <a:pt x="22" y="17"/>
                  </a:cubicBezTo>
                  <a:close/>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2" name="Freeform 38"/>
            <p:cNvSpPr/>
            <p:nvPr/>
          </p:nvSpPr>
          <p:spPr bwMode="auto">
            <a:xfrm>
              <a:off x="6588125" y="2613025"/>
              <a:ext cx="493713" cy="482600"/>
            </a:xfrm>
            <a:custGeom>
              <a:avLst/>
              <a:gdLst>
                <a:gd name="T0" fmla="*/ 22 w 39"/>
                <a:gd name="T1" fmla="*/ 17 h 38"/>
                <a:gd name="T2" fmla="*/ 7 w 39"/>
                <a:gd name="T3" fmla="*/ 0 h 38"/>
                <a:gd name="T4" fmla="*/ 1 w 39"/>
                <a:gd name="T5" fmla="*/ 5 h 38"/>
                <a:gd name="T6" fmla="*/ 17 w 39"/>
                <a:gd name="T7" fmla="*/ 22 h 38"/>
                <a:gd name="T8" fmla="*/ 34 w 39"/>
                <a:gd name="T9" fmla="*/ 38 h 38"/>
                <a:gd name="T10" fmla="*/ 39 w 39"/>
                <a:gd name="T11" fmla="*/ 32 h 38"/>
                <a:gd name="T12" fmla="*/ 22 w 39"/>
                <a:gd name="T13" fmla="*/ 17 h 38"/>
              </a:gdLst>
              <a:ahLst/>
              <a:cxnLst>
                <a:cxn ang="0">
                  <a:pos x="T0" y="T1"/>
                </a:cxn>
                <a:cxn ang="0">
                  <a:pos x="T2" y="T3"/>
                </a:cxn>
                <a:cxn ang="0">
                  <a:pos x="T4" y="T5"/>
                </a:cxn>
                <a:cxn ang="0">
                  <a:pos x="T6" y="T7"/>
                </a:cxn>
                <a:cxn ang="0">
                  <a:pos x="T8" y="T9"/>
                </a:cxn>
                <a:cxn ang="0">
                  <a:pos x="T10" y="T11"/>
                </a:cxn>
                <a:cxn ang="0">
                  <a:pos x="T12" y="T13"/>
                </a:cxn>
              </a:cxnLst>
              <a:rect l="0" t="0" r="r" b="b"/>
              <a:pathLst>
                <a:path w="39" h="38">
                  <a:moveTo>
                    <a:pt x="22" y="17"/>
                  </a:moveTo>
                  <a:cubicBezTo>
                    <a:pt x="13" y="8"/>
                    <a:pt x="6" y="0"/>
                    <a:pt x="7" y="0"/>
                  </a:cubicBezTo>
                  <a:cubicBezTo>
                    <a:pt x="5" y="2"/>
                    <a:pt x="3" y="3"/>
                    <a:pt x="1" y="5"/>
                  </a:cubicBezTo>
                  <a:cubicBezTo>
                    <a:pt x="0" y="5"/>
                    <a:pt x="7" y="13"/>
                    <a:pt x="17" y="22"/>
                  </a:cubicBezTo>
                  <a:cubicBezTo>
                    <a:pt x="26" y="31"/>
                    <a:pt x="34" y="38"/>
                    <a:pt x="34" y="38"/>
                  </a:cubicBezTo>
                  <a:cubicBezTo>
                    <a:pt x="36" y="35"/>
                    <a:pt x="37" y="34"/>
                    <a:pt x="39" y="32"/>
                  </a:cubicBezTo>
                  <a:cubicBezTo>
                    <a:pt x="39" y="33"/>
                    <a:pt x="31" y="26"/>
                    <a:pt x="22" y="17"/>
                  </a:cubicBezTo>
                  <a:close/>
                </a:path>
              </a:pathLst>
            </a:custGeom>
            <a:solidFill>
              <a:srgbClr val="3129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3" name="Freeform 39"/>
            <p:cNvSpPr/>
            <p:nvPr/>
          </p:nvSpPr>
          <p:spPr bwMode="auto">
            <a:xfrm>
              <a:off x="6600825" y="2600325"/>
              <a:ext cx="493713" cy="495300"/>
            </a:xfrm>
            <a:custGeom>
              <a:avLst/>
              <a:gdLst>
                <a:gd name="T0" fmla="*/ 22 w 39"/>
                <a:gd name="T1" fmla="*/ 17 h 39"/>
                <a:gd name="T2" fmla="*/ 7 w 39"/>
                <a:gd name="T3" fmla="*/ 0 h 39"/>
                <a:gd name="T4" fmla="*/ 1 w 39"/>
                <a:gd name="T5" fmla="*/ 5 h 39"/>
                <a:gd name="T6" fmla="*/ 16 w 39"/>
                <a:gd name="T7" fmla="*/ 22 h 39"/>
                <a:gd name="T8" fmla="*/ 34 w 39"/>
                <a:gd name="T9" fmla="*/ 38 h 39"/>
                <a:gd name="T10" fmla="*/ 39 w 39"/>
                <a:gd name="T11" fmla="*/ 32 h 39"/>
                <a:gd name="T12" fmla="*/ 22 w 39"/>
                <a:gd name="T13" fmla="*/ 17 h 39"/>
              </a:gdLst>
              <a:ahLst/>
              <a:cxnLst>
                <a:cxn ang="0">
                  <a:pos x="T0" y="T1"/>
                </a:cxn>
                <a:cxn ang="0">
                  <a:pos x="T2" y="T3"/>
                </a:cxn>
                <a:cxn ang="0">
                  <a:pos x="T4" y="T5"/>
                </a:cxn>
                <a:cxn ang="0">
                  <a:pos x="T6" y="T7"/>
                </a:cxn>
                <a:cxn ang="0">
                  <a:pos x="T8" y="T9"/>
                </a:cxn>
                <a:cxn ang="0">
                  <a:pos x="T10" y="T11"/>
                </a:cxn>
                <a:cxn ang="0">
                  <a:pos x="T12" y="T13"/>
                </a:cxn>
              </a:cxnLst>
              <a:rect l="0" t="0" r="r" b="b"/>
              <a:pathLst>
                <a:path w="39" h="39">
                  <a:moveTo>
                    <a:pt x="22" y="17"/>
                  </a:moveTo>
                  <a:cubicBezTo>
                    <a:pt x="13" y="8"/>
                    <a:pt x="6" y="0"/>
                    <a:pt x="7" y="0"/>
                  </a:cubicBezTo>
                  <a:cubicBezTo>
                    <a:pt x="4" y="2"/>
                    <a:pt x="3" y="3"/>
                    <a:pt x="1" y="5"/>
                  </a:cubicBezTo>
                  <a:cubicBezTo>
                    <a:pt x="0" y="5"/>
                    <a:pt x="7" y="13"/>
                    <a:pt x="16" y="22"/>
                  </a:cubicBezTo>
                  <a:cubicBezTo>
                    <a:pt x="25" y="32"/>
                    <a:pt x="33" y="39"/>
                    <a:pt x="34" y="38"/>
                  </a:cubicBezTo>
                  <a:cubicBezTo>
                    <a:pt x="36" y="36"/>
                    <a:pt x="37" y="35"/>
                    <a:pt x="39" y="32"/>
                  </a:cubicBezTo>
                  <a:cubicBezTo>
                    <a:pt x="38" y="33"/>
                    <a:pt x="31" y="26"/>
                    <a:pt x="22" y="17"/>
                  </a:cubicBez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4" name="Freeform 40"/>
            <p:cNvSpPr/>
            <p:nvPr/>
          </p:nvSpPr>
          <p:spPr bwMode="auto">
            <a:xfrm>
              <a:off x="6677025" y="2536825"/>
              <a:ext cx="481013" cy="482600"/>
            </a:xfrm>
            <a:custGeom>
              <a:avLst/>
              <a:gdLst>
                <a:gd name="T0" fmla="*/ 21 w 38"/>
                <a:gd name="T1" fmla="*/ 17 h 38"/>
                <a:gd name="T2" fmla="*/ 6 w 38"/>
                <a:gd name="T3" fmla="*/ 0 h 38"/>
                <a:gd name="T4" fmla="*/ 1 w 38"/>
                <a:gd name="T5" fmla="*/ 5 h 38"/>
                <a:gd name="T6" fmla="*/ 16 w 38"/>
                <a:gd name="T7" fmla="*/ 22 h 38"/>
                <a:gd name="T8" fmla="*/ 33 w 38"/>
                <a:gd name="T9" fmla="*/ 37 h 38"/>
                <a:gd name="T10" fmla="*/ 38 w 38"/>
                <a:gd name="T11" fmla="*/ 32 h 38"/>
                <a:gd name="T12" fmla="*/ 21 w 38"/>
                <a:gd name="T13" fmla="*/ 17 h 38"/>
              </a:gdLst>
              <a:ahLst/>
              <a:cxnLst>
                <a:cxn ang="0">
                  <a:pos x="T0" y="T1"/>
                </a:cxn>
                <a:cxn ang="0">
                  <a:pos x="T2" y="T3"/>
                </a:cxn>
                <a:cxn ang="0">
                  <a:pos x="T4" y="T5"/>
                </a:cxn>
                <a:cxn ang="0">
                  <a:pos x="T6" y="T7"/>
                </a:cxn>
                <a:cxn ang="0">
                  <a:pos x="T8" y="T9"/>
                </a:cxn>
                <a:cxn ang="0">
                  <a:pos x="T10" y="T11"/>
                </a:cxn>
                <a:cxn ang="0">
                  <a:pos x="T12" y="T13"/>
                </a:cxn>
              </a:cxnLst>
              <a:rect l="0" t="0" r="r" b="b"/>
              <a:pathLst>
                <a:path w="38" h="38">
                  <a:moveTo>
                    <a:pt x="21" y="17"/>
                  </a:moveTo>
                  <a:cubicBezTo>
                    <a:pt x="12" y="8"/>
                    <a:pt x="6" y="0"/>
                    <a:pt x="6" y="0"/>
                  </a:cubicBezTo>
                  <a:cubicBezTo>
                    <a:pt x="4" y="2"/>
                    <a:pt x="3" y="3"/>
                    <a:pt x="1" y="5"/>
                  </a:cubicBezTo>
                  <a:cubicBezTo>
                    <a:pt x="0" y="5"/>
                    <a:pt x="7" y="13"/>
                    <a:pt x="16" y="22"/>
                  </a:cubicBezTo>
                  <a:cubicBezTo>
                    <a:pt x="25" y="31"/>
                    <a:pt x="33" y="38"/>
                    <a:pt x="33" y="37"/>
                  </a:cubicBezTo>
                  <a:cubicBezTo>
                    <a:pt x="35" y="35"/>
                    <a:pt x="36" y="34"/>
                    <a:pt x="38" y="32"/>
                  </a:cubicBezTo>
                  <a:cubicBezTo>
                    <a:pt x="38" y="32"/>
                    <a:pt x="30" y="26"/>
                    <a:pt x="21" y="17"/>
                  </a:cubicBezTo>
                  <a:close/>
                </a:path>
              </a:pathLst>
            </a:custGeom>
            <a:solidFill>
              <a:srgbClr val="0D0C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 name="Freeform 41"/>
            <p:cNvSpPr/>
            <p:nvPr/>
          </p:nvSpPr>
          <p:spPr bwMode="auto">
            <a:xfrm>
              <a:off x="7031038" y="2879725"/>
              <a:ext cx="76200" cy="88900"/>
            </a:xfrm>
            <a:custGeom>
              <a:avLst/>
              <a:gdLst>
                <a:gd name="T0" fmla="*/ 0 w 6"/>
                <a:gd name="T1" fmla="*/ 3 h 7"/>
                <a:gd name="T2" fmla="*/ 3 w 6"/>
                <a:gd name="T3" fmla="*/ 7 h 7"/>
                <a:gd name="T4" fmla="*/ 6 w 6"/>
                <a:gd name="T5" fmla="*/ 3 h 7"/>
                <a:gd name="T6" fmla="*/ 3 w 6"/>
                <a:gd name="T7" fmla="*/ 0 h 7"/>
                <a:gd name="T8" fmla="*/ 0 w 6"/>
                <a:gd name="T9" fmla="*/ 3 h 7"/>
              </a:gdLst>
              <a:ahLst/>
              <a:cxnLst>
                <a:cxn ang="0">
                  <a:pos x="T0" y="T1"/>
                </a:cxn>
                <a:cxn ang="0">
                  <a:pos x="T2" y="T3"/>
                </a:cxn>
                <a:cxn ang="0">
                  <a:pos x="T4" y="T5"/>
                </a:cxn>
                <a:cxn ang="0">
                  <a:pos x="T6" y="T7"/>
                </a:cxn>
                <a:cxn ang="0">
                  <a:pos x="T8" y="T9"/>
                </a:cxn>
              </a:cxnLst>
              <a:rect l="0" t="0" r="r" b="b"/>
              <a:pathLst>
                <a:path w="6" h="7">
                  <a:moveTo>
                    <a:pt x="0" y="3"/>
                  </a:moveTo>
                  <a:cubicBezTo>
                    <a:pt x="1" y="5"/>
                    <a:pt x="2" y="6"/>
                    <a:pt x="3" y="7"/>
                  </a:cubicBezTo>
                  <a:cubicBezTo>
                    <a:pt x="4" y="5"/>
                    <a:pt x="5" y="5"/>
                    <a:pt x="6" y="3"/>
                  </a:cubicBezTo>
                  <a:cubicBezTo>
                    <a:pt x="5" y="3"/>
                    <a:pt x="4" y="2"/>
                    <a:pt x="3" y="0"/>
                  </a:cubicBezTo>
                  <a:cubicBezTo>
                    <a:pt x="1" y="2"/>
                    <a:pt x="1" y="2"/>
                    <a:pt x="0" y="3"/>
                  </a:cubicBezTo>
                  <a:close/>
                </a:path>
              </a:pathLst>
            </a:custGeom>
            <a:solidFill>
              <a:srgbClr val="5757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 name="Freeform 42"/>
            <p:cNvSpPr/>
            <p:nvPr/>
          </p:nvSpPr>
          <p:spPr bwMode="auto">
            <a:xfrm>
              <a:off x="6765925" y="2625725"/>
              <a:ext cx="101600" cy="101600"/>
            </a:xfrm>
            <a:custGeom>
              <a:avLst/>
              <a:gdLst>
                <a:gd name="T0" fmla="*/ 8 w 8"/>
                <a:gd name="T1" fmla="*/ 6 h 8"/>
                <a:gd name="T2" fmla="*/ 3 w 8"/>
                <a:gd name="T3" fmla="*/ 0 h 8"/>
                <a:gd name="T4" fmla="*/ 0 w 8"/>
                <a:gd name="T5" fmla="*/ 3 h 8"/>
                <a:gd name="T6" fmla="*/ 1 w 8"/>
                <a:gd name="T7" fmla="*/ 4 h 8"/>
                <a:gd name="T8" fmla="*/ 1 w 8"/>
                <a:gd name="T9" fmla="*/ 4 h 8"/>
                <a:gd name="T10" fmla="*/ 5 w 8"/>
                <a:gd name="T11" fmla="*/ 8 h 8"/>
                <a:gd name="T12" fmla="*/ 8 w 8"/>
                <a:gd name="T13" fmla="*/ 6 h 8"/>
              </a:gdLst>
              <a:ahLst/>
              <a:cxnLst>
                <a:cxn ang="0">
                  <a:pos x="T0" y="T1"/>
                </a:cxn>
                <a:cxn ang="0">
                  <a:pos x="T2" y="T3"/>
                </a:cxn>
                <a:cxn ang="0">
                  <a:pos x="T4" y="T5"/>
                </a:cxn>
                <a:cxn ang="0">
                  <a:pos x="T6" y="T7"/>
                </a:cxn>
                <a:cxn ang="0">
                  <a:pos x="T8" y="T9"/>
                </a:cxn>
                <a:cxn ang="0">
                  <a:pos x="T10" y="T11"/>
                </a:cxn>
                <a:cxn ang="0">
                  <a:pos x="T12" y="T13"/>
                </a:cxn>
              </a:cxnLst>
              <a:rect l="0" t="0" r="r" b="b"/>
              <a:pathLst>
                <a:path w="8" h="8">
                  <a:moveTo>
                    <a:pt x="8" y="6"/>
                  </a:moveTo>
                  <a:cubicBezTo>
                    <a:pt x="6" y="4"/>
                    <a:pt x="5" y="2"/>
                    <a:pt x="3" y="0"/>
                  </a:cubicBezTo>
                  <a:cubicBezTo>
                    <a:pt x="2" y="1"/>
                    <a:pt x="1" y="2"/>
                    <a:pt x="0" y="3"/>
                  </a:cubicBezTo>
                  <a:cubicBezTo>
                    <a:pt x="1" y="4"/>
                    <a:pt x="1" y="4"/>
                    <a:pt x="1" y="4"/>
                  </a:cubicBezTo>
                  <a:cubicBezTo>
                    <a:pt x="1" y="4"/>
                    <a:pt x="1" y="4"/>
                    <a:pt x="1" y="4"/>
                  </a:cubicBezTo>
                  <a:cubicBezTo>
                    <a:pt x="2" y="5"/>
                    <a:pt x="4" y="7"/>
                    <a:pt x="5" y="8"/>
                  </a:cubicBezTo>
                  <a:cubicBezTo>
                    <a:pt x="6" y="7"/>
                    <a:pt x="7" y="7"/>
                    <a:pt x="8" y="6"/>
                  </a:cubicBezTo>
                  <a:close/>
                </a:path>
              </a:pathLst>
            </a:custGeom>
            <a:solidFill>
              <a:srgbClr val="E1DFE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 name="Freeform 43"/>
            <p:cNvSpPr/>
            <p:nvPr/>
          </p:nvSpPr>
          <p:spPr bwMode="auto">
            <a:xfrm>
              <a:off x="6804025" y="2663825"/>
              <a:ext cx="112713" cy="114300"/>
            </a:xfrm>
            <a:custGeom>
              <a:avLst/>
              <a:gdLst>
                <a:gd name="T0" fmla="*/ 3 w 9"/>
                <a:gd name="T1" fmla="*/ 0 h 9"/>
                <a:gd name="T2" fmla="*/ 0 w 9"/>
                <a:gd name="T3" fmla="*/ 3 h 9"/>
                <a:gd name="T4" fmla="*/ 5 w 9"/>
                <a:gd name="T5" fmla="*/ 8 h 9"/>
                <a:gd name="T6" fmla="*/ 6 w 9"/>
                <a:gd name="T7" fmla="*/ 9 h 9"/>
                <a:gd name="T8" fmla="*/ 9 w 9"/>
                <a:gd name="T9" fmla="*/ 6 h 9"/>
                <a:gd name="T10" fmla="*/ 8 w 9"/>
                <a:gd name="T11" fmla="*/ 5 h 9"/>
                <a:gd name="T12" fmla="*/ 3 w 9"/>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9" h="9">
                  <a:moveTo>
                    <a:pt x="3" y="0"/>
                  </a:moveTo>
                  <a:cubicBezTo>
                    <a:pt x="2" y="1"/>
                    <a:pt x="0" y="3"/>
                    <a:pt x="0" y="3"/>
                  </a:cubicBezTo>
                  <a:cubicBezTo>
                    <a:pt x="0" y="3"/>
                    <a:pt x="1" y="5"/>
                    <a:pt x="5" y="8"/>
                  </a:cubicBezTo>
                  <a:cubicBezTo>
                    <a:pt x="6" y="9"/>
                    <a:pt x="6" y="9"/>
                    <a:pt x="6" y="9"/>
                  </a:cubicBezTo>
                  <a:cubicBezTo>
                    <a:pt x="7" y="8"/>
                    <a:pt x="7" y="7"/>
                    <a:pt x="9" y="6"/>
                  </a:cubicBezTo>
                  <a:cubicBezTo>
                    <a:pt x="8" y="5"/>
                    <a:pt x="8" y="5"/>
                    <a:pt x="8" y="5"/>
                  </a:cubicBezTo>
                  <a:cubicBezTo>
                    <a:pt x="6" y="4"/>
                    <a:pt x="5" y="2"/>
                    <a:pt x="3" y="0"/>
                  </a:cubicBezTo>
                  <a:close/>
                </a:path>
              </a:pathLst>
            </a:custGeom>
            <a:solidFill>
              <a:srgbClr val="57575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 name="Freeform 44"/>
            <p:cNvSpPr/>
            <p:nvPr/>
          </p:nvSpPr>
          <p:spPr bwMode="auto">
            <a:xfrm>
              <a:off x="5146675" y="3983038"/>
              <a:ext cx="557213" cy="558800"/>
            </a:xfrm>
            <a:custGeom>
              <a:avLst/>
              <a:gdLst>
                <a:gd name="T0" fmla="*/ 24 w 44"/>
                <a:gd name="T1" fmla="*/ 21 h 44"/>
                <a:gd name="T2" fmla="*/ 6 w 44"/>
                <a:gd name="T3" fmla="*/ 0 h 44"/>
                <a:gd name="T4" fmla="*/ 1 w 44"/>
                <a:gd name="T5" fmla="*/ 6 h 44"/>
                <a:gd name="T6" fmla="*/ 19 w 44"/>
                <a:gd name="T7" fmla="*/ 26 h 44"/>
                <a:gd name="T8" fmla="*/ 39 w 44"/>
                <a:gd name="T9" fmla="*/ 44 h 44"/>
                <a:gd name="T10" fmla="*/ 44 w 44"/>
                <a:gd name="T11" fmla="*/ 38 h 44"/>
                <a:gd name="T12" fmla="*/ 24 w 44"/>
                <a:gd name="T13" fmla="*/ 21 h 44"/>
              </a:gdLst>
              <a:ahLst/>
              <a:cxnLst>
                <a:cxn ang="0">
                  <a:pos x="T0" y="T1"/>
                </a:cxn>
                <a:cxn ang="0">
                  <a:pos x="T2" y="T3"/>
                </a:cxn>
                <a:cxn ang="0">
                  <a:pos x="T4" y="T5"/>
                </a:cxn>
                <a:cxn ang="0">
                  <a:pos x="T6" y="T7"/>
                </a:cxn>
                <a:cxn ang="0">
                  <a:pos x="T8" y="T9"/>
                </a:cxn>
                <a:cxn ang="0">
                  <a:pos x="T10" y="T11"/>
                </a:cxn>
                <a:cxn ang="0">
                  <a:pos x="T12" y="T13"/>
                </a:cxn>
              </a:cxnLst>
              <a:rect l="0" t="0" r="r" b="b"/>
              <a:pathLst>
                <a:path w="44" h="44">
                  <a:moveTo>
                    <a:pt x="24" y="21"/>
                  </a:moveTo>
                  <a:cubicBezTo>
                    <a:pt x="14" y="10"/>
                    <a:pt x="6" y="1"/>
                    <a:pt x="6" y="0"/>
                  </a:cubicBezTo>
                  <a:cubicBezTo>
                    <a:pt x="4" y="3"/>
                    <a:pt x="3" y="4"/>
                    <a:pt x="1" y="6"/>
                  </a:cubicBezTo>
                  <a:cubicBezTo>
                    <a:pt x="0" y="6"/>
                    <a:pt x="8" y="15"/>
                    <a:pt x="19" y="26"/>
                  </a:cubicBezTo>
                  <a:cubicBezTo>
                    <a:pt x="29" y="36"/>
                    <a:pt x="38" y="44"/>
                    <a:pt x="39" y="44"/>
                  </a:cubicBezTo>
                  <a:cubicBezTo>
                    <a:pt x="41" y="42"/>
                    <a:pt x="42" y="41"/>
                    <a:pt x="44" y="38"/>
                  </a:cubicBezTo>
                  <a:cubicBezTo>
                    <a:pt x="44" y="39"/>
                    <a:pt x="35" y="31"/>
                    <a:pt x="24" y="21"/>
                  </a:cubicBezTo>
                </a:path>
              </a:pathLst>
            </a:custGeom>
            <a:solidFill>
              <a:srgbClr val="3129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 name="Freeform 45"/>
            <p:cNvSpPr/>
            <p:nvPr/>
          </p:nvSpPr>
          <p:spPr bwMode="auto">
            <a:xfrm>
              <a:off x="5133975" y="4008438"/>
              <a:ext cx="557213" cy="558800"/>
            </a:xfrm>
            <a:custGeom>
              <a:avLst/>
              <a:gdLst>
                <a:gd name="T0" fmla="*/ 24 w 44"/>
                <a:gd name="T1" fmla="*/ 20 h 44"/>
                <a:gd name="T2" fmla="*/ 6 w 44"/>
                <a:gd name="T3" fmla="*/ 0 h 44"/>
                <a:gd name="T4" fmla="*/ 1 w 44"/>
                <a:gd name="T5" fmla="*/ 5 h 44"/>
                <a:gd name="T6" fmla="*/ 18 w 44"/>
                <a:gd name="T7" fmla="*/ 25 h 44"/>
                <a:gd name="T8" fmla="*/ 39 w 44"/>
                <a:gd name="T9" fmla="*/ 43 h 44"/>
                <a:gd name="T10" fmla="*/ 44 w 44"/>
                <a:gd name="T11" fmla="*/ 38 h 44"/>
                <a:gd name="T12" fmla="*/ 24 w 44"/>
                <a:gd name="T13" fmla="*/ 20 h 44"/>
              </a:gdLst>
              <a:ahLst/>
              <a:cxnLst>
                <a:cxn ang="0">
                  <a:pos x="T0" y="T1"/>
                </a:cxn>
                <a:cxn ang="0">
                  <a:pos x="T2" y="T3"/>
                </a:cxn>
                <a:cxn ang="0">
                  <a:pos x="T4" y="T5"/>
                </a:cxn>
                <a:cxn ang="0">
                  <a:pos x="T6" y="T7"/>
                </a:cxn>
                <a:cxn ang="0">
                  <a:pos x="T8" y="T9"/>
                </a:cxn>
                <a:cxn ang="0">
                  <a:pos x="T10" y="T11"/>
                </a:cxn>
                <a:cxn ang="0">
                  <a:pos x="T12" y="T13"/>
                </a:cxn>
              </a:cxnLst>
              <a:rect l="0" t="0" r="r" b="b"/>
              <a:pathLst>
                <a:path w="44" h="44">
                  <a:moveTo>
                    <a:pt x="24" y="20"/>
                  </a:moveTo>
                  <a:cubicBezTo>
                    <a:pt x="13" y="9"/>
                    <a:pt x="5" y="0"/>
                    <a:pt x="6" y="0"/>
                  </a:cubicBezTo>
                  <a:cubicBezTo>
                    <a:pt x="4" y="2"/>
                    <a:pt x="3" y="3"/>
                    <a:pt x="1" y="5"/>
                  </a:cubicBezTo>
                  <a:cubicBezTo>
                    <a:pt x="0" y="6"/>
                    <a:pt x="8" y="15"/>
                    <a:pt x="18" y="25"/>
                  </a:cubicBezTo>
                  <a:cubicBezTo>
                    <a:pt x="29" y="36"/>
                    <a:pt x="38" y="44"/>
                    <a:pt x="39" y="43"/>
                  </a:cubicBezTo>
                  <a:cubicBezTo>
                    <a:pt x="41" y="41"/>
                    <a:pt x="42" y="40"/>
                    <a:pt x="44" y="38"/>
                  </a:cubicBezTo>
                  <a:cubicBezTo>
                    <a:pt x="43" y="38"/>
                    <a:pt x="34" y="30"/>
                    <a:pt x="24" y="20"/>
                  </a:cubicBezTo>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0" name="Freeform 46"/>
            <p:cNvSpPr/>
            <p:nvPr/>
          </p:nvSpPr>
          <p:spPr bwMode="auto">
            <a:xfrm>
              <a:off x="6638925" y="2625725"/>
              <a:ext cx="88900" cy="101600"/>
            </a:xfrm>
            <a:custGeom>
              <a:avLst/>
              <a:gdLst>
                <a:gd name="T0" fmla="*/ 3 w 7"/>
                <a:gd name="T1" fmla="*/ 0 h 8"/>
                <a:gd name="T2" fmla="*/ 0 w 7"/>
                <a:gd name="T3" fmla="*/ 3 h 8"/>
                <a:gd name="T4" fmla="*/ 4 w 7"/>
                <a:gd name="T5" fmla="*/ 8 h 8"/>
                <a:gd name="T6" fmla="*/ 7 w 7"/>
                <a:gd name="T7" fmla="*/ 5 h 8"/>
                <a:gd name="T8" fmla="*/ 3 w 7"/>
                <a:gd name="T9" fmla="*/ 0 h 8"/>
              </a:gdLst>
              <a:ahLst/>
              <a:cxnLst>
                <a:cxn ang="0">
                  <a:pos x="T0" y="T1"/>
                </a:cxn>
                <a:cxn ang="0">
                  <a:pos x="T2" y="T3"/>
                </a:cxn>
                <a:cxn ang="0">
                  <a:pos x="T4" y="T5"/>
                </a:cxn>
                <a:cxn ang="0">
                  <a:pos x="T6" y="T7"/>
                </a:cxn>
                <a:cxn ang="0">
                  <a:pos x="T8" y="T9"/>
                </a:cxn>
              </a:cxnLst>
              <a:rect l="0" t="0" r="r" b="b"/>
              <a:pathLst>
                <a:path w="7" h="8">
                  <a:moveTo>
                    <a:pt x="3" y="0"/>
                  </a:moveTo>
                  <a:cubicBezTo>
                    <a:pt x="2" y="1"/>
                    <a:pt x="1" y="2"/>
                    <a:pt x="0" y="3"/>
                  </a:cubicBezTo>
                  <a:cubicBezTo>
                    <a:pt x="0" y="4"/>
                    <a:pt x="2" y="6"/>
                    <a:pt x="4" y="8"/>
                  </a:cubicBezTo>
                  <a:cubicBezTo>
                    <a:pt x="5" y="7"/>
                    <a:pt x="6" y="6"/>
                    <a:pt x="7" y="5"/>
                  </a:cubicBezTo>
                  <a:cubicBezTo>
                    <a:pt x="5" y="3"/>
                    <a:pt x="4" y="1"/>
                    <a:pt x="3" y="0"/>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1" name="Freeform 47"/>
            <p:cNvSpPr/>
            <p:nvPr/>
          </p:nvSpPr>
          <p:spPr bwMode="auto">
            <a:xfrm>
              <a:off x="5172075" y="4033838"/>
              <a:ext cx="101600" cy="114300"/>
            </a:xfrm>
            <a:custGeom>
              <a:avLst/>
              <a:gdLst>
                <a:gd name="T0" fmla="*/ 0 w 8"/>
                <a:gd name="T1" fmla="*/ 4 h 9"/>
                <a:gd name="T2" fmla="*/ 4 w 8"/>
                <a:gd name="T3" fmla="*/ 9 h 9"/>
                <a:gd name="T4" fmla="*/ 8 w 8"/>
                <a:gd name="T5" fmla="*/ 6 h 9"/>
                <a:gd name="T6" fmla="*/ 3 w 8"/>
                <a:gd name="T7" fmla="*/ 0 h 9"/>
                <a:gd name="T8" fmla="*/ 0 w 8"/>
                <a:gd name="T9" fmla="*/ 4 h 9"/>
              </a:gdLst>
              <a:ahLst/>
              <a:cxnLst>
                <a:cxn ang="0">
                  <a:pos x="T0" y="T1"/>
                </a:cxn>
                <a:cxn ang="0">
                  <a:pos x="T2" y="T3"/>
                </a:cxn>
                <a:cxn ang="0">
                  <a:pos x="T4" y="T5"/>
                </a:cxn>
                <a:cxn ang="0">
                  <a:pos x="T6" y="T7"/>
                </a:cxn>
                <a:cxn ang="0">
                  <a:pos x="T8" y="T9"/>
                </a:cxn>
              </a:cxnLst>
              <a:rect l="0" t="0" r="r" b="b"/>
              <a:pathLst>
                <a:path w="8" h="9">
                  <a:moveTo>
                    <a:pt x="0" y="4"/>
                  </a:moveTo>
                  <a:cubicBezTo>
                    <a:pt x="0" y="5"/>
                    <a:pt x="2" y="7"/>
                    <a:pt x="4" y="9"/>
                  </a:cubicBezTo>
                  <a:cubicBezTo>
                    <a:pt x="6" y="8"/>
                    <a:pt x="6" y="7"/>
                    <a:pt x="8" y="6"/>
                  </a:cubicBezTo>
                  <a:cubicBezTo>
                    <a:pt x="5" y="4"/>
                    <a:pt x="4" y="2"/>
                    <a:pt x="3" y="0"/>
                  </a:cubicBezTo>
                  <a:cubicBezTo>
                    <a:pt x="2" y="2"/>
                    <a:pt x="1" y="2"/>
                    <a:pt x="0" y="4"/>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2" name="Freeform 48"/>
            <p:cNvSpPr/>
            <p:nvPr/>
          </p:nvSpPr>
          <p:spPr bwMode="auto">
            <a:xfrm>
              <a:off x="6689725" y="2689225"/>
              <a:ext cx="201613" cy="215900"/>
            </a:xfrm>
            <a:custGeom>
              <a:avLst/>
              <a:gdLst>
                <a:gd name="T0" fmla="*/ 14 w 16"/>
                <a:gd name="T1" fmla="*/ 11 h 17"/>
                <a:gd name="T2" fmla="*/ 3 w 16"/>
                <a:gd name="T3" fmla="*/ 0 h 17"/>
                <a:gd name="T4" fmla="*/ 0 w 16"/>
                <a:gd name="T5" fmla="*/ 3 h 17"/>
                <a:gd name="T6" fmla="*/ 10 w 16"/>
                <a:gd name="T7" fmla="*/ 14 h 17"/>
                <a:gd name="T8" fmla="*/ 12 w 16"/>
                <a:gd name="T9" fmla="*/ 17 h 17"/>
                <a:gd name="T10" fmla="*/ 16 w 16"/>
                <a:gd name="T11" fmla="*/ 13 h 17"/>
                <a:gd name="T12" fmla="*/ 14 w 16"/>
                <a:gd name="T13" fmla="*/ 11 h 17"/>
              </a:gdLst>
              <a:ahLst/>
              <a:cxnLst>
                <a:cxn ang="0">
                  <a:pos x="T0" y="T1"/>
                </a:cxn>
                <a:cxn ang="0">
                  <a:pos x="T2" y="T3"/>
                </a:cxn>
                <a:cxn ang="0">
                  <a:pos x="T4" y="T5"/>
                </a:cxn>
                <a:cxn ang="0">
                  <a:pos x="T6" y="T7"/>
                </a:cxn>
                <a:cxn ang="0">
                  <a:pos x="T8" y="T9"/>
                </a:cxn>
                <a:cxn ang="0">
                  <a:pos x="T10" y="T11"/>
                </a:cxn>
                <a:cxn ang="0">
                  <a:pos x="T12" y="T13"/>
                </a:cxn>
              </a:cxnLst>
              <a:rect l="0" t="0" r="r" b="b"/>
              <a:pathLst>
                <a:path w="16" h="17">
                  <a:moveTo>
                    <a:pt x="14" y="11"/>
                  </a:moveTo>
                  <a:cubicBezTo>
                    <a:pt x="9" y="6"/>
                    <a:pt x="5" y="3"/>
                    <a:pt x="3" y="0"/>
                  </a:cubicBezTo>
                  <a:cubicBezTo>
                    <a:pt x="2" y="1"/>
                    <a:pt x="1" y="2"/>
                    <a:pt x="0" y="3"/>
                  </a:cubicBezTo>
                  <a:cubicBezTo>
                    <a:pt x="2" y="6"/>
                    <a:pt x="6" y="10"/>
                    <a:pt x="10" y="14"/>
                  </a:cubicBezTo>
                  <a:cubicBezTo>
                    <a:pt x="11" y="15"/>
                    <a:pt x="12" y="16"/>
                    <a:pt x="12" y="17"/>
                  </a:cubicBezTo>
                  <a:cubicBezTo>
                    <a:pt x="14" y="15"/>
                    <a:pt x="14" y="15"/>
                    <a:pt x="16" y="13"/>
                  </a:cubicBezTo>
                  <a:cubicBezTo>
                    <a:pt x="15" y="13"/>
                    <a:pt x="14" y="12"/>
                    <a:pt x="14"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3" name="Freeform 49"/>
            <p:cNvSpPr/>
            <p:nvPr/>
          </p:nvSpPr>
          <p:spPr bwMode="auto">
            <a:xfrm>
              <a:off x="6842125" y="2854325"/>
              <a:ext cx="176213" cy="165100"/>
            </a:xfrm>
            <a:custGeom>
              <a:avLst/>
              <a:gdLst>
                <a:gd name="T0" fmla="*/ 14 w 14"/>
                <a:gd name="T1" fmla="*/ 10 h 13"/>
                <a:gd name="T2" fmla="*/ 6 w 14"/>
                <a:gd name="T3" fmla="*/ 2 h 13"/>
                <a:gd name="T4" fmla="*/ 4 w 14"/>
                <a:gd name="T5" fmla="*/ 0 h 13"/>
                <a:gd name="T6" fmla="*/ 0 w 14"/>
                <a:gd name="T7" fmla="*/ 4 h 13"/>
                <a:gd name="T8" fmla="*/ 3 w 14"/>
                <a:gd name="T9" fmla="*/ 6 h 13"/>
                <a:gd name="T10" fmla="*/ 11 w 14"/>
                <a:gd name="T11" fmla="*/ 13 h 13"/>
                <a:gd name="T12" fmla="*/ 14 w 14"/>
                <a:gd name="T13" fmla="*/ 10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14" y="10"/>
                  </a:moveTo>
                  <a:cubicBezTo>
                    <a:pt x="12" y="8"/>
                    <a:pt x="9" y="5"/>
                    <a:pt x="6" y="2"/>
                  </a:cubicBezTo>
                  <a:cubicBezTo>
                    <a:pt x="5" y="2"/>
                    <a:pt x="4" y="1"/>
                    <a:pt x="4" y="0"/>
                  </a:cubicBezTo>
                  <a:cubicBezTo>
                    <a:pt x="2" y="2"/>
                    <a:pt x="2" y="2"/>
                    <a:pt x="0" y="4"/>
                  </a:cubicBezTo>
                  <a:cubicBezTo>
                    <a:pt x="1" y="4"/>
                    <a:pt x="2" y="5"/>
                    <a:pt x="3" y="6"/>
                  </a:cubicBezTo>
                  <a:cubicBezTo>
                    <a:pt x="6" y="9"/>
                    <a:pt x="9" y="11"/>
                    <a:pt x="11" y="13"/>
                  </a:cubicBezTo>
                  <a:cubicBezTo>
                    <a:pt x="12" y="12"/>
                    <a:pt x="13" y="11"/>
                    <a:pt x="14" y="10"/>
                  </a:cubicBezTo>
                  <a:close/>
                </a:path>
              </a:pathLst>
            </a:custGeom>
            <a:solidFill>
              <a:srgbClr val="A95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4" name="Freeform 50"/>
            <p:cNvSpPr/>
            <p:nvPr/>
          </p:nvSpPr>
          <p:spPr bwMode="auto">
            <a:xfrm>
              <a:off x="5413375" y="4300538"/>
              <a:ext cx="188913" cy="190500"/>
            </a:xfrm>
            <a:custGeom>
              <a:avLst/>
              <a:gdLst>
                <a:gd name="T0" fmla="*/ 6 w 15"/>
                <a:gd name="T1" fmla="*/ 3 h 15"/>
                <a:gd name="T2" fmla="*/ 3 w 15"/>
                <a:gd name="T3" fmla="*/ 0 h 15"/>
                <a:gd name="T4" fmla="*/ 0 w 15"/>
                <a:gd name="T5" fmla="*/ 4 h 15"/>
                <a:gd name="T6" fmla="*/ 2 w 15"/>
                <a:gd name="T7" fmla="*/ 6 h 15"/>
                <a:gd name="T8" fmla="*/ 12 w 15"/>
                <a:gd name="T9" fmla="*/ 15 h 15"/>
                <a:gd name="T10" fmla="*/ 15 w 15"/>
                <a:gd name="T11" fmla="*/ 11 h 15"/>
                <a:gd name="T12" fmla="*/ 6 w 15"/>
                <a:gd name="T13" fmla="*/ 3 h 15"/>
              </a:gdLst>
              <a:ahLst/>
              <a:cxnLst>
                <a:cxn ang="0">
                  <a:pos x="T0" y="T1"/>
                </a:cxn>
                <a:cxn ang="0">
                  <a:pos x="T2" y="T3"/>
                </a:cxn>
                <a:cxn ang="0">
                  <a:pos x="T4" y="T5"/>
                </a:cxn>
                <a:cxn ang="0">
                  <a:pos x="T6" y="T7"/>
                </a:cxn>
                <a:cxn ang="0">
                  <a:pos x="T8" y="T9"/>
                </a:cxn>
                <a:cxn ang="0">
                  <a:pos x="T10" y="T11"/>
                </a:cxn>
                <a:cxn ang="0">
                  <a:pos x="T12" y="T13"/>
                </a:cxn>
              </a:cxnLst>
              <a:rect l="0" t="0" r="r" b="b"/>
              <a:pathLst>
                <a:path w="15" h="15">
                  <a:moveTo>
                    <a:pt x="6" y="3"/>
                  </a:moveTo>
                  <a:cubicBezTo>
                    <a:pt x="5" y="2"/>
                    <a:pt x="4" y="1"/>
                    <a:pt x="3" y="0"/>
                  </a:cubicBezTo>
                  <a:cubicBezTo>
                    <a:pt x="2" y="2"/>
                    <a:pt x="1" y="2"/>
                    <a:pt x="0" y="4"/>
                  </a:cubicBezTo>
                  <a:cubicBezTo>
                    <a:pt x="1" y="4"/>
                    <a:pt x="2" y="5"/>
                    <a:pt x="2" y="6"/>
                  </a:cubicBezTo>
                  <a:cubicBezTo>
                    <a:pt x="6" y="9"/>
                    <a:pt x="9" y="12"/>
                    <a:pt x="12" y="15"/>
                  </a:cubicBezTo>
                  <a:cubicBezTo>
                    <a:pt x="13" y="13"/>
                    <a:pt x="14" y="13"/>
                    <a:pt x="15" y="11"/>
                  </a:cubicBezTo>
                  <a:cubicBezTo>
                    <a:pt x="12" y="9"/>
                    <a:pt x="9" y="6"/>
                    <a:pt x="6" y="3"/>
                  </a:cubicBezTo>
                </a:path>
              </a:pathLst>
            </a:custGeom>
            <a:solidFill>
              <a:srgbClr val="A95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5" name="Freeform 51"/>
            <p:cNvSpPr/>
            <p:nvPr/>
          </p:nvSpPr>
          <p:spPr bwMode="auto">
            <a:xfrm>
              <a:off x="5222875" y="4110038"/>
              <a:ext cx="228600" cy="241300"/>
            </a:xfrm>
            <a:custGeom>
              <a:avLst/>
              <a:gdLst>
                <a:gd name="T0" fmla="*/ 4 w 18"/>
                <a:gd name="T1" fmla="*/ 0 h 19"/>
                <a:gd name="T2" fmla="*/ 0 w 18"/>
                <a:gd name="T3" fmla="*/ 3 h 19"/>
                <a:gd name="T4" fmla="*/ 13 w 18"/>
                <a:gd name="T5" fmla="*/ 16 h 19"/>
                <a:gd name="T6" fmla="*/ 15 w 18"/>
                <a:gd name="T7" fmla="*/ 19 h 19"/>
                <a:gd name="T8" fmla="*/ 18 w 18"/>
                <a:gd name="T9" fmla="*/ 15 h 19"/>
                <a:gd name="T10" fmla="*/ 16 w 18"/>
                <a:gd name="T11" fmla="*/ 13 h 19"/>
                <a:gd name="T12" fmla="*/ 4 w 18"/>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4" y="0"/>
                  </a:moveTo>
                  <a:cubicBezTo>
                    <a:pt x="2" y="1"/>
                    <a:pt x="2" y="2"/>
                    <a:pt x="0" y="3"/>
                  </a:cubicBezTo>
                  <a:cubicBezTo>
                    <a:pt x="3" y="7"/>
                    <a:pt x="7" y="11"/>
                    <a:pt x="13" y="16"/>
                  </a:cubicBezTo>
                  <a:cubicBezTo>
                    <a:pt x="13" y="17"/>
                    <a:pt x="14" y="18"/>
                    <a:pt x="15" y="19"/>
                  </a:cubicBezTo>
                  <a:cubicBezTo>
                    <a:pt x="16" y="17"/>
                    <a:pt x="17" y="17"/>
                    <a:pt x="18" y="15"/>
                  </a:cubicBezTo>
                  <a:cubicBezTo>
                    <a:pt x="17" y="15"/>
                    <a:pt x="17" y="14"/>
                    <a:pt x="16" y="13"/>
                  </a:cubicBezTo>
                  <a:cubicBezTo>
                    <a:pt x="10" y="7"/>
                    <a:pt x="6" y="3"/>
                    <a:pt x="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6" name="Freeform 52"/>
            <p:cNvSpPr/>
            <p:nvPr/>
          </p:nvSpPr>
          <p:spPr bwMode="auto">
            <a:xfrm>
              <a:off x="3592513" y="5695950"/>
              <a:ext cx="404813" cy="406400"/>
            </a:xfrm>
            <a:custGeom>
              <a:avLst/>
              <a:gdLst>
                <a:gd name="T0" fmla="*/ 18 w 32"/>
                <a:gd name="T1" fmla="*/ 15 h 32"/>
                <a:gd name="T2" fmla="*/ 5 w 32"/>
                <a:gd name="T3" fmla="*/ 0 h 32"/>
                <a:gd name="T4" fmla="*/ 1 w 32"/>
                <a:gd name="T5" fmla="*/ 5 h 32"/>
                <a:gd name="T6" fmla="*/ 13 w 32"/>
                <a:gd name="T7" fmla="*/ 20 h 32"/>
                <a:gd name="T8" fmla="*/ 27 w 32"/>
                <a:gd name="T9" fmla="*/ 32 h 32"/>
                <a:gd name="T10" fmla="*/ 32 w 32"/>
                <a:gd name="T11" fmla="*/ 28 h 32"/>
                <a:gd name="T12" fmla="*/ 18 w 32"/>
                <a:gd name="T13" fmla="*/ 15 h 32"/>
              </a:gdLst>
              <a:ahLst/>
              <a:cxnLst>
                <a:cxn ang="0">
                  <a:pos x="T0" y="T1"/>
                </a:cxn>
                <a:cxn ang="0">
                  <a:pos x="T2" y="T3"/>
                </a:cxn>
                <a:cxn ang="0">
                  <a:pos x="T4" y="T5"/>
                </a:cxn>
                <a:cxn ang="0">
                  <a:pos x="T6" y="T7"/>
                </a:cxn>
                <a:cxn ang="0">
                  <a:pos x="T8" y="T9"/>
                </a:cxn>
                <a:cxn ang="0">
                  <a:pos x="T10" y="T11"/>
                </a:cxn>
                <a:cxn ang="0">
                  <a:pos x="T12" y="T13"/>
                </a:cxn>
              </a:cxnLst>
              <a:rect l="0" t="0" r="r" b="b"/>
              <a:pathLst>
                <a:path w="32" h="32">
                  <a:moveTo>
                    <a:pt x="18" y="15"/>
                  </a:moveTo>
                  <a:cubicBezTo>
                    <a:pt x="10" y="8"/>
                    <a:pt x="5" y="1"/>
                    <a:pt x="5" y="0"/>
                  </a:cubicBezTo>
                  <a:cubicBezTo>
                    <a:pt x="3" y="2"/>
                    <a:pt x="3" y="3"/>
                    <a:pt x="1" y="5"/>
                  </a:cubicBezTo>
                  <a:cubicBezTo>
                    <a:pt x="0" y="6"/>
                    <a:pt x="6" y="12"/>
                    <a:pt x="13" y="20"/>
                  </a:cubicBezTo>
                  <a:cubicBezTo>
                    <a:pt x="20" y="27"/>
                    <a:pt x="27" y="32"/>
                    <a:pt x="27" y="32"/>
                  </a:cubicBezTo>
                  <a:cubicBezTo>
                    <a:pt x="29" y="30"/>
                    <a:pt x="30" y="29"/>
                    <a:pt x="32" y="28"/>
                  </a:cubicBezTo>
                  <a:cubicBezTo>
                    <a:pt x="32" y="28"/>
                    <a:pt x="25" y="23"/>
                    <a:pt x="18" y="15"/>
                  </a:cubicBezTo>
                  <a:close/>
                </a:path>
              </a:pathLst>
            </a:custGeom>
            <a:solidFill>
              <a:srgbClr val="3129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7" name="Freeform 53"/>
            <p:cNvSpPr/>
            <p:nvPr/>
          </p:nvSpPr>
          <p:spPr bwMode="auto">
            <a:xfrm>
              <a:off x="3605213" y="5684838"/>
              <a:ext cx="417513" cy="404813"/>
            </a:xfrm>
            <a:custGeom>
              <a:avLst/>
              <a:gdLst>
                <a:gd name="T0" fmla="*/ 18 w 33"/>
                <a:gd name="T1" fmla="*/ 15 h 32"/>
                <a:gd name="T2" fmla="*/ 5 w 33"/>
                <a:gd name="T3" fmla="*/ 0 h 32"/>
                <a:gd name="T4" fmla="*/ 1 w 33"/>
                <a:gd name="T5" fmla="*/ 5 h 32"/>
                <a:gd name="T6" fmla="*/ 13 w 33"/>
                <a:gd name="T7" fmla="*/ 19 h 32"/>
                <a:gd name="T8" fmla="*/ 28 w 33"/>
                <a:gd name="T9" fmla="*/ 32 h 32"/>
                <a:gd name="T10" fmla="*/ 33 w 33"/>
                <a:gd name="T11" fmla="*/ 28 h 32"/>
                <a:gd name="T12" fmla="*/ 18 w 33"/>
                <a:gd name="T13" fmla="*/ 15 h 32"/>
              </a:gdLst>
              <a:ahLst/>
              <a:cxnLst>
                <a:cxn ang="0">
                  <a:pos x="T0" y="T1"/>
                </a:cxn>
                <a:cxn ang="0">
                  <a:pos x="T2" y="T3"/>
                </a:cxn>
                <a:cxn ang="0">
                  <a:pos x="T4" y="T5"/>
                </a:cxn>
                <a:cxn ang="0">
                  <a:pos x="T6" y="T7"/>
                </a:cxn>
                <a:cxn ang="0">
                  <a:pos x="T8" y="T9"/>
                </a:cxn>
                <a:cxn ang="0">
                  <a:pos x="T10" y="T11"/>
                </a:cxn>
                <a:cxn ang="0">
                  <a:pos x="T12" y="T13"/>
                </a:cxn>
              </a:cxnLst>
              <a:rect l="0" t="0" r="r" b="b"/>
              <a:pathLst>
                <a:path w="33" h="32">
                  <a:moveTo>
                    <a:pt x="18" y="15"/>
                  </a:moveTo>
                  <a:cubicBezTo>
                    <a:pt x="10" y="7"/>
                    <a:pt x="5" y="1"/>
                    <a:pt x="5" y="0"/>
                  </a:cubicBezTo>
                  <a:cubicBezTo>
                    <a:pt x="4" y="2"/>
                    <a:pt x="3" y="3"/>
                    <a:pt x="1" y="5"/>
                  </a:cubicBezTo>
                  <a:cubicBezTo>
                    <a:pt x="0" y="6"/>
                    <a:pt x="6" y="12"/>
                    <a:pt x="13" y="19"/>
                  </a:cubicBezTo>
                  <a:cubicBezTo>
                    <a:pt x="21" y="27"/>
                    <a:pt x="27" y="32"/>
                    <a:pt x="28" y="32"/>
                  </a:cubicBezTo>
                  <a:cubicBezTo>
                    <a:pt x="30" y="30"/>
                    <a:pt x="31" y="29"/>
                    <a:pt x="33" y="28"/>
                  </a:cubicBezTo>
                  <a:cubicBezTo>
                    <a:pt x="32" y="28"/>
                    <a:pt x="26" y="22"/>
                    <a:pt x="18" y="15"/>
                  </a:cubicBezTo>
                  <a:close/>
                </a:path>
              </a:pathLst>
            </a:custGeom>
            <a:solidFill>
              <a:srgbClr val="F4B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8" name="Freeform 54"/>
            <p:cNvSpPr/>
            <p:nvPr/>
          </p:nvSpPr>
          <p:spPr bwMode="auto">
            <a:xfrm>
              <a:off x="3630613" y="5708650"/>
              <a:ext cx="74613" cy="88900"/>
            </a:xfrm>
            <a:custGeom>
              <a:avLst/>
              <a:gdLst>
                <a:gd name="T0" fmla="*/ 0 w 6"/>
                <a:gd name="T1" fmla="*/ 3 h 7"/>
                <a:gd name="T2" fmla="*/ 4 w 6"/>
                <a:gd name="T3" fmla="*/ 7 h 7"/>
                <a:gd name="T4" fmla="*/ 6 w 6"/>
                <a:gd name="T5" fmla="*/ 5 h 7"/>
                <a:gd name="T6" fmla="*/ 3 w 6"/>
                <a:gd name="T7" fmla="*/ 0 h 7"/>
                <a:gd name="T8" fmla="*/ 0 w 6"/>
                <a:gd name="T9" fmla="*/ 3 h 7"/>
              </a:gdLst>
              <a:ahLst/>
              <a:cxnLst>
                <a:cxn ang="0">
                  <a:pos x="T0" y="T1"/>
                </a:cxn>
                <a:cxn ang="0">
                  <a:pos x="T2" y="T3"/>
                </a:cxn>
                <a:cxn ang="0">
                  <a:pos x="T4" y="T5"/>
                </a:cxn>
                <a:cxn ang="0">
                  <a:pos x="T6" y="T7"/>
                </a:cxn>
                <a:cxn ang="0">
                  <a:pos x="T8" y="T9"/>
                </a:cxn>
              </a:cxnLst>
              <a:rect l="0" t="0" r="r" b="b"/>
              <a:pathLst>
                <a:path w="6" h="7">
                  <a:moveTo>
                    <a:pt x="0" y="3"/>
                  </a:moveTo>
                  <a:cubicBezTo>
                    <a:pt x="1" y="4"/>
                    <a:pt x="2" y="5"/>
                    <a:pt x="4" y="7"/>
                  </a:cubicBezTo>
                  <a:cubicBezTo>
                    <a:pt x="5" y="6"/>
                    <a:pt x="5" y="6"/>
                    <a:pt x="6" y="5"/>
                  </a:cubicBezTo>
                  <a:cubicBezTo>
                    <a:pt x="5" y="3"/>
                    <a:pt x="4" y="1"/>
                    <a:pt x="3" y="0"/>
                  </a:cubicBezTo>
                  <a:cubicBezTo>
                    <a:pt x="2" y="2"/>
                    <a:pt x="1" y="2"/>
                    <a:pt x="0" y="3"/>
                  </a:cubicBezTo>
                  <a:close/>
                </a:path>
              </a:pathLst>
            </a:custGeom>
            <a:solidFill>
              <a:srgbClr val="FFDA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9" name="Freeform 55"/>
            <p:cNvSpPr/>
            <p:nvPr/>
          </p:nvSpPr>
          <p:spPr bwMode="auto">
            <a:xfrm>
              <a:off x="3806825" y="5899150"/>
              <a:ext cx="139700" cy="139700"/>
            </a:xfrm>
            <a:custGeom>
              <a:avLst/>
              <a:gdLst>
                <a:gd name="T0" fmla="*/ 5 w 11"/>
                <a:gd name="T1" fmla="*/ 2 h 11"/>
                <a:gd name="T2" fmla="*/ 3 w 11"/>
                <a:gd name="T3" fmla="*/ 0 h 11"/>
                <a:gd name="T4" fmla="*/ 0 w 11"/>
                <a:gd name="T5" fmla="*/ 3 h 11"/>
                <a:gd name="T6" fmla="*/ 2 w 11"/>
                <a:gd name="T7" fmla="*/ 5 h 11"/>
                <a:gd name="T8" fmla="*/ 8 w 11"/>
                <a:gd name="T9" fmla="*/ 11 h 11"/>
                <a:gd name="T10" fmla="*/ 11 w 11"/>
                <a:gd name="T11" fmla="*/ 8 h 11"/>
                <a:gd name="T12" fmla="*/ 5 w 11"/>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5" y="2"/>
                  </a:moveTo>
                  <a:cubicBezTo>
                    <a:pt x="4" y="2"/>
                    <a:pt x="4" y="1"/>
                    <a:pt x="3" y="0"/>
                  </a:cubicBezTo>
                  <a:cubicBezTo>
                    <a:pt x="2" y="1"/>
                    <a:pt x="1" y="2"/>
                    <a:pt x="0" y="3"/>
                  </a:cubicBezTo>
                  <a:cubicBezTo>
                    <a:pt x="1" y="4"/>
                    <a:pt x="1" y="4"/>
                    <a:pt x="2" y="5"/>
                  </a:cubicBezTo>
                  <a:cubicBezTo>
                    <a:pt x="4" y="7"/>
                    <a:pt x="6" y="9"/>
                    <a:pt x="8" y="11"/>
                  </a:cubicBezTo>
                  <a:cubicBezTo>
                    <a:pt x="9" y="10"/>
                    <a:pt x="10" y="9"/>
                    <a:pt x="11" y="8"/>
                  </a:cubicBezTo>
                  <a:cubicBezTo>
                    <a:pt x="9" y="7"/>
                    <a:pt x="7" y="5"/>
                    <a:pt x="5" y="2"/>
                  </a:cubicBezTo>
                  <a:close/>
                </a:path>
              </a:pathLst>
            </a:custGeom>
            <a:solidFill>
              <a:srgbClr val="A956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0" name="Freeform 56"/>
            <p:cNvSpPr/>
            <p:nvPr/>
          </p:nvSpPr>
          <p:spPr bwMode="auto">
            <a:xfrm>
              <a:off x="3681413" y="5772150"/>
              <a:ext cx="163513" cy="165100"/>
            </a:xfrm>
            <a:custGeom>
              <a:avLst/>
              <a:gdLst>
                <a:gd name="T0" fmla="*/ 2 w 13"/>
                <a:gd name="T1" fmla="*/ 0 h 13"/>
                <a:gd name="T2" fmla="*/ 0 w 13"/>
                <a:gd name="T3" fmla="*/ 2 h 13"/>
                <a:gd name="T4" fmla="*/ 8 w 13"/>
                <a:gd name="T5" fmla="*/ 11 h 13"/>
                <a:gd name="T6" fmla="*/ 10 w 13"/>
                <a:gd name="T7" fmla="*/ 13 h 13"/>
                <a:gd name="T8" fmla="*/ 13 w 13"/>
                <a:gd name="T9" fmla="*/ 10 h 13"/>
                <a:gd name="T10" fmla="*/ 11 w 13"/>
                <a:gd name="T11" fmla="*/ 9 h 13"/>
                <a:gd name="T12" fmla="*/ 2 w 13"/>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3" h="13">
                  <a:moveTo>
                    <a:pt x="2" y="0"/>
                  </a:moveTo>
                  <a:cubicBezTo>
                    <a:pt x="1" y="1"/>
                    <a:pt x="1" y="1"/>
                    <a:pt x="0" y="2"/>
                  </a:cubicBezTo>
                  <a:cubicBezTo>
                    <a:pt x="2" y="5"/>
                    <a:pt x="5" y="8"/>
                    <a:pt x="8" y="11"/>
                  </a:cubicBezTo>
                  <a:cubicBezTo>
                    <a:pt x="9" y="12"/>
                    <a:pt x="9" y="13"/>
                    <a:pt x="10" y="13"/>
                  </a:cubicBezTo>
                  <a:cubicBezTo>
                    <a:pt x="11" y="12"/>
                    <a:pt x="12" y="11"/>
                    <a:pt x="13" y="10"/>
                  </a:cubicBezTo>
                  <a:cubicBezTo>
                    <a:pt x="12" y="10"/>
                    <a:pt x="12" y="9"/>
                    <a:pt x="11" y="9"/>
                  </a:cubicBezTo>
                  <a:cubicBezTo>
                    <a:pt x="7" y="5"/>
                    <a:pt x="4" y="2"/>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1" name="Freeform 57"/>
            <p:cNvSpPr>
              <a:spLocks noEditPoints="1"/>
            </p:cNvSpPr>
            <p:nvPr/>
          </p:nvSpPr>
          <p:spPr bwMode="auto">
            <a:xfrm>
              <a:off x="4110038" y="5037138"/>
              <a:ext cx="949325" cy="811213"/>
            </a:xfrm>
            <a:custGeom>
              <a:avLst/>
              <a:gdLst>
                <a:gd name="T0" fmla="*/ 7 w 75"/>
                <a:gd name="T1" fmla="*/ 60 h 64"/>
                <a:gd name="T2" fmla="*/ 5 w 75"/>
                <a:gd name="T3" fmla="*/ 63 h 64"/>
                <a:gd name="T4" fmla="*/ 6 w 75"/>
                <a:gd name="T5" fmla="*/ 64 h 64"/>
                <a:gd name="T6" fmla="*/ 8 w 75"/>
                <a:gd name="T7" fmla="*/ 62 h 64"/>
                <a:gd name="T8" fmla="*/ 7 w 75"/>
                <a:gd name="T9" fmla="*/ 60 h 64"/>
                <a:gd name="T10" fmla="*/ 56 w 75"/>
                <a:gd name="T11" fmla="*/ 7 h 64"/>
                <a:gd name="T12" fmla="*/ 23 w 75"/>
                <a:gd name="T13" fmla="*/ 19 h 64"/>
                <a:gd name="T14" fmla="*/ 20 w 75"/>
                <a:gd name="T15" fmla="*/ 21 h 64"/>
                <a:gd name="T16" fmla="*/ 3 w 75"/>
                <a:gd name="T17" fmla="*/ 37 h 64"/>
                <a:gd name="T18" fmla="*/ 2 w 75"/>
                <a:gd name="T19" fmla="*/ 42 h 64"/>
                <a:gd name="T20" fmla="*/ 3 w 75"/>
                <a:gd name="T21" fmla="*/ 59 h 64"/>
                <a:gd name="T22" fmla="*/ 6 w 75"/>
                <a:gd name="T23" fmla="*/ 56 h 64"/>
                <a:gd name="T24" fmla="*/ 24 w 75"/>
                <a:gd name="T25" fmla="*/ 25 h 64"/>
                <a:gd name="T26" fmla="*/ 46 w 75"/>
                <a:gd name="T27" fmla="*/ 16 h 64"/>
                <a:gd name="T28" fmla="*/ 56 w 75"/>
                <a:gd name="T29" fmla="*/ 7 h 64"/>
                <a:gd name="T30" fmla="*/ 75 w 75"/>
                <a:gd name="T31" fmla="*/ 0 h 64"/>
                <a:gd name="T32" fmla="*/ 67 w 75"/>
                <a:gd name="T33" fmla="*/ 3 h 64"/>
                <a:gd name="T34" fmla="*/ 57 w 75"/>
                <a:gd name="T35" fmla="*/ 12 h 64"/>
                <a:gd name="T36" fmla="*/ 64 w 75"/>
                <a:gd name="T37" fmla="*/ 10 h 64"/>
                <a:gd name="T38" fmla="*/ 75 w 75"/>
                <a:gd name="T39"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5" h="64">
                  <a:moveTo>
                    <a:pt x="7" y="60"/>
                  </a:moveTo>
                  <a:cubicBezTo>
                    <a:pt x="7" y="61"/>
                    <a:pt x="6" y="62"/>
                    <a:pt x="5" y="63"/>
                  </a:cubicBezTo>
                  <a:cubicBezTo>
                    <a:pt x="5" y="64"/>
                    <a:pt x="6" y="64"/>
                    <a:pt x="6" y="64"/>
                  </a:cubicBezTo>
                  <a:cubicBezTo>
                    <a:pt x="6" y="63"/>
                    <a:pt x="7" y="63"/>
                    <a:pt x="8" y="62"/>
                  </a:cubicBezTo>
                  <a:cubicBezTo>
                    <a:pt x="8" y="61"/>
                    <a:pt x="8" y="61"/>
                    <a:pt x="7" y="60"/>
                  </a:cubicBezTo>
                  <a:moveTo>
                    <a:pt x="56" y="7"/>
                  </a:moveTo>
                  <a:cubicBezTo>
                    <a:pt x="23" y="19"/>
                    <a:pt x="23" y="19"/>
                    <a:pt x="23" y="19"/>
                  </a:cubicBezTo>
                  <a:cubicBezTo>
                    <a:pt x="22" y="20"/>
                    <a:pt x="21" y="20"/>
                    <a:pt x="20" y="21"/>
                  </a:cubicBezTo>
                  <a:cubicBezTo>
                    <a:pt x="14" y="26"/>
                    <a:pt x="9" y="32"/>
                    <a:pt x="3" y="37"/>
                  </a:cubicBezTo>
                  <a:cubicBezTo>
                    <a:pt x="3" y="38"/>
                    <a:pt x="2" y="40"/>
                    <a:pt x="2" y="42"/>
                  </a:cubicBezTo>
                  <a:cubicBezTo>
                    <a:pt x="0" y="49"/>
                    <a:pt x="1" y="55"/>
                    <a:pt x="3" y="59"/>
                  </a:cubicBezTo>
                  <a:cubicBezTo>
                    <a:pt x="4" y="58"/>
                    <a:pt x="5" y="57"/>
                    <a:pt x="6" y="56"/>
                  </a:cubicBezTo>
                  <a:cubicBezTo>
                    <a:pt x="3" y="46"/>
                    <a:pt x="7" y="33"/>
                    <a:pt x="24" y="25"/>
                  </a:cubicBezTo>
                  <a:cubicBezTo>
                    <a:pt x="46" y="16"/>
                    <a:pt x="46" y="16"/>
                    <a:pt x="46" y="16"/>
                  </a:cubicBezTo>
                  <a:cubicBezTo>
                    <a:pt x="50" y="13"/>
                    <a:pt x="53" y="10"/>
                    <a:pt x="56" y="7"/>
                  </a:cubicBezTo>
                  <a:moveTo>
                    <a:pt x="75" y="0"/>
                  </a:moveTo>
                  <a:cubicBezTo>
                    <a:pt x="67" y="3"/>
                    <a:pt x="67" y="3"/>
                    <a:pt x="67" y="3"/>
                  </a:cubicBezTo>
                  <a:cubicBezTo>
                    <a:pt x="63" y="6"/>
                    <a:pt x="60" y="9"/>
                    <a:pt x="57" y="12"/>
                  </a:cubicBezTo>
                  <a:cubicBezTo>
                    <a:pt x="64" y="10"/>
                    <a:pt x="64" y="10"/>
                    <a:pt x="64" y="10"/>
                  </a:cubicBezTo>
                  <a:cubicBezTo>
                    <a:pt x="69" y="6"/>
                    <a:pt x="72" y="2"/>
                    <a:pt x="75" y="0"/>
                  </a:cubicBezTo>
                </a:path>
              </a:pathLst>
            </a:custGeom>
            <a:solidFill>
              <a:srgbClr val="0807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2" name="Freeform 58"/>
            <p:cNvSpPr>
              <a:spLocks noEditPoints="1"/>
            </p:cNvSpPr>
            <p:nvPr/>
          </p:nvSpPr>
          <p:spPr bwMode="auto">
            <a:xfrm>
              <a:off x="4148138" y="5075238"/>
              <a:ext cx="809625" cy="760413"/>
            </a:xfrm>
            <a:custGeom>
              <a:avLst/>
              <a:gdLst>
                <a:gd name="T0" fmla="*/ 3 w 64"/>
                <a:gd name="T1" fmla="*/ 53 h 60"/>
                <a:gd name="T2" fmla="*/ 0 w 64"/>
                <a:gd name="T3" fmla="*/ 56 h 60"/>
                <a:gd name="T4" fmla="*/ 2 w 64"/>
                <a:gd name="T5" fmla="*/ 60 h 60"/>
                <a:gd name="T6" fmla="*/ 4 w 64"/>
                <a:gd name="T7" fmla="*/ 57 h 60"/>
                <a:gd name="T8" fmla="*/ 3 w 64"/>
                <a:gd name="T9" fmla="*/ 53 h 60"/>
                <a:gd name="T10" fmla="*/ 64 w 64"/>
                <a:gd name="T11" fmla="*/ 0 h 60"/>
                <a:gd name="T12" fmla="*/ 53 w 64"/>
                <a:gd name="T13" fmla="*/ 4 h 60"/>
                <a:gd name="T14" fmla="*/ 43 w 64"/>
                <a:gd name="T15" fmla="*/ 13 h 60"/>
                <a:gd name="T16" fmla="*/ 54 w 64"/>
                <a:gd name="T17" fmla="*/ 9 h 60"/>
                <a:gd name="T18" fmla="*/ 64 w 64"/>
                <a:gd name="T19"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0">
                  <a:moveTo>
                    <a:pt x="3" y="53"/>
                  </a:moveTo>
                  <a:cubicBezTo>
                    <a:pt x="2" y="54"/>
                    <a:pt x="1" y="55"/>
                    <a:pt x="0" y="56"/>
                  </a:cubicBezTo>
                  <a:cubicBezTo>
                    <a:pt x="0" y="57"/>
                    <a:pt x="1" y="59"/>
                    <a:pt x="2" y="60"/>
                  </a:cubicBezTo>
                  <a:cubicBezTo>
                    <a:pt x="3" y="59"/>
                    <a:pt x="4" y="58"/>
                    <a:pt x="4" y="57"/>
                  </a:cubicBezTo>
                  <a:cubicBezTo>
                    <a:pt x="4" y="56"/>
                    <a:pt x="3" y="54"/>
                    <a:pt x="3" y="53"/>
                  </a:cubicBezTo>
                  <a:moveTo>
                    <a:pt x="64" y="0"/>
                  </a:moveTo>
                  <a:cubicBezTo>
                    <a:pt x="53" y="4"/>
                    <a:pt x="53" y="4"/>
                    <a:pt x="53" y="4"/>
                  </a:cubicBezTo>
                  <a:cubicBezTo>
                    <a:pt x="50" y="7"/>
                    <a:pt x="47" y="10"/>
                    <a:pt x="43" y="13"/>
                  </a:cubicBezTo>
                  <a:cubicBezTo>
                    <a:pt x="54" y="9"/>
                    <a:pt x="54" y="9"/>
                    <a:pt x="54" y="9"/>
                  </a:cubicBezTo>
                  <a:cubicBezTo>
                    <a:pt x="57" y="6"/>
                    <a:pt x="60" y="3"/>
                    <a:pt x="64" y="0"/>
                  </a:cubicBezTo>
                </a:path>
              </a:pathLst>
            </a:custGeom>
            <a:solidFill>
              <a:srgbClr val="2A28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3" name="Freeform 59"/>
            <p:cNvSpPr/>
            <p:nvPr/>
          </p:nvSpPr>
          <p:spPr bwMode="auto">
            <a:xfrm>
              <a:off x="4148138" y="5303838"/>
              <a:ext cx="215900" cy="203200"/>
            </a:xfrm>
            <a:custGeom>
              <a:avLst/>
              <a:gdLst>
                <a:gd name="T0" fmla="*/ 17 w 17"/>
                <a:gd name="T1" fmla="*/ 0 h 16"/>
                <a:gd name="T2" fmla="*/ 0 w 17"/>
                <a:gd name="T3" fmla="*/ 16 h 16"/>
                <a:gd name="T4" fmla="*/ 17 w 17"/>
                <a:gd name="T5" fmla="*/ 0 h 16"/>
              </a:gdLst>
              <a:ahLst/>
              <a:cxnLst>
                <a:cxn ang="0">
                  <a:pos x="T0" y="T1"/>
                </a:cxn>
                <a:cxn ang="0">
                  <a:pos x="T2" y="T3"/>
                </a:cxn>
                <a:cxn ang="0">
                  <a:pos x="T4" y="T5"/>
                </a:cxn>
              </a:cxnLst>
              <a:rect l="0" t="0" r="r" b="b"/>
              <a:pathLst>
                <a:path w="17" h="16">
                  <a:moveTo>
                    <a:pt x="17" y="0"/>
                  </a:moveTo>
                  <a:cubicBezTo>
                    <a:pt x="9" y="3"/>
                    <a:pt x="3" y="8"/>
                    <a:pt x="0" y="16"/>
                  </a:cubicBezTo>
                  <a:cubicBezTo>
                    <a:pt x="6" y="11"/>
                    <a:pt x="11" y="5"/>
                    <a:pt x="17" y="0"/>
                  </a:cubicBezTo>
                </a:path>
              </a:pathLst>
            </a:custGeom>
            <a:solidFill>
              <a:srgbClr val="2A28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4" name="Freeform 60"/>
            <p:cNvSpPr/>
            <p:nvPr/>
          </p:nvSpPr>
          <p:spPr bwMode="auto">
            <a:xfrm>
              <a:off x="3984625" y="4833938"/>
              <a:ext cx="1706563" cy="1192213"/>
            </a:xfrm>
            <a:custGeom>
              <a:avLst/>
              <a:gdLst>
                <a:gd name="T0" fmla="*/ 117 w 135"/>
                <a:gd name="T1" fmla="*/ 0 h 94"/>
                <a:gd name="T2" fmla="*/ 94 w 135"/>
                <a:gd name="T3" fmla="*/ 19 h 94"/>
                <a:gd name="T4" fmla="*/ 34 w 135"/>
                <a:gd name="T5" fmla="*/ 41 h 94"/>
                <a:gd name="T6" fmla="*/ 45 w 135"/>
                <a:gd name="T7" fmla="*/ 88 h 94"/>
                <a:gd name="T8" fmla="*/ 123 w 135"/>
                <a:gd name="T9" fmla="*/ 69 h 94"/>
                <a:gd name="T10" fmla="*/ 135 w 135"/>
                <a:gd name="T11" fmla="*/ 70 h 94"/>
                <a:gd name="T12" fmla="*/ 117 w 135"/>
                <a:gd name="T13" fmla="*/ 0 h 94"/>
              </a:gdLst>
              <a:ahLst/>
              <a:cxnLst>
                <a:cxn ang="0">
                  <a:pos x="T0" y="T1"/>
                </a:cxn>
                <a:cxn ang="0">
                  <a:pos x="T2" y="T3"/>
                </a:cxn>
                <a:cxn ang="0">
                  <a:pos x="T4" y="T5"/>
                </a:cxn>
                <a:cxn ang="0">
                  <a:pos x="T6" y="T7"/>
                </a:cxn>
                <a:cxn ang="0">
                  <a:pos x="T8" y="T9"/>
                </a:cxn>
                <a:cxn ang="0">
                  <a:pos x="T10" y="T11"/>
                </a:cxn>
                <a:cxn ang="0">
                  <a:pos x="T12" y="T13"/>
                </a:cxn>
              </a:cxnLst>
              <a:rect l="0" t="0" r="r" b="b"/>
              <a:pathLst>
                <a:path w="135" h="94">
                  <a:moveTo>
                    <a:pt x="117" y="0"/>
                  </a:moveTo>
                  <a:cubicBezTo>
                    <a:pt x="113" y="10"/>
                    <a:pt x="94" y="19"/>
                    <a:pt x="94" y="19"/>
                  </a:cubicBezTo>
                  <a:cubicBezTo>
                    <a:pt x="34" y="41"/>
                    <a:pt x="34" y="41"/>
                    <a:pt x="34" y="41"/>
                  </a:cubicBezTo>
                  <a:cubicBezTo>
                    <a:pt x="0" y="57"/>
                    <a:pt x="17" y="94"/>
                    <a:pt x="45" y="88"/>
                  </a:cubicBezTo>
                  <a:cubicBezTo>
                    <a:pt x="123" y="69"/>
                    <a:pt x="123" y="69"/>
                    <a:pt x="123" y="69"/>
                  </a:cubicBezTo>
                  <a:cubicBezTo>
                    <a:pt x="126" y="69"/>
                    <a:pt x="131" y="70"/>
                    <a:pt x="135" y="70"/>
                  </a:cubicBezTo>
                  <a:cubicBezTo>
                    <a:pt x="117" y="0"/>
                    <a:pt x="117" y="0"/>
                    <a:pt x="117" y="0"/>
                  </a:cubicBezTo>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5" name="Freeform 61"/>
            <p:cNvSpPr>
              <a:spLocks noEditPoints="1"/>
            </p:cNvSpPr>
            <p:nvPr/>
          </p:nvSpPr>
          <p:spPr bwMode="auto">
            <a:xfrm>
              <a:off x="5008563" y="5772150"/>
              <a:ext cx="265113" cy="165100"/>
            </a:xfrm>
            <a:custGeom>
              <a:avLst/>
              <a:gdLst>
                <a:gd name="T0" fmla="*/ 15 w 21"/>
                <a:gd name="T1" fmla="*/ 2 h 13"/>
                <a:gd name="T2" fmla="*/ 0 w 21"/>
                <a:gd name="T3" fmla="*/ 5 h 13"/>
                <a:gd name="T4" fmla="*/ 2 w 21"/>
                <a:gd name="T5" fmla="*/ 6 h 13"/>
                <a:gd name="T6" fmla="*/ 8 w 21"/>
                <a:gd name="T7" fmla="*/ 13 h 13"/>
                <a:gd name="T8" fmla="*/ 16 w 21"/>
                <a:gd name="T9" fmla="*/ 11 h 13"/>
                <a:gd name="T10" fmla="*/ 15 w 21"/>
                <a:gd name="T11" fmla="*/ 2 h 13"/>
                <a:gd name="T12" fmla="*/ 20 w 21"/>
                <a:gd name="T13" fmla="*/ 0 h 13"/>
                <a:gd name="T14" fmla="*/ 20 w 21"/>
                <a:gd name="T15" fmla="*/ 0 h 13"/>
                <a:gd name="T16" fmla="*/ 19 w 21"/>
                <a:gd name="T17" fmla="*/ 11 h 13"/>
                <a:gd name="T18" fmla="*/ 19 w 21"/>
                <a:gd name="T19" fmla="*/ 11 h 13"/>
                <a:gd name="T20" fmla="*/ 20 w 21"/>
                <a:gd name="T2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3">
                  <a:moveTo>
                    <a:pt x="15" y="2"/>
                  </a:moveTo>
                  <a:cubicBezTo>
                    <a:pt x="0" y="5"/>
                    <a:pt x="0" y="5"/>
                    <a:pt x="0" y="5"/>
                  </a:cubicBezTo>
                  <a:cubicBezTo>
                    <a:pt x="0" y="6"/>
                    <a:pt x="1" y="6"/>
                    <a:pt x="2" y="6"/>
                  </a:cubicBezTo>
                  <a:cubicBezTo>
                    <a:pt x="5" y="8"/>
                    <a:pt x="7" y="11"/>
                    <a:pt x="8" y="13"/>
                  </a:cubicBezTo>
                  <a:cubicBezTo>
                    <a:pt x="16" y="11"/>
                    <a:pt x="16" y="11"/>
                    <a:pt x="16" y="11"/>
                  </a:cubicBezTo>
                  <a:cubicBezTo>
                    <a:pt x="16" y="8"/>
                    <a:pt x="16" y="4"/>
                    <a:pt x="15" y="2"/>
                  </a:cubicBezTo>
                  <a:moveTo>
                    <a:pt x="20" y="0"/>
                  </a:moveTo>
                  <a:cubicBezTo>
                    <a:pt x="20" y="0"/>
                    <a:pt x="20" y="0"/>
                    <a:pt x="20" y="0"/>
                  </a:cubicBezTo>
                  <a:cubicBezTo>
                    <a:pt x="21" y="4"/>
                    <a:pt x="20" y="7"/>
                    <a:pt x="19" y="11"/>
                  </a:cubicBezTo>
                  <a:cubicBezTo>
                    <a:pt x="19" y="11"/>
                    <a:pt x="19" y="11"/>
                    <a:pt x="19" y="11"/>
                  </a:cubicBezTo>
                  <a:cubicBezTo>
                    <a:pt x="20" y="7"/>
                    <a:pt x="21" y="4"/>
                    <a:pt x="20" y="0"/>
                  </a:cubicBezTo>
                </a:path>
              </a:pathLst>
            </a:custGeom>
            <a:solidFill>
              <a:srgbClr val="DDB8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6" name="Freeform 62"/>
            <p:cNvSpPr/>
            <p:nvPr/>
          </p:nvSpPr>
          <p:spPr bwMode="auto">
            <a:xfrm>
              <a:off x="4818063" y="5835650"/>
              <a:ext cx="290513" cy="139700"/>
            </a:xfrm>
            <a:custGeom>
              <a:avLst/>
              <a:gdLst>
                <a:gd name="T0" fmla="*/ 15 w 23"/>
                <a:gd name="T1" fmla="*/ 0 h 11"/>
                <a:gd name="T2" fmla="*/ 0 w 23"/>
                <a:gd name="T3" fmla="*/ 3 h 11"/>
                <a:gd name="T4" fmla="*/ 12 w 23"/>
                <a:gd name="T5" fmla="*/ 11 h 11"/>
                <a:gd name="T6" fmla="*/ 14 w 23"/>
                <a:gd name="T7" fmla="*/ 10 h 11"/>
                <a:gd name="T8" fmla="*/ 3 w 23"/>
                <a:gd name="T9" fmla="*/ 3 h 11"/>
                <a:gd name="T10" fmla="*/ 7 w 23"/>
                <a:gd name="T11" fmla="*/ 2 h 11"/>
                <a:gd name="T12" fmla="*/ 14 w 23"/>
                <a:gd name="T13" fmla="*/ 10 h 11"/>
                <a:gd name="T14" fmla="*/ 23 w 23"/>
                <a:gd name="T15" fmla="*/ 8 h 11"/>
                <a:gd name="T16" fmla="*/ 17 w 23"/>
                <a:gd name="T17" fmla="*/ 1 h 11"/>
                <a:gd name="T18" fmla="*/ 15 w 23"/>
                <a:gd name="T19"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11">
                  <a:moveTo>
                    <a:pt x="15" y="0"/>
                  </a:moveTo>
                  <a:cubicBezTo>
                    <a:pt x="0" y="3"/>
                    <a:pt x="0" y="3"/>
                    <a:pt x="0" y="3"/>
                  </a:cubicBezTo>
                  <a:cubicBezTo>
                    <a:pt x="5" y="7"/>
                    <a:pt x="9" y="9"/>
                    <a:pt x="12" y="11"/>
                  </a:cubicBezTo>
                  <a:cubicBezTo>
                    <a:pt x="14" y="10"/>
                    <a:pt x="14" y="10"/>
                    <a:pt x="14" y="10"/>
                  </a:cubicBezTo>
                  <a:cubicBezTo>
                    <a:pt x="3" y="3"/>
                    <a:pt x="3" y="3"/>
                    <a:pt x="3" y="3"/>
                  </a:cubicBezTo>
                  <a:cubicBezTo>
                    <a:pt x="7" y="2"/>
                    <a:pt x="7" y="2"/>
                    <a:pt x="7" y="2"/>
                  </a:cubicBezTo>
                  <a:cubicBezTo>
                    <a:pt x="12" y="6"/>
                    <a:pt x="14" y="9"/>
                    <a:pt x="14" y="10"/>
                  </a:cubicBezTo>
                  <a:cubicBezTo>
                    <a:pt x="23" y="8"/>
                    <a:pt x="23" y="8"/>
                    <a:pt x="23" y="8"/>
                  </a:cubicBezTo>
                  <a:cubicBezTo>
                    <a:pt x="22" y="6"/>
                    <a:pt x="20" y="3"/>
                    <a:pt x="17" y="1"/>
                  </a:cubicBezTo>
                  <a:cubicBezTo>
                    <a:pt x="16" y="1"/>
                    <a:pt x="15" y="1"/>
                    <a:pt x="15" y="0"/>
                  </a:cubicBezTo>
                </a:path>
              </a:pathLst>
            </a:custGeom>
            <a:solidFill>
              <a:srgbClr val="D5AD8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7" name="Freeform 63"/>
            <p:cNvSpPr/>
            <p:nvPr/>
          </p:nvSpPr>
          <p:spPr bwMode="auto">
            <a:xfrm>
              <a:off x="5197475" y="5772150"/>
              <a:ext cx="76200" cy="139700"/>
            </a:xfrm>
            <a:custGeom>
              <a:avLst/>
              <a:gdLst>
                <a:gd name="T0" fmla="*/ 5 w 6"/>
                <a:gd name="T1" fmla="*/ 0 h 11"/>
                <a:gd name="T2" fmla="*/ 0 w 6"/>
                <a:gd name="T3" fmla="*/ 2 h 11"/>
                <a:gd name="T4" fmla="*/ 1 w 6"/>
                <a:gd name="T5" fmla="*/ 11 h 11"/>
                <a:gd name="T6" fmla="*/ 4 w 6"/>
                <a:gd name="T7" fmla="*/ 11 h 11"/>
                <a:gd name="T8" fmla="*/ 5 w 6"/>
                <a:gd name="T9" fmla="*/ 0 h 11"/>
              </a:gdLst>
              <a:ahLst/>
              <a:cxnLst>
                <a:cxn ang="0">
                  <a:pos x="T0" y="T1"/>
                </a:cxn>
                <a:cxn ang="0">
                  <a:pos x="T2" y="T3"/>
                </a:cxn>
                <a:cxn ang="0">
                  <a:pos x="T4" y="T5"/>
                </a:cxn>
                <a:cxn ang="0">
                  <a:pos x="T6" y="T7"/>
                </a:cxn>
                <a:cxn ang="0">
                  <a:pos x="T8" y="T9"/>
                </a:cxn>
              </a:cxnLst>
              <a:rect l="0" t="0" r="r" b="b"/>
              <a:pathLst>
                <a:path w="6" h="11">
                  <a:moveTo>
                    <a:pt x="5" y="0"/>
                  </a:moveTo>
                  <a:cubicBezTo>
                    <a:pt x="0" y="2"/>
                    <a:pt x="0" y="2"/>
                    <a:pt x="0" y="2"/>
                  </a:cubicBezTo>
                  <a:cubicBezTo>
                    <a:pt x="1" y="4"/>
                    <a:pt x="1" y="8"/>
                    <a:pt x="1" y="11"/>
                  </a:cubicBezTo>
                  <a:cubicBezTo>
                    <a:pt x="4" y="11"/>
                    <a:pt x="4" y="11"/>
                    <a:pt x="4" y="11"/>
                  </a:cubicBezTo>
                  <a:cubicBezTo>
                    <a:pt x="5" y="7"/>
                    <a:pt x="6" y="4"/>
                    <a:pt x="5" y="0"/>
                  </a:cubicBezTo>
                </a:path>
              </a:pathLst>
            </a:custGeom>
            <a:solidFill>
              <a:srgbClr val="DFC4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8" name="Freeform 64"/>
            <p:cNvSpPr>
              <a:spLocks noEditPoints="1"/>
            </p:cNvSpPr>
            <p:nvPr/>
          </p:nvSpPr>
          <p:spPr bwMode="auto">
            <a:xfrm>
              <a:off x="4792663" y="5937250"/>
              <a:ext cx="88900" cy="50800"/>
            </a:xfrm>
            <a:custGeom>
              <a:avLst/>
              <a:gdLst>
                <a:gd name="T0" fmla="*/ 1 w 7"/>
                <a:gd name="T1" fmla="*/ 0 h 4"/>
                <a:gd name="T2" fmla="*/ 7 w 7"/>
                <a:gd name="T3" fmla="*/ 4 h 4"/>
                <a:gd name="T4" fmla="*/ 7 w 7"/>
                <a:gd name="T5" fmla="*/ 4 h 4"/>
                <a:gd name="T6" fmla="*/ 1 w 7"/>
                <a:gd name="T7" fmla="*/ 0 h 4"/>
                <a:gd name="T8" fmla="*/ 0 w 7"/>
                <a:gd name="T9" fmla="*/ 0 h 4"/>
                <a:gd name="T10" fmla="*/ 0 w 7"/>
                <a:gd name="T11" fmla="*/ 0 h 4"/>
                <a:gd name="T12" fmla="*/ 0 w 7"/>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7" h="4">
                  <a:moveTo>
                    <a:pt x="1" y="0"/>
                  </a:moveTo>
                  <a:cubicBezTo>
                    <a:pt x="3" y="2"/>
                    <a:pt x="5" y="3"/>
                    <a:pt x="7" y="4"/>
                  </a:cubicBezTo>
                  <a:cubicBezTo>
                    <a:pt x="7" y="4"/>
                    <a:pt x="7" y="4"/>
                    <a:pt x="7" y="4"/>
                  </a:cubicBezTo>
                  <a:cubicBezTo>
                    <a:pt x="5" y="3"/>
                    <a:pt x="3" y="2"/>
                    <a:pt x="1" y="0"/>
                  </a:cubicBezTo>
                  <a:moveTo>
                    <a:pt x="0" y="0"/>
                  </a:moveTo>
                  <a:cubicBezTo>
                    <a:pt x="0" y="0"/>
                    <a:pt x="0" y="0"/>
                    <a:pt x="0" y="0"/>
                  </a:cubicBezTo>
                  <a:cubicBezTo>
                    <a:pt x="0" y="0"/>
                    <a:pt x="0" y="0"/>
                    <a:pt x="0" y="0"/>
                  </a:cubicBezTo>
                </a:path>
              </a:pathLst>
            </a:custGeom>
            <a:solidFill>
              <a:srgbClr val="D4CAB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 name="Freeform 65"/>
            <p:cNvSpPr>
              <a:spLocks noEditPoints="1"/>
            </p:cNvSpPr>
            <p:nvPr/>
          </p:nvSpPr>
          <p:spPr bwMode="auto">
            <a:xfrm>
              <a:off x="4730750" y="5873750"/>
              <a:ext cx="239713" cy="114300"/>
            </a:xfrm>
            <a:custGeom>
              <a:avLst/>
              <a:gdLst>
                <a:gd name="T0" fmla="*/ 1 w 19"/>
                <a:gd name="T1" fmla="*/ 2 h 9"/>
                <a:gd name="T2" fmla="*/ 0 w 19"/>
                <a:gd name="T3" fmla="*/ 2 h 9"/>
                <a:gd name="T4" fmla="*/ 5 w 19"/>
                <a:gd name="T5" fmla="*/ 5 h 9"/>
                <a:gd name="T6" fmla="*/ 5 w 19"/>
                <a:gd name="T7" fmla="*/ 5 h 9"/>
                <a:gd name="T8" fmla="*/ 6 w 19"/>
                <a:gd name="T9" fmla="*/ 5 h 9"/>
                <a:gd name="T10" fmla="*/ 12 w 19"/>
                <a:gd name="T11" fmla="*/ 9 h 9"/>
                <a:gd name="T12" fmla="*/ 12 w 19"/>
                <a:gd name="T13" fmla="*/ 9 h 9"/>
                <a:gd name="T14" fmla="*/ 1 w 19"/>
                <a:gd name="T15" fmla="*/ 2 h 9"/>
                <a:gd name="T16" fmla="*/ 1 w 19"/>
                <a:gd name="T17" fmla="*/ 2 h 9"/>
                <a:gd name="T18" fmla="*/ 7 w 19"/>
                <a:gd name="T19" fmla="*/ 0 h 9"/>
                <a:gd name="T20" fmla="*/ 5 w 19"/>
                <a:gd name="T21" fmla="*/ 1 h 9"/>
                <a:gd name="T22" fmla="*/ 5 w 19"/>
                <a:gd name="T23" fmla="*/ 1 h 9"/>
                <a:gd name="T24" fmla="*/ 17 w 19"/>
                <a:gd name="T25" fmla="*/ 8 h 9"/>
                <a:gd name="T26" fmla="*/ 19 w 19"/>
                <a:gd name="T27" fmla="*/ 8 h 9"/>
                <a:gd name="T28" fmla="*/ 7 w 19"/>
                <a:gd name="T2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9">
                  <a:moveTo>
                    <a:pt x="1" y="2"/>
                  </a:moveTo>
                  <a:cubicBezTo>
                    <a:pt x="0" y="2"/>
                    <a:pt x="0" y="2"/>
                    <a:pt x="0" y="2"/>
                  </a:cubicBezTo>
                  <a:cubicBezTo>
                    <a:pt x="2" y="3"/>
                    <a:pt x="4" y="4"/>
                    <a:pt x="5" y="5"/>
                  </a:cubicBezTo>
                  <a:cubicBezTo>
                    <a:pt x="5" y="5"/>
                    <a:pt x="5" y="5"/>
                    <a:pt x="5" y="5"/>
                  </a:cubicBezTo>
                  <a:cubicBezTo>
                    <a:pt x="5" y="5"/>
                    <a:pt x="6" y="5"/>
                    <a:pt x="6" y="5"/>
                  </a:cubicBezTo>
                  <a:cubicBezTo>
                    <a:pt x="8" y="7"/>
                    <a:pt x="10" y="8"/>
                    <a:pt x="12" y="9"/>
                  </a:cubicBezTo>
                  <a:cubicBezTo>
                    <a:pt x="12" y="9"/>
                    <a:pt x="12" y="9"/>
                    <a:pt x="12" y="9"/>
                  </a:cubicBezTo>
                  <a:cubicBezTo>
                    <a:pt x="9" y="7"/>
                    <a:pt x="5" y="5"/>
                    <a:pt x="1" y="2"/>
                  </a:cubicBezTo>
                  <a:cubicBezTo>
                    <a:pt x="1" y="2"/>
                    <a:pt x="1" y="2"/>
                    <a:pt x="1" y="2"/>
                  </a:cubicBezTo>
                  <a:moveTo>
                    <a:pt x="7" y="0"/>
                  </a:moveTo>
                  <a:cubicBezTo>
                    <a:pt x="5" y="1"/>
                    <a:pt x="5" y="1"/>
                    <a:pt x="5" y="1"/>
                  </a:cubicBezTo>
                  <a:cubicBezTo>
                    <a:pt x="5" y="1"/>
                    <a:pt x="5" y="1"/>
                    <a:pt x="5" y="1"/>
                  </a:cubicBezTo>
                  <a:cubicBezTo>
                    <a:pt x="17" y="8"/>
                    <a:pt x="17" y="8"/>
                    <a:pt x="17" y="8"/>
                  </a:cubicBezTo>
                  <a:cubicBezTo>
                    <a:pt x="19" y="8"/>
                    <a:pt x="19" y="8"/>
                    <a:pt x="19" y="8"/>
                  </a:cubicBezTo>
                  <a:cubicBezTo>
                    <a:pt x="16" y="6"/>
                    <a:pt x="12" y="4"/>
                    <a:pt x="7" y="0"/>
                  </a:cubicBezTo>
                </a:path>
              </a:pathLst>
            </a:custGeom>
            <a:solidFill>
              <a:srgbClr val="C79F7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 name="Freeform 66"/>
            <p:cNvSpPr/>
            <p:nvPr/>
          </p:nvSpPr>
          <p:spPr bwMode="auto">
            <a:xfrm>
              <a:off x="4743450" y="5886450"/>
              <a:ext cx="201613" cy="101600"/>
            </a:xfrm>
            <a:custGeom>
              <a:avLst/>
              <a:gdLst>
                <a:gd name="T0" fmla="*/ 4 w 16"/>
                <a:gd name="T1" fmla="*/ 0 h 8"/>
                <a:gd name="T2" fmla="*/ 0 w 16"/>
                <a:gd name="T3" fmla="*/ 1 h 8"/>
                <a:gd name="T4" fmla="*/ 0 w 16"/>
                <a:gd name="T5" fmla="*/ 1 h 8"/>
                <a:gd name="T6" fmla="*/ 11 w 16"/>
                <a:gd name="T7" fmla="*/ 8 h 8"/>
                <a:gd name="T8" fmla="*/ 16 w 16"/>
                <a:gd name="T9" fmla="*/ 7 h 8"/>
                <a:gd name="T10" fmla="*/ 4 w 16"/>
                <a:gd name="T11" fmla="*/ 0 h 8"/>
                <a:gd name="T12" fmla="*/ 4 w 16"/>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6" h="8">
                  <a:moveTo>
                    <a:pt x="4" y="0"/>
                  </a:moveTo>
                  <a:cubicBezTo>
                    <a:pt x="0" y="1"/>
                    <a:pt x="0" y="1"/>
                    <a:pt x="0" y="1"/>
                  </a:cubicBezTo>
                  <a:cubicBezTo>
                    <a:pt x="0" y="1"/>
                    <a:pt x="0" y="1"/>
                    <a:pt x="0" y="1"/>
                  </a:cubicBezTo>
                  <a:cubicBezTo>
                    <a:pt x="4" y="4"/>
                    <a:pt x="8" y="6"/>
                    <a:pt x="11" y="8"/>
                  </a:cubicBezTo>
                  <a:cubicBezTo>
                    <a:pt x="16" y="7"/>
                    <a:pt x="16" y="7"/>
                    <a:pt x="16" y="7"/>
                  </a:cubicBezTo>
                  <a:cubicBezTo>
                    <a:pt x="4" y="0"/>
                    <a:pt x="4" y="0"/>
                    <a:pt x="4" y="0"/>
                  </a:cubicBezTo>
                  <a:cubicBezTo>
                    <a:pt x="4" y="0"/>
                    <a:pt x="4" y="0"/>
                    <a:pt x="4" y="0"/>
                  </a:cubicBezTo>
                </a:path>
              </a:pathLst>
            </a:custGeom>
            <a:solidFill>
              <a:srgbClr val="E2D9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 name="Freeform 67"/>
            <p:cNvSpPr/>
            <p:nvPr/>
          </p:nvSpPr>
          <p:spPr bwMode="auto">
            <a:xfrm>
              <a:off x="4856163" y="5861050"/>
              <a:ext cx="139700" cy="101600"/>
            </a:xfrm>
            <a:custGeom>
              <a:avLst/>
              <a:gdLst>
                <a:gd name="T0" fmla="*/ 4 w 11"/>
                <a:gd name="T1" fmla="*/ 0 h 8"/>
                <a:gd name="T2" fmla="*/ 0 w 11"/>
                <a:gd name="T3" fmla="*/ 1 h 8"/>
                <a:gd name="T4" fmla="*/ 11 w 11"/>
                <a:gd name="T5" fmla="*/ 8 h 8"/>
                <a:gd name="T6" fmla="*/ 11 w 11"/>
                <a:gd name="T7" fmla="*/ 8 h 8"/>
                <a:gd name="T8" fmla="*/ 4 w 11"/>
                <a:gd name="T9" fmla="*/ 0 h 8"/>
              </a:gdLst>
              <a:ahLst/>
              <a:cxnLst>
                <a:cxn ang="0">
                  <a:pos x="T0" y="T1"/>
                </a:cxn>
                <a:cxn ang="0">
                  <a:pos x="T2" y="T3"/>
                </a:cxn>
                <a:cxn ang="0">
                  <a:pos x="T4" y="T5"/>
                </a:cxn>
                <a:cxn ang="0">
                  <a:pos x="T6" y="T7"/>
                </a:cxn>
                <a:cxn ang="0">
                  <a:pos x="T8" y="T9"/>
                </a:cxn>
              </a:cxnLst>
              <a:rect l="0" t="0" r="r" b="b"/>
              <a:pathLst>
                <a:path w="11" h="8">
                  <a:moveTo>
                    <a:pt x="4" y="0"/>
                  </a:moveTo>
                  <a:cubicBezTo>
                    <a:pt x="0" y="1"/>
                    <a:pt x="0" y="1"/>
                    <a:pt x="0" y="1"/>
                  </a:cubicBezTo>
                  <a:cubicBezTo>
                    <a:pt x="11" y="8"/>
                    <a:pt x="11" y="8"/>
                    <a:pt x="11" y="8"/>
                  </a:cubicBezTo>
                  <a:cubicBezTo>
                    <a:pt x="11" y="8"/>
                    <a:pt x="11" y="8"/>
                    <a:pt x="11" y="8"/>
                  </a:cubicBezTo>
                  <a:cubicBezTo>
                    <a:pt x="11" y="7"/>
                    <a:pt x="9" y="4"/>
                    <a:pt x="4" y="0"/>
                  </a:cubicBezTo>
                </a:path>
              </a:pathLst>
            </a:custGeom>
            <a:solidFill>
              <a:srgbClr val="DDB8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 name="Freeform 68"/>
            <p:cNvSpPr/>
            <p:nvPr/>
          </p:nvSpPr>
          <p:spPr bwMode="auto">
            <a:xfrm>
              <a:off x="3870325" y="4999038"/>
              <a:ext cx="455613" cy="495300"/>
            </a:xfrm>
            <a:custGeom>
              <a:avLst/>
              <a:gdLst>
                <a:gd name="T0" fmla="*/ 36 w 36"/>
                <a:gd name="T1" fmla="*/ 0 h 39"/>
                <a:gd name="T2" fmla="*/ 0 w 36"/>
                <a:gd name="T3" fmla="*/ 38 h 39"/>
                <a:gd name="T4" fmla="*/ 1 w 36"/>
                <a:gd name="T5" fmla="*/ 39 h 39"/>
                <a:gd name="T6" fmla="*/ 4 w 36"/>
                <a:gd name="T7" fmla="*/ 39 h 39"/>
                <a:gd name="T8" fmla="*/ 8 w 36"/>
                <a:gd name="T9" fmla="*/ 39 h 39"/>
                <a:gd name="T10" fmla="*/ 33 w 36"/>
                <a:gd name="T11" fmla="*/ 13 h 39"/>
                <a:gd name="T12" fmla="*/ 36 w 36"/>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36" h="39">
                  <a:moveTo>
                    <a:pt x="36" y="0"/>
                  </a:moveTo>
                  <a:cubicBezTo>
                    <a:pt x="22" y="15"/>
                    <a:pt x="9" y="29"/>
                    <a:pt x="0" y="38"/>
                  </a:cubicBezTo>
                  <a:cubicBezTo>
                    <a:pt x="0" y="38"/>
                    <a:pt x="0" y="39"/>
                    <a:pt x="1" y="39"/>
                  </a:cubicBezTo>
                  <a:cubicBezTo>
                    <a:pt x="2" y="39"/>
                    <a:pt x="3" y="39"/>
                    <a:pt x="4" y="39"/>
                  </a:cubicBezTo>
                  <a:cubicBezTo>
                    <a:pt x="6" y="39"/>
                    <a:pt x="7" y="39"/>
                    <a:pt x="8" y="39"/>
                  </a:cubicBezTo>
                  <a:cubicBezTo>
                    <a:pt x="16" y="31"/>
                    <a:pt x="24" y="23"/>
                    <a:pt x="33" y="13"/>
                  </a:cubicBezTo>
                  <a:cubicBezTo>
                    <a:pt x="36" y="0"/>
                    <a:pt x="36" y="0"/>
                    <a:pt x="36" y="0"/>
                  </a:cubicBezTo>
                </a:path>
              </a:pathLst>
            </a:custGeom>
            <a:solidFill>
              <a:srgbClr val="0807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 name="Freeform 69"/>
            <p:cNvSpPr/>
            <p:nvPr/>
          </p:nvSpPr>
          <p:spPr bwMode="auto">
            <a:xfrm>
              <a:off x="3971925" y="5164138"/>
              <a:ext cx="315913" cy="330200"/>
            </a:xfrm>
            <a:custGeom>
              <a:avLst/>
              <a:gdLst>
                <a:gd name="T0" fmla="*/ 25 w 25"/>
                <a:gd name="T1" fmla="*/ 0 h 26"/>
                <a:gd name="T2" fmla="*/ 0 w 25"/>
                <a:gd name="T3" fmla="*/ 26 h 26"/>
                <a:gd name="T4" fmla="*/ 7 w 25"/>
                <a:gd name="T5" fmla="*/ 24 h 26"/>
                <a:gd name="T6" fmla="*/ 23 w 25"/>
                <a:gd name="T7" fmla="*/ 8 h 26"/>
                <a:gd name="T8" fmla="*/ 25 w 25"/>
                <a:gd name="T9" fmla="*/ 4 h 26"/>
                <a:gd name="T10" fmla="*/ 25 w 25"/>
                <a:gd name="T11" fmla="*/ 0 h 26"/>
              </a:gdLst>
              <a:ahLst/>
              <a:cxnLst>
                <a:cxn ang="0">
                  <a:pos x="T0" y="T1"/>
                </a:cxn>
                <a:cxn ang="0">
                  <a:pos x="T2" y="T3"/>
                </a:cxn>
                <a:cxn ang="0">
                  <a:pos x="T4" y="T5"/>
                </a:cxn>
                <a:cxn ang="0">
                  <a:pos x="T6" y="T7"/>
                </a:cxn>
                <a:cxn ang="0">
                  <a:pos x="T8" y="T9"/>
                </a:cxn>
                <a:cxn ang="0">
                  <a:pos x="T10" y="T11"/>
                </a:cxn>
              </a:cxnLst>
              <a:rect l="0" t="0" r="r" b="b"/>
              <a:pathLst>
                <a:path w="25" h="26">
                  <a:moveTo>
                    <a:pt x="25" y="0"/>
                  </a:moveTo>
                  <a:cubicBezTo>
                    <a:pt x="16" y="10"/>
                    <a:pt x="8" y="18"/>
                    <a:pt x="0" y="26"/>
                  </a:cubicBezTo>
                  <a:cubicBezTo>
                    <a:pt x="2" y="26"/>
                    <a:pt x="5" y="25"/>
                    <a:pt x="7" y="24"/>
                  </a:cubicBezTo>
                  <a:cubicBezTo>
                    <a:pt x="12" y="19"/>
                    <a:pt x="17" y="14"/>
                    <a:pt x="23" y="8"/>
                  </a:cubicBezTo>
                  <a:cubicBezTo>
                    <a:pt x="23" y="7"/>
                    <a:pt x="24" y="5"/>
                    <a:pt x="25" y="4"/>
                  </a:cubicBezTo>
                  <a:cubicBezTo>
                    <a:pt x="25" y="0"/>
                    <a:pt x="25" y="0"/>
                    <a:pt x="25" y="0"/>
                  </a:cubicBezTo>
                </a:path>
              </a:pathLst>
            </a:custGeom>
            <a:solidFill>
              <a:srgbClr val="645E5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 name="Freeform 70"/>
            <p:cNvSpPr/>
            <p:nvPr/>
          </p:nvSpPr>
          <p:spPr bwMode="auto">
            <a:xfrm>
              <a:off x="4059238" y="5265738"/>
              <a:ext cx="203200" cy="203200"/>
            </a:xfrm>
            <a:custGeom>
              <a:avLst/>
              <a:gdLst>
                <a:gd name="T0" fmla="*/ 16 w 16"/>
                <a:gd name="T1" fmla="*/ 0 h 16"/>
                <a:gd name="T2" fmla="*/ 0 w 16"/>
                <a:gd name="T3" fmla="*/ 16 h 16"/>
                <a:gd name="T4" fmla="*/ 16 w 16"/>
                <a:gd name="T5" fmla="*/ 0 h 16"/>
              </a:gdLst>
              <a:ahLst/>
              <a:cxnLst>
                <a:cxn ang="0">
                  <a:pos x="T0" y="T1"/>
                </a:cxn>
                <a:cxn ang="0">
                  <a:pos x="T2" y="T3"/>
                </a:cxn>
                <a:cxn ang="0">
                  <a:pos x="T4" y="T5"/>
                </a:cxn>
              </a:cxnLst>
              <a:rect l="0" t="0" r="r" b="b"/>
              <a:pathLst>
                <a:path w="16" h="16">
                  <a:moveTo>
                    <a:pt x="16" y="0"/>
                  </a:moveTo>
                  <a:cubicBezTo>
                    <a:pt x="10" y="6"/>
                    <a:pt x="5" y="11"/>
                    <a:pt x="0" y="16"/>
                  </a:cubicBezTo>
                  <a:cubicBezTo>
                    <a:pt x="6" y="14"/>
                    <a:pt x="11" y="9"/>
                    <a:pt x="16" y="0"/>
                  </a:cubicBezTo>
                </a:path>
              </a:pathLst>
            </a:custGeom>
            <a:solidFill>
              <a:srgbClr val="2A28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 name="Freeform 71"/>
            <p:cNvSpPr/>
            <p:nvPr/>
          </p:nvSpPr>
          <p:spPr bwMode="auto">
            <a:xfrm>
              <a:off x="3668713" y="3743325"/>
              <a:ext cx="1541463" cy="1725613"/>
            </a:xfrm>
            <a:custGeom>
              <a:avLst/>
              <a:gdLst>
                <a:gd name="T0" fmla="*/ 56 w 122"/>
                <a:gd name="T1" fmla="*/ 57 h 136"/>
                <a:gd name="T2" fmla="*/ 98 w 122"/>
                <a:gd name="T3" fmla="*/ 42 h 136"/>
                <a:gd name="T4" fmla="*/ 117 w 122"/>
                <a:gd name="T5" fmla="*/ 31 h 136"/>
                <a:gd name="T6" fmla="*/ 118 w 122"/>
                <a:gd name="T7" fmla="*/ 30 h 136"/>
                <a:gd name="T8" fmla="*/ 116 w 122"/>
                <a:gd name="T9" fmla="*/ 27 h 136"/>
                <a:gd name="T10" fmla="*/ 122 w 122"/>
                <a:gd name="T11" fmla="*/ 21 h 136"/>
                <a:gd name="T12" fmla="*/ 105 w 122"/>
                <a:gd name="T13" fmla="*/ 16 h 136"/>
                <a:gd name="T14" fmla="*/ 80 w 122"/>
                <a:gd name="T15" fmla="*/ 23 h 136"/>
                <a:gd name="T16" fmla="*/ 73 w 122"/>
                <a:gd name="T17" fmla="*/ 0 h 136"/>
                <a:gd name="T18" fmla="*/ 29 w 122"/>
                <a:gd name="T19" fmla="*/ 16 h 136"/>
                <a:gd name="T20" fmla="*/ 17 w 122"/>
                <a:gd name="T21" fmla="*/ 30 h 136"/>
                <a:gd name="T22" fmla="*/ 0 w 122"/>
                <a:gd name="T23" fmla="*/ 126 h 136"/>
                <a:gd name="T24" fmla="*/ 18 w 122"/>
                <a:gd name="T25" fmla="*/ 136 h 136"/>
                <a:gd name="T26" fmla="*/ 34 w 122"/>
                <a:gd name="T27" fmla="*/ 128 h 136"/>
                <a:gd name="T28" fmla="*/ 47 w 122"/>
                <a:gd name="T29" fmla="*/ 104 h 136"/>
                <a:gd name="T30" fmla="*/ 56 w 122"/>
                <a:gd name="T31" fmla="*/ 57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2" h="136">
                  <a:moveTo>
                    <a:pt x="56" y="57"/>
                  </a:moveTo>
                  <a:cubicBezTo>
                    <a:pt x="98" y="42"/>
                    <a:pt x="98" y="42"/>
                    <a:pt x="98" y="42"/>
                  </a:cubicBezTo>
                  <a:cubicBezTo>
                    <a:pt x="98" y="41"/>
                    <a:pt x="112" y="37"/>
                    <a:pt x="117" y="31"/>
                  </a:cubicBezTo>
                  <a:cubicBezTo>
                    <a:pt x="117" y="31"/>
                    <a:pt x="118" y="30"/>
                    <a:pt x="118" y="30"/>
                  </a:cubicBezTo>
                  <a:cubicBezTo>
                    <a:pt x="117" y="28"/>
                    <a:pt x="116" y="27"/>
                    <a:pt x="116" y="27"/>
                  </a:cubicBezTo>
                  <a:cubicBezTo>
                    <a:pt x="118" y="25"/>
                    <a:pt x="120" y="23"/>
                    <a:pt x="122" y="21"/>
                  </a:cubicBezTo>
                  <a:cubicBezTo>
                    <a:pt x="117" y="19"/>
                    <a:pt x="109" y="16"/>
                    <a:pt x="105" y="16"/>
                  </a:cubicBezTo>
                  <a:cubicBezTo>
                    <a:pt x="103" y="16"/>
                    <a:pt x="89" y="20"/>
                    <a:pt x="80" y="23"/>
                  </a:cubicBezTo>
                  <a:cubicBezTo>
                    <a:pt x="77" y="14"/>
                    <a:pt x="75" y="5"/>
                    <a:pt x="73" y="0"/>
                  </a:cubicBezTo>
                  <a:cubicBezTo>
                    <a:pt x="56" y="6"/>
                    <a:pt x="38" y="13"/>
                    <a:pt x="29" y="16"/>
                  </a:cubicBezTo>
                  <a:cubicBezTo>
                    <a:pt x="23" y="19"/>
                    <a:pt x="18" y="23"/>
                    <a:pt x="17" y="30"/>
                  </a:cubicBezTo>
                  <a:cubicBezTo>
                    <a:pt x="16" y="35"/>
                    <a:pt x="0" y="126"/>
                    <a:pt x="0" y="126"/>
                  </a:cubicBezTo>
                  <a:cubicBezTo>
                    <a:pt x="0" y="131"/>
                    <a:pt x="8" y="136"/>
                    <a:pt x="18" y="136"/>
                  </a:cubicBezTo>
                  <a:cubicBezTo>
                    <a:pt x="24" y="135"/>
                    <a:pt x="29" y="133"/>
                    <a:pt x="34" y="128"/>
                  </a:cubicBezTo>
                  <a:cubicBezTo>
                    <a:pt x="39" y="122"/>
                    <a:pt x="43" y="114"/>
                    <a:pt x="47" y="104"/>
                  </a:cubicBezTo>
                  <a:lnTo>
                    <a:pt x="56" y="57"/>
                  </a:lnTo>
                  <a:close/>
                </a:path>
              </a:pathLst>
            </a:custGeom>
            <a:solidFill>
              <a:srgbClr val="EFC8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 name="Freeform 72"/>
            <p:cNvSpPr/>
            <p:nvPr/>
          </p:nvSpPr>
          <p:spPr bwMode="auto">
            <a:xfrm>
              <a:off x="3668713" y="3692525"/>
              <a:ext cx="1074738" cy="1738313"/>
            </a:xfrm>
            <a:custGeom>
              <a:avLst/>
              <a:gdLst>
                <a:gd name="T0" fmla="*/ 0 w 85"/>
                <a:gd name="T1" fmla="*/ 131 h 137"/>
                <a:gd name="T2" fmla="*/ 0 w 85"/>
                <a:gd name="T3" fmla="*/ 132 h 137"/>
                <a:gd name="T4" fmla="*/ 1 w 85"/>
                <a:gd name="T5" fmla="*/ 132 h 137"/>
                <a:gd name="T6" fmla="*/ 1 w 85"/>
                <a:gd name="T7" fmla="*/ 132 h 137"/>
                <a:gd name="T8" fmla="*/ 1 w 85"/>
                <a:gd name="T9" fmla="*/ 133 h 137"/>
                <a:gd name="T10" fmla="*/ 1 w 85"/>
                <a:gd name="T11" fmla="*/ 133 h 137"/>
                <a:gd name="T12" fmla="*/ 2 w 85"/>
                <a:gd name="T13" fmla="*/ 134 h 137"/>
                <a:gd name="T14" fmla="*/ 2 w 85"/>
                <a:gd name="T15" fmla="*/ 134 h 137"/>
                <a:gd name="T16" fmla="*/ 3 w 85"/>
                <a:gd name="T17" fmla="*/ 135 h 137"/>
                <a:gd name="T18" fmla="*/ 28 w 85"/>
                <a:gd name="T19" fmla="*/ 114 h 137"/>
                <a:gd name="T20" fmla="*/ 40 w 85"/>
                <a:gd name="T21" fmla="*/ 46 h 137"/>
                <a:gd name="T22" fmla="*/ 45 w 85"/>
                <a:gd name="T23" fmla="*/ 40 h 137"/>
                <a:gd name="T24" fmla="*/ 81 w 85"/>
                <a:gd name="T25" fmla="*/ 26 h 137"/>
                <a:gd name="T26" fmla="*/ 84 w 85"/>
                <a:gd name="T27" fmla="*/ 0 h 137"/>
                <a:gd name="T28" fmla="*/ 64 w 85"/>
                <a:gd name="T29" fmla="*/ 7 h 137"/>
                <a:gd name="T30" fmla="*/ 63 w 85"/>
                <a:gd name="T31" fmla="*/ 8 h 137"/>
                <a:gd name="T32" fmla="*/ 60 w 85"/>
                <a:gd name="T33" fmla="*/ 8 h 137"/>
                <a:gd name="T34" fmla="*/ 60 w 85"/>
                <a:gd name="T35" fmla="*/ 9 h 137"/>
                <a:gd name="T36" fmla="*/ 51 w 85"/>
                <a:gd name="T37" fmla="*/ 12 h 137"/>
                <a:gd name="T38" fmla="*/ 51 w 85"/>
                <a:gd name="T39" fmla="*/ 12 h 137"/>
                <a:gd name="T40" fmla="*/ 45 w 85"/>
                <a:gd name="T41" fmla="*/ 14 h 137"/>
                <a:gd name="T42" fmla="*/ 45 w 85"/>
                <a:gd name="T43" fmla="*/ 14 h 137"/>
                <a:gd name="T44" fmla="*/ 43 w 85"/>
                <a:gd name="T45" fmla="*/ 15 h 137"/>
                <a:gd name="T46" fmla="*/ 42 w 85"/>
                <a:gd name="T47" fmla="*/ 15 h 137"/>
                <a:gd name="T48" fmla="*/ 40 w 85"/>
                <a:gd name="T49" fmla="*/ 16 h 137"/>
                <a:gd name="T50" fmla="*/ 40 w 85"/>
                <a:gd name="T51" fmla="*/ 16 h 137"/>
                <a:gd name="T52" fmla="*/ 38 w 85"/>
                <a:gd name="T53" fmla="*/ 17 h 137"/>
                <a:gd name="T54" fmla="*/ 37 w 85"/>
                <a:gd name="T55" fmla="*/ 17 h 137"/>
                <a:gd name="T56" fmla="*/ 35 w 85"/>
                <a:gd name="T57" fmla="*/ 18 h 137"/>
                <a:gd name="T58" fmla="*/ 35 w 85"/>
                <a:gd name="T59" fmla="*/ 18 h 137"/>
                <a:gd name="T60" fmla="*/ 34 w 85"/>
                <a:gd name="T61" fmla="*/ 18 h 137"/>
                <a:gd name="T62" fmla="*/ 30 w 85"/>
                <a:gd name="T63" fmla="*/ 20 h 137"/>
                <a:gd name="T64" fmla="*/ 29 w 85"/>
                <a:gd name="T65" fmla="*/ 20 h 137"/>
                <a:gd name="T66" fmla="*/ 17 w 85"/>
                <a:gd name="T67" fmla="*/ 34 h 137"/>
                <a:gd name="T68" fmla="*/ 0 w 85"/>
                <a:gd name="T69" fmla="*/ 130 h 137"/>
                <a:gd name="T70" fmla="*/ 0 w 85"/>
                <a:gd name="T71" fmla="*/ 13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5" h="137">
                  <a:moveTo>
                    <a:pt x="0" y="131"/>
                  </a:moveTo>
                  <a:cubicBezTo>
                    <a:pt x="0" y="132"/>
                    <a:pt x="0" y="132"/>
                    <a:pt x="0" y="132"/>
                  </a:cubicBezTo>
                  <a:cubicBezTo>
                    <a:pt x="1" y="132"/>
                    <a:pt x="1" y="132"/>
                    <a:pt x="1" y="132"/>
                  </a:cubicBezTo>
                  <a:cubicBezTo>
                    <a:pt x="1" y="132"/>
                    <a:pt x="1" y="132"/>
                    <a:pt x="1" y="132"/>
                  </a:cubicBezTo>
                  <a:cubicBezTo>
                    <a:pt x="1" y="133"/>
                    <a:pt x="1" y="133"/>
                    <a:pt x="1" y="133"/>
                  </a:cubicBezTo>
                  <a:cubicBezTo>
                    <a:pt x="1" y="133"/>
                    <a:pt x="1" y="133"/>
                    <a:pt x="1" y="133"/>
                  </a:cubicBezTo>
                  <a:cubicBezTo>
                    <a:pt x="2" y="134"/>
                    <a:pt x="2" y="134"/>
                    <a:pt x="2" y="134"/>
                  </a:cubicBezTo>
                  <a:cubicBezTo>
                    <a:pt x="2" y="134"/>
                    <a:pt x="2" y="134"/>
                    <a:pt x="2" y="134"/>
                  </a:cubicBezTo>
                  <a:cubicBezTo>
                    <a:pt x="3" y="135"/>
                    <a:pt x="3" y="135"/>
                    <a:pt x="3" y="135"/>
                  </a:cubicBezTo>
                  <a:cubicBezTo>
                    <a:pt x="8" y="137"/>
                    <a:pt x="24" y="134"/>
                    <a:pt x="28" y="114"/>
                  </a:cubicBezTo>
                  <a:cubicBezTo>
                    <a:pt x="29" y="107"/>
                    <a:pt x="40" y="46"/>
                    <a:pt x="40" y="46"/>
                  </a:cubicBezTo>
                  <a:cubicBezTo>
                    <a:pt x="40" y="44"/>
                    <a:pt x="42" y="41"/>
                    <a:pt x="45" y="40"/>
                  </a:cubicBezTo>
                  <a:cubicBezTo>
                    <a:pt x="81" y="26"/>
                    <a:pt x="81" y="26"/>
                    <a:pt x="81" y="26"/>
                  </a:cubicBezTo>
                  <a:cubicBezTo>
                    <a:pt x="79" y="18"/>
                    <a:pt x="85" y="4"/>
                    <a:pt x="84" y="0"/>
                  </a:cubicBezTo>
                  <a:cubicBezTo>
                    <a:pt x="81" y="1"/>
                    <a:pt x="67" y="6"/>
                    <a:pt x="64" y="7"/>
                  </a:cubicBezTo>
                  <a:cubicBezTo>
                    <a:pt x="63" y="8"/>
                    <a:pt x="63" y="8"/>
                    <a:pt x="63" y="8"/>
                  </a:cubicBezTo>
                  <a:cubicBezTo>
                    <a:pt x="62" y="8"/>
                    <a:pt x="61" y="8"/>
                    <a:pt x="60" y="8"/>
                  </a:cubicBezTo>
                  <a:cubicBezTo>
                    <a:pt x="60" y="9"/>
                    <a:pt x="60" y="9"/>
                    <a:pt x="60" y="9"/>
                  </a:cubicBezTo>
                  <a:cubicBezTo>
                    <a:pt x="57" y="10"/>
                    <a:pt x="54" y="11"/>
                    <a:pt x="51" y="12"/>
                  </a:cubicBezTo>
                  <a:cubicBezTo>
                    <a:pt x="51" y="12"/>
                    <a:pt x="51" y="12"/>
                    <a:pt x="51" y="12"/>
                  </a:cubicBezTo>
                  <a:cubicBezTo>
                    <a:pt x="49" y="13"/>
                    <a:pt x="47" y="13"/>
                    <a:pt x="45" y="14"/>
                  </a:cubicBezTo>
                  <a:cubicBezTo>
                    <a:pt x="45" y="14"/>
                    <a:pt x="45" y="14"/>
                    <a:pt x="45" y="14"/>
                  </a:cubicBezTo>
                  <a:cubicBezTo>
                    <a:pt x="44" y="14"/>
                    <a:pt x="44" y="15"/>
                    <a:pt x="43" y="15"/>
                  </a:cubicBezTo>
                  <a:cubicBezTo>
                    <a:pt x="43" y="15"/>
                    <a:pt x="42" y="15"/>
                    <a:pt x="42" y="15"/>
                  </a:cubicBezTo>
                  <a:cubicBezTo>
                    <a:pt x="41" y="16"/>
                    <a:pt x="41" y="16"/>
                    <a:pt x="40" y="16"/>
                  </a:cubicBezTo>
                  <a:cubicBezTo>
                    <a:pt x="40" y="16"/>
                    <a:pt x="40" y="16"/>
                    <a:pt x="40" y="16"/>
                  </a:cubicBezTo>
                  <a:cubicBezTo>
                    <a:pt x="39" y="16"/>
                    <a:pt x="38" y="17"/>
                    <a:pt x="38" y="17"/>
                  </a:cubicBezTo>
                  <a:cubicBezTo>
                    <a:pt x="37" y="17"/>
                    <a:pt x="37" y="17"/>
                    <a:pt x="37" y="17"/>
                  </a:cubicBezTo>
                  <a:cubicBezTo>
                    <a:pt x="36" y="17"/>
                    <a:pt x="36" y="18"/>
                    <a:pt x="35" y="18"/>
                  </a:cubicBezTo>
                  <a:cubicBezTo>
                    <a:pt x="35" y="18"/>
                    <a:pt x="35" y="18"/>
                    <a:pt x="35" y="18"/>
                  </a:cubicBezTo>
                  <a:cubicBezTo>
                    <a:pt x="34" y="18"/>
                    <a:pt x="34" y="18"/>
                    <a:pt x="34" y="18"/>
                  </a:cubicBezTo>
                  <a:cubicBezTo>
                    <a:pt x="33" y="19"/>
                    <a:pt x="31" y="19"/>
                    <a:pt x="30" y="20"/>
                  </a:cubicBezTo>
                  <a:cubicBezTo>
                    <a:pt x="30" y="20"/>
                    <a:pt x="29" y="20"/>
                    <a:pt x="29" y="20"/>
                  </a:cubicBezTo>
                  <a:cubicBezTo>
                    <a:pt x="23" y="23"/>
                    <a:pt x="18" y="27"/>
                    <a:pt x="17" y="34"/>
                  </a:cubicBezTo>
                  <a:cubicBezTo>
                    <a:pt x="16" y="39"/>
                    <a:pt x="0" y="130"/>
                    <a:pt x="0" y="130"/>
                  </a:cubicBezTo>
                  <a:cubicBezTo>
                    <a:pt x="0" y="131"/>
                    <a:pt x="0" y="131"/>
                    <a:pt x="0" y="131"/>
                  </a:cubicBezTo>
                  <a:close/>
                </a:path>
              </a:pathLst>
            </a:custGeom>
            <a:solidFill>
              <a:srgbClr val="F8D5A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7" name="Freeform 73"/>
            <p:cNvSpPr/>
            <p:nvPr/>
          </p:nvSpPr>
          <p:spPr bwMode="auto">
            <a:xfrm>
              <a:off x="3692525" y="3552825"/>
              <a:ext cx="1404938" cy="1674813"/>
            </a:xfrm>
            <a:custGeom>
              <a:avLst/>
              <a:gdLst>
                <a:gd name="T0" fmla="*/ 27 w 111"/>
                <a:gd name="T1" fmla="*/ 31 h 132"/>
                <a:gd name="T2" fmla="*/ 15 w 111"/>
                <a:gd name="T3" fmla="*/ 45 h 132"/>
                <a:gd name="T4" fmla="*/ 0 w 111"/>
                <a:gd name="T5" fmla="*/ 132 h 132"/>
                <a:gd name="T6" fmla="*/ 4 w 111"/>
                <a:gd name="T7" fmla="*/ 132 h 132"/>
                <a:gd name="T8" fmla="*/ 18 w 111"/>
                <a:gd name="T9" fmla="*/ 50 h 132"/>
                <a:gd name="T10" fmla="*/ 30 w 111"/>
                <a:gd name="T11" fmla="*/ 37 h 132"/>
                <a:gd name="T12" fmla="*/ 109 w 111"/>
                <a:gd name="T13" fmla="*/ 7 h 132"/>
                <a:gd name="T14" fmla="*/ 111 w 111"/>
                <a:gd name="T15" fmla="*/ 0 h 132"/>
                <a:gd name="T16" fmla="*/ 27 w 111"/>
                <a:gd name="T17" fmla="*/ 3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 h="132">
                  <a:moveTo>
                    <a:pt x="27" y="31"/>
                  </a:moveTo>
                  <a:cubicBezTo>
                    <a:pt x="21" y="34"/>
                    <a:pt x="16" y="38"/>
                    <a:pt x="15" y="45"/>
                  </a:cubicBezTo>
                  <a:cubicBezTo>
                    <a:pt x="14" y="49"/>
                    <a:pt x="4" y="109"/>
                    <a:pt x="0" y="132"/>
                  </a:cubicBezTo>
                  <a:cubicBezTo>
                    <a:pt x="1" y="132"/>
                    <a:pt x="3" y="132"/>
                    <a:pt x="4" y="132"/>
                  </a:cubicBezTo>
                  <a:cubicBezTo>
                    <a:pt x="8" y="110"/>
                    <a:pt x="17" y="54"/>
                    <a:pt x="18" y="50"/>
                  </a:cubicBezTo>
                  <a:cubicBezTo>
                    <a:pt x="19" y="43"/>
                    <a:pt x="24" y="39"/>
                    <a:pt x="30" y="37"/>
                  </a:cubicBezTo>
                  <a:cubicBezTo>
                    <a:pt x="47" y="30"/>
                    <a:pt x="87" y="15"/>
                    <a:pt x="109" y="7"/>
                  </a:cubicBezTo>
                  <a:cubicBezTo>
                    <a:pt x="111" y="0"/>
                    <a:pt x="111" y="0"/>
                    <a:pt x="111" y="0"/>
                  </a:cubicBezTo>
                  <a:cubicBezTo>
                    <a:pt x="91" y="7"/>
                    <a:pt x="45" y="24"/>
                    <a:pt x="27" y="31"/>
                  </a:cubicBezTo>
                  <a:close/>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8" name="Freeform 74"/>
            <p:cNvSpPr/>
            <p:nvPr/>
          </p:nvSpPr>
          <p:spPr bwMode="auto">
            <a:xfrm>
              <a:off x="5248275" y="4541838"/>
              <a:ext cx="379413" cy="622300"/>
            </a:xfrm>
            <a:custGeom>
              <a:avLst/>
              <a:gdLst>
                <a:gd name="T0" fmla="*/ 18 w 30"/>
                <a:gd name="T1" fmla="*/ 7 h 49"/>
                <a:gd name="T2" fmla="*/ 16 w 30"/>
                <a:gd name="T3" fmla="*/ 24 h 49"/>
                <a:gd name="T4" fmla="*/ 0 w 30"/>
                <a:gd name="T5" fmla="*/ 49 h 49"/>
                <a:gd name="T6" fmla="*/ 28 w 30"/>
                <a:gd name="T7" fmla="*/ 3 h 49"/>
                <a:gd name="T8" fmla="*/ 24 w 30"/>
                <a:gd name="T9" fmla="*/ 0 h 49"/>
                <a:gd name="T10" fmla="*/ 18 w 30"/>
                <a:gd name="T11" fmla="*/ 7 h 49"/>
              </a:gdLst>
              <a:ahLst/>
              <a:cxnLst>
                <a:cxn ang="0">
                  <a:pos x="T0" y="T1"/>
                </a:cxn>
                <a:cxn ang="0">
                  <a:pos x="T2" y="T3"/>
                </a:cxn>
                <a:cxn ang="0">
                  <a:pos x="T4" y="T5"/>
                </a:cxn>
                <a:cxn ang="0">
                  <a:pos x="T6" y="T7"/>
                </a:cxn>
                <a:cxn ang="0">
                  <a:pos x="T8" y="T9"/>
                </a:cxn>
                <a:cxn ang="0">
                  <a:pos x="T10" y="T11"/>
                </a:cxn>
              </a:cxnLst>
              <a:rect l="0" t="0" r="r" b="b"/>
              <a:pathLst>
                <a:path w="30" h="49">
                  <a:moveTo>
                    <a:pt x="18" y="7"/>
                  </a:moveTo>
                  <a:cubicBezTo>
                    <a:pt x="18" y="13"/>
                    <a:pt x="17" y="20"/>
                    <a:pt x="16" y="24"/>
                  </a:cubicBezTo>
                  <a:cubicBezTo>
                    <a:pt x="16" y="24"/>
                    <a:pt x="15" y="33"/>
                    <a:pt x="0" y="49"/>
                  </a:cubicBezTo>
                  <a:cubicBezTo>
                    <a:pt x="30" y="38"/>
                    <a:pt x="27" y="18"/>
                    <a:pt x="28" y="3"/>
                  </a:cubicBezTo>
                  <a:cubicBezTo>
                    <a:pt x="27" y="3"/>
                    <a:pt x="26" y="2"/>
                    <a:pt x="24" y="0"/>
                  </a:cubicBezTo>
                  <a:cubicBezTo>
                    <a:pt x="22" y="2"/>
                    <a:pt x="20" y="5"/>
                    <a:pt x="18" y="7"/>
                  </a:cubicBezTo>
                </a:path>
              </a:pathLst>
            </a:custGeom>
            <a:solidFill>
              <a:srgbClr val="EFC9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9" name="Freeform 75"/>
            <p:cNvSpPr/>
            <p:nvPr/>
          </p:nvSpPr>
          <p:spPr bwMode="auto">
            <a:xfrm>
              <a:off x="3781425" y="4122738"/>
              <a:ext cx="1339850" cy="1371600"/>
            </a:xfrm>
            <a:custGeom>
              <a:avLst/>
              <a:gdLst>
                <a:gd name="T0" fmla="*/ 92 w 106"/>
                <a:gd name="T1" fmla="*/ 0 h 108"/>
                <a:gd name="T2" fmla="*/ 39 w 106"/>
                <a:gd name="T3" fmla="*/ 19 h 108"/>
                <a:gd name="T4" fmla="*/ 28 w 106"/>
                <a:gd name="T5" fmla="*/ 82 h 108"/>
                <a:gd name="T6" fmla="*/ 0 w 106"/>
                <a:gd name="T7" fmla="*/ 104 h 108"/>
                <a:gd name="T8" fmla="*/ 36 w 106"/>
                <a:gd name="T9" fmla="*/ 83 h 108"/>
                <a:gd name="T10" fmla="*/ 47 w 106"/>
                <a:gd name="T11" fmla="*/ 27 h 108"/>
                <a:gd name="T12" fmla="*/ 89 w 106"/>
                <a:gd name="T13" fmla="*/ 11 h 108"/>
                <a:gd name="T14" fmla="*/ 97 w 106"/>
                <a:gd name="T15" fmla="*/ 13 h 108"/>
                <a:gd name="T16" fmla="*/ 106 w 106"/>
                <a:gd name="T17" fmla="*/ 3 h 108"/>
                <a:gd name="T18" fmla="*/ 92 w 106"/>
                <a:gd name="T1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08">
                  <a:moveTo>
                    <a:pt x="92" y="0"/>
                  </a:moveTo>
                  <a:cubicBezTo>
                    <a:pt x="39" y="19"/>
                    <a:pt x="39" y="19"/>
                    <a:pt x="39" y="19"/>
                  </a:cubicBezTo>
                  <a:cubicBezTo>
                    <a:pt x="28" y="82"/>
                    <a:pt x="28" y="82"/>
                    <a:pt x="28" y="82"/>
                  </a:cubicBezTo>
                  <a:cubicBezTo>
                    <a:pt x="21" y="99"/>
                    <a:pt x="10" y="104"/>
                    <a:pt x="0" y="104"/>
                  </a:cubicBezTo>
                  <a:cubicBezTo>
                    <a:pt x="10" y="108"/>
                    <a:pt x="27" y="105"/>
                    <a:pt x="36" y="83"/>
                  </a:cubicBezTo>
                  <a:cubicBezTo>
                    <a:pt x="47" y="27"/>
                    <a:pt x="47" y="27"/>
                    <a:pt x="47" y="27"/>
                  </a:cubicBezTo>
                  <a:cubicBezTo>
                    <a:pt x="89" y="11"/>
                    <a:pt x="89" y="11"/>
                    <a:pt x="89" y="11"/>
                  </a:cubicBezTo>
                  <a:cubicBezTo>
                    <a:pt x="89" y="11"/>
                    <a:pt x="92" y="12"/>
                    <a:pt x="97" y="13"/>
                  </a:cubicBezTo>
                  <a:cubicBezTo>
                    <a:pt x="100" y="9"/>
                    <a:pt x="103" y="6"/>
                    <a:pt x="106" y="3"/>
                  </a:cubicBezTo>
                  <a:cubicBezTo>
                    <a:pt x="98" y="1"/>
                    <a:pt x="92" y="0"/>
                    <a:pt x="92" y="0"/>
                  </a:cubicBezTo>
                  <a:close/>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0" name="Freeform 76"/>
            <p:cNvSpPr/>
            <p:nvPr/>
          </p:nvSpPr>
          <p:spPr bwMode="auto">
            <a:xfrm>
              <a:off x="5602288" y="4122738"/>
              <a:ext cx="758825" cy="520700"/>
            </a:xfrm>
            <a:custGeom>
              <a:avLst/>
              <a:gdLst>
                <a:gd name="T0" fmla="*/ 36 w 60"/>
                <a:gd name="T1" fmla="*/ 0 h 41"/>
                <a:gd name="T2" fmla="*/ 26 w 60"/>
                <a:gd name="T3" fmla="*/ 10 h 41"/>
                <a:gd name="T4" fmla="*/ 1 w 60"/>
                <a:gd name="T5" fmla="*/ 35 h 41"/>
                <a:gd name="T6" fmla="*/ 1 w 60"/>
                <a:gd name="T7" fmla="*/ 35 h 41"/>
                <a:gd name="T8" fmla="*/ 0 w 60"/>
                <a:gd name="T9" fmla="*/ 36 h 41"/>
                <a:gd name="T10" fmla="*/ 0 w 60"/>
                <a:gd name="T11" fmla="*/ 36 h 41"/>
                <a:gd name="T12" fmla="*/ 0 w 60"/>
                <a:gd name="T13" fmla="*/ 36 h 41"/>
                <a:gd name="T14" fmla="*/ 0 w 60"/>
                <a:gd name="T15" fmla="*/ 41 h 41"/>
                <a:gd name="T16" fmla="*/ 16 w 60"/>
                <a:gd name="T17" fmla="*/ 25 h 41"/>
                <a:gd name="T18" fmla="*/ 60 w 60"/>
                <a:gd name="T19" fmla="*/ 17 h 41"/>
                <a:gd name="T20" fmla="*/ 57 w 60"/>
                <a:gd name="T21" fmla="*/ 15 h 41"/>
                <a:gd name="T22" fmla="*/ 36 w 60"/>
                <a:gd name="T23"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41">
                  <a:moveTo>
                    <a:pt x="36" y="0"/>
                  </a:moveTo>
                  <a:cubicBezTo>
                    <a:pt x="32" y="3"/>
                    <a:pt x="29" y="7"/>
                    <a:pt x="26" y="10"/>
                  </a:cubicBezTo>
                  <a:cubicBezTo>
                    <a:pt x="17" y="19"/>
                    <a:pt x="8" y="28"/>
                    <a:pt x="1" y="35"/>
                  </a:cubicBezTo>
                  <a:cubicBezTo>
                    <a:pt x="1" y="35"/>
                    <a:pt x="1" y="35"/>
                    <a:pt x="1" y="35"/>
                  </a:cubicBezTo>
                  <a:cubicBezTo>
                    <a:pt x="1" y="35"/>
                    <a:pt x="0" y="35"/>
                    <a:pt x="0" y="36"/>
                  </a:cubicBezTo>
                  <a:cubicBezTo>
                    <a:pt x="0" y="36"/>
                    <a:pt x="0" y="36"/>
                    <a:pt x="0" y="36"/>
                  </a:cubicBezTo>
                  <a:cubicBezTo>
                    <a:pt x="0" y="36"/>
                    <a:pt x="0" y="36"/>
                    <a:pt x="0" y="36"/>
                  </a:cubicBezTo>
                  <a:cubicBezTo>
                    <a:pt x="0" y="37"/>
                    <a:pt x="0" y="39"/>
                    <a:pt x="0" y="41"/>
                  </a:cubicBezTo>
                  <a:cubicBezTo>
                    <a:pt x="16" y="25"/>
                    <a:pt x="16" y="25"/>
                    <a:pt x="16" y="25"/>
                  </a:cubicBezTo>
                  <a:cubicBezTo>
                    <a:pt x="60" y="17"/>
                    <a:pt x="60" y="17"/>
                    <a:pt x="60" y="17"/>
                  </a:cubicBezTo>
                  <a:cubicBezTo>
                    <a:pt x="59" y="16"/>
                    <a:pt x="58" y="15"/>
                    <a:pt x="57" y="15"/>
                  </a:cubicBezTo>
                  <a:cubicBezTo>
                    <a:pt x="53" y="12"/>
                    <a:pt x="45" y="6"/>
                    <a:pt x="36" y="0"/>
                  </a:cubicBezTo>
                </a:path>
              </a:pathLst>
            </a:custGeom>
            <a:solidFill>
              <a:srgbClr val="E3BF9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1" name="Freeform 77"/>
            <p:cNvSpPr/>
            <p:nvPr/>
          </p:nvSpPr>
          <p:spPr bwMode="auto">
            <a:xfrm>
              <a:off x="6323013" y="4313238"/>
              <a:ext cx="38100" cy="25400"/>
            </a:xfrm>
            <a:custGeom>
              <a:avLst/>
              <a:gdLst>
                <a:gd name="T0" fmla="*/ 0 w 3"/>
                <a:gd name="T1" fmla="*/ 0 h 2"/>
                <a:gd name="T2" fmla="*/ 3 w 3"/>
                <a:gd name="T3" fmla="*/ 2 h 2"/>
                <a:gd name="T4" fmla="*/ 3 w 3"/>
                <a:gd name="T5" fmla="*/ 2 h 2"/>
                <a:gd name="T6" fmla="*/ 0 w 3"/>
                <a:gd name="T7" fmla="*/ 0 h 2"/>
              </a:gdLst>
              <a:ahLst/>
              <a:cxnLst>
                <a:cxn ang="0">
                  <a:pos x="T0" y="T1"/>
                </a:cxn>
                <a:cxn ang="0">
                  <a:pos x="T2" y="T3"/>
                </a:cxn>
                <a:cxn ang="0">
                  <a:pos x="T4" y="T5"/>
                </a:cxn>
                <a:cxn ang="0">
                  <a:pos x="T6" y="T7"/>
                </a:cxn>
              </a:cxnLst>
              <a:rect l="0" t="0" r="r" b="b"/>
              <a:pathLst>
                <a:path w="3" h="2">
                  <a:moveTo>
                    <a:pt x="0" y="0"/>
                  </a:moveTo>
                  <a:cubicBezTo>
                    <a:pt x="1" y="0"/>
                    <a:pt x="2" y="1"/>
                    <a:pt x="3" y="2"/>
                  </a:cubicBezTo>
                  <a:cubicBezTo>
                    <a:pt x="3" y="2"/>
                    <a:pt x="3" y="2"/>
                    <a:pt x="3" y="2"/>
                  </a:cubicBezTo>
                  <a:cubicBezTo>
                    <a:pt x="3" y="2"/>
                    <a:pt x="2" y="1"/>
                    <a:pt x="0" y="0"/>
                  </a:cubicBezTo>
                </a:path>
              </a:pathLst>
            </a:custGeom>
            <a:solidFill>
              <a:srgbClr val="E5CCA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2" name="Freeform 78"/>
            <p:cNvSpPr/>
            <p:nvPr/>
          </p:nvSpPr>
          <p:spPr bwMode="auto">
            <a:xfrm>
              <a:off x="5400675" y="4414838"/>
              <a:ext cx="150813" cy="215900"/>
            </a:xfrm>
            <a:custGeom>
              <a:avLst/>
              <a:gdLst>
                <a:gd name="T0" fmla="*/ 1 w 12"/>
                <a:gd name="T1" fmla="*/ 0 h 17"/>
                <a:gd name="T2" fmla="*/ 0 w 12"/>
                <a:gd name="T3" fmla="*/ 2 h 17"/>
                <a:gd name="T4" fmla="*/ 1 w 12"/>
                <a:gd name="T5" fmla="*/ 3 h 17"/>
                <a:gd name="T6" fmla="*/ 3 w 12"/>
                <a:gd name="T7" fmla="*/ 7 h 17"/>
                <a:gd name="T8" fmla="*/ 4 w 12"/>
                <a:gd name="T9" fmla="*/ 7 h 17"/>
                <a:gd name="T10" fmla="*/ 7 w 12"/>
                <a:gd name="T11" fmla="*/ 10 h 17"/>
                <a:gd name="T12" fmla="*/ 5 w 12"/>
                <a:gd name="T13" fmla="*/ 13 h 17"/>
                <a:gd name="T14" fmla="*/ 6 w 12"/>
                <a:gd name="T15" fmla="*/ 17 h 17"/>
                <a:gd name="T16" fmla="*/ 12 w 12"/>
                <a:gd name="T17" fmla="*/ 10 h 17"/>
                <a:gd name="T18" fmla="*/ 1 w 12"/>
                <a:gd name="T19"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7">
                  <a:moveTo>
                    <a:pt x="1" y="0"/>
                  </a:moveTo>
                  <a:cubicBezTo>
                    <a:pt x="0" y="2"/>
                    <a:pt x="0" y="2"/>
                    <a:pt x="0" y="2"/>
                  </a:cubicBezTo>
                  <a:cubicBezTo>
                    <a:pt x="0" y="2"/>
                    <a:pt x="1" y="3"/>
                    <a:pt x="1" y="3"/>
                  </a:cubicBezTo>
                  <a:cubicBezTo>
                    <a:pt x="2" y="5"/>
                    <a:pt x="3" y="6"/>
                    <a:pt x="3" y="7"/>
                  </a:cubicBezTo>
                  <a:cubicBezTo>
                    <a:pt x="3" y="7"/>
                    <a:pt x="3" y="7"/>
                    <a:pt x="4" y="7"/>
                  </a:cubicBezTo>
                  <a:cubicBezTo>
                    <a:pt x="5" y="9"/>
                    <a:pt x="6" y="10"/>
                    <a:pt x="7" y="10"/>
                  </a:cubicBezTo>
                  <a:cubicBezTo>
                    <a:pt x="6" y="11"/>
                    <a:pt x="6" y="12"/>
                    <a:pt x="5" y="13"/>
                  </a:cubicBezTo>
                  <a:cubicBezTo>
                    <a:pt x="5" y="14"/>
                    <a:pt x="5" y="16"/>
                    <a:pt x="6" y="17"/>
                  </a:cubicBezTo>
                  <a:cubicBezTo>
                    <a:pt x="8" y="15"/>
                    <a:pt x="10" y="12"/>
                    <a:pt x="12" y="10"/>
                  </a:cubicBezTo>
                  <a:cubicBezTo>
                    <a:pt x="10" y="8"/>
                    <a:pt x="6" y="4"/>
                    <a:pt x="1" y="0"/>
                  </a:cubicBezTo>
                </a:path>
              </a:pathLst>
            </a:custGeom>
            <a:solidFill>
              <a:srgbClr val="0C0B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3" name="Freeform 79"/>
            <p:cNvSpPr/>
            <p:nvPr/>
          </p:nvSpPr>
          <p:spPr bwMode="auto">
            <a:xfrm>
              <a:off x="5438775" y="4503738"/>
              <a:ext cx="49213" cy="76200"/>
            </a:xfrm>
            <a:custGeom>
              <a:avLst/>
              <a:gdLst>
                <a:gd name="T0" fmla="*/ 1 w 4"/>
                <a:gd name="T1" fmla="*/ 0 h 6"/>
                <a:gd name="T2" fmla="*/ 0 w 4"/>
                <a:gd name="T3" fmla="*/ 0 h 6"/>
                <a:gd name="T4" fmla="*/ 2 w 4"/>
                <a:gd name="T5" fmla="*/ 6 h 6"/>
                <a:gd name="T6" fmla="*/ 4 w 4"/>
                <a:gd name="T7" fmla="*/ 3 h 6"/>
                <a:gd name="T8" fmla="*/ 1 w 4"/>
                <a:gd name="T9" fmla="*/ 0 h 6"/>
              </a:gdLst>
              <a:ahLst/>
              <a:cxnLst>
                <a:cxn ang="0">
                  <a:pos x="T0" y="T1"/>
                </a:cxn>
                <a:cxn ang="0">
                  <a:pos x="T2" y="T3"/>
                </a:cxn>
                <a:cxn ang="0">
                  <a:pos x="T4" y="T5"/>
                </a:cxn>
                <a:cxn ang="0">
                  <a:pos x="T6" y="T7"/>
                </a:cxn>
                <a:cxn ang="0">
                  <a:pos x="T8" y="T9"/>
                </a:cxn>
              </a:cxnLst>
              <a:rect l="0" t="0" r="r" b="b"/>
              <a:pathLst>
                <a:path w="4" h="6">
                  <a:moveTo>
                    <a:pt x="1" y="0"/>
                  </a:moveTo>
                  <a:cubicBezTo>
                    <a:pt x="0" y="0"/>
                    <a:pt x="0" y="0"/>
                    <a:pt x="0" y="0"/>
                  </a:cubicBezTo>
                  <a:cubicBezTo>
                    <a:pt x="1" y="2"/>
                    <a:pt x="2" y="4"/>
                    <a:pt x="2" y="6"/>
                  </a:cubicBezTo>
                  <a:cubicBezTo>
                    <a:pt x="3" y="5"/>
                    <a:pt x="3" y="4"/>
                    <a:pt x="4" y="3"/>
                  </a:cubicBezTo>
                  <a:cubicBezTo>
                    <a:pt x="3" y="3"/>
                    <a:pt x="2" y="2"/>
                    <a:pt x="1" y="0"/>
                  </a:cubicBezTo>
                </a:path>
              </a:pathLst>
            </a:custGeom>
            <a:solidFill>
              <a:srgbClr val="4140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4" name="Freeform 80"/>
            <p:cNvSpPr>
              <a:spLocks noEditPoints="1"/>
            </p:cNvSpPr>
            <p:nvPr/>
          </p:nvSpPr>
          <p:spPr bwMode="auto">
            <a:xfrm>
              <a:off x="5413375" y="4122738"/>
              <a:ext cx="644525" cy="457200"/>
            </a:xfrm>
            <a:custGeom>
              <a:avLst/>
              <a:gdLst>
                <a:gd name="T0" fmla="*/ 1 w 51"/>
                <a:gd name="T1" fmla="*/ 22 h 36"/>
                <a:gd name="T2" fmla="*/ 0 w 51"/>
                <a:gd name="T3" fmla="*/ 23 h 36"/>
                <a:gd name="T4" fmla="*/ 11 w 51"/>
                <a:gd name="T5" fmla="*/ 33 h 36"/>
                <a:gd name="T6" fmla="*/ 11 w 51"/>
                <a:gd name="T7" fmla="*/ 33 h 36"/>
                <a:gd name="T8" fmla="*/ 15 w 51"/>
                <a:gd name="T9" fmla="*/ 36 h 36"/>
                <a:gd name="T10" fmla="*/ 15 w 51"/>
                <a:gd name="T11" fmla="*/ 36 h 36"/>
                <a:gd name="T12" fmla="*/ 15 w 51"/>
                <a:gd name="T13" fmla="*/ 36 h 36"/>
                <a:gd name="T14" fmla="*/ 15 w 51"/>
                <a:gd name="T15" fmla="*/ 36 h 36"/>
                <a:gd name="T16" fmla="*/ 16 w 51"/>
                <a:gd name="T17" fmla="*/ 35 h 36"/>
                <a:gd name="T18" fmla="*/ 16 w 51"/>
                <a:gd name="T19" fmla="*/ 35 h 36"/>
                <a:gd name="T20" fmla="*/ 1 w 51"/>
                <a:gd name="T21" fmla="*/ 22 h 36"/>
                <a:gd name="T22" fmla="*/ 51 w 51"/>
                <a:gd name="T23" fmla="*/ 0 h 36"/>
                <a:gd name="T24" fmla="*/ 41 w 51"/>
                <a:gd name="T25" fmla="*/ 10 h 36"/>
                <a:gd name="T26" fmla="*/ 51 w 51"/>
                <a:gd name="T27" fmla="*/ 0 h 36"/>
                <a:gd name="T28" fmla="*/ 51 w 51"/>
                <a:gd name="T2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 h="36">
                  <a:moveTo>
                    <a:pt x="1" y="22"/>
                  </a:moveTo>
                  <a:cubicBezTo>
                    <a:pt x="0" y="23"/>
                    <a:pt x="0" y="23"/>
                    <a:pt x="0" y="23"/>
                  </a:cubicBezTo>
                  <a:cubicBezTo>
                    <a:pt x="5" y="27"/>
                    <a:pt x="9" y="31"/>
                    <a:pt x="11" y="33"/>
                  </a:cubicBezTo>
                  <a:cubicBezTo>
                    <a:pt x="11" y="33"/>
                    <a:pt x="11" y="33"/>
                    <a:pt x="11" y="33"/>
                  </a:cubicBezTo>
                  <a:cubicBezTo>
                    <a:pt x="13" y="35"/>
                    <a:pt x="14" y="36"/>
                    <a:pt x="15" y="36"/>
                  </a:cubicBezTo>
                  <a:cubicBezTo>
                    <a:pt x="15" y="36"/>
                    <a:pt x="15" y="36"/>
                    <a:pt x="15" y="36"/>
                  </a:cubicBezTo>
                  <a:cubicBezTo>
                    <a:pt x="15" y="36"/>
                    <a:pt x="15" y="36"/>
                    <a:pt x="15" y="36"/>
                  </a:cubicBezTo>
                  <a:cubicBezTo>
                    <a:pt x="15" y="36"/>
                    <a:pt x="15" y="36"/>
                    <a:pt x="15" y="36"/>
                  </a:cubicBezTo>
                  <a:cubicBezTo>
                    <a:pt x="15" y="35"/>
                    <a:pt x="16" y="35"/>
                    <a:pt x="16" y="35"/>
                  </a:cubicBezTo>
                  <a:cubicBezTo>
                    <a:pt x="16" y="35"/>
                    <a:pt x="16" y="35"/>
                    <a:pt x="16" y="35"/>
                  </a:cubicBezTo>
                  <a:cubicBezTo>
                    <a:pt x="15" y="35"/>
                    <a:pt x="8" y="30"/>
                    <a:pt x="1" y="22"/>
                  </a:cubicBezTo>
                  <a:moveTo>
                    <a:pt x="51" y="0"/>
                  </a:moveTo>
                  <a:cubicBezTo>
                    <a:pt x="47" y="3"/>
                    <a:pt x="44" y="7"/>
                    <a:pt x="41" y="10"/>
                  </a:cubicBezTo>
                  <a:cubicBezTo>
                    <a:pt x="44" y="7"/>
                    <a:pt x="47" y="3"/>
                    <a:pt x="51" y="0"/>
                  </a:cubicBezTo>
                  <a:cubicBezTo>
                    <a:pt x="51" y="0"/>
                    <a:pt x="51" y="0"/>
                    <a:pt x="51" y="0"/>
                  </a:cubicBezTo>
                </a:path>
              </a:pathLst>
            </a:custGeom>
            <a:solidFill>
              <a:srgbClr val="0C0B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5" name="Freeform 81"/>
            <p:cNvSpPr>
              <a:spLocks noEditPoints="1"/>
            </p:cNvSpPr>
            <p:nvPr/>
          </p:nvSpPr>
          <p:spPr bwMode="auto">
            <a:xfrm>
              <a:off x="5426075" y="3906838"/>
              <a:ext cx="631825" cy="660400"/>
            </a:xfrm>
            <a:custGeom>
              <a:avLst/>
              <a:gdLst>
                <a:gd name="T0" fmla="*/ 46 w 50"/>
                <a:gd name="T1" fmla="*/ 14 h 52"/>
                <a:gd name="T2" fmla="*/ 19 w 50"/>
                <a:gd name="T3" fmla="*/ 42 h 52"/>
                <a:gd name="T4" fmla="*/ 22 w 50"/>
                <a:gd name="T5" fmla="*/ 44 h 52"/>
                <a:gd name="T6" fmla="*/ 22 w 50"/>
                <a:gd name="T7" fmla="*/ 44 h 52"/>
                <a:gd name="T8" fmla="*/ 22 w 50"/>
                <a:gd name="T9" fmla="*/ 44 h 52"/>
                <a:gd name="T10" fmla="*/ 22 w 50"/>
                <a:gd name="T11" fmla="*/ 44 h 52"/>
                <a:gd name="T12" fmla="*/ 19 w 50"/>
                <a:gd name="T13" fmla="*/ 48 h 52"/>
                <a:gd name="T14" fmla="*/ 16 w 50"/>
                <a:gd name="T15" fmla="*/ 51 h 52"/>
                <a:gd name="T16" fmla="*/ 16 w 50"/>
                <a:gd name="T17" fmla="*/ 51 h 52"/>
                <a:gd name="T18" fmla="*/ 0 w 50"/>
                <a:gd name="T19" fmla="*/ 38 h 52"/>
                <a:gd name="T20" fmla="*/ 0 w 50"/>
                <a:gd name="T21" fmla="*/ 39 h 52"/>
                <a:gd name="T22" fmla="*/ 15 w 50"/>
                <a:gd name="T23" fmla="*/ 52 h 52"/>
                <a:gd name="T24" fmla="*/ 15 w 50"/>
                <a:gd name="T25" fmla="*/ 52 h 52"/>
                <a:gd name="T26" fmla="*/ 15 w 50"/>
                <a:gd name="T27" fmla="*/ 52 h 52"/>
                <a:gd name="T28" fmla="*/ 40 w 50"/>
                <a:gd name="T29" fmla="*/ 27 h 52"/>
                <a:gd name="T30" fmla="*/ 50 w 50"/>
                <a:gd name="T31" fmla="*/ 17 h 52"/>
                <a:gd name="T32" fmla="*/ 46 w 50"/>
                <a:gd name="T33" fmla="*/ 14 h 52"/>
                <a:gd name="T34" fmla="*/ 25 w 50"/>
                <a:gd name="T35" fmla="*/ 0 h 52"/>
                <a:gd name="T36" fmla="*/ 13 w 50"/>
                <a:gd name="T37" fmla="*/ 13 h 52"/>
                <a:gd name="T38" fmla="*/ 5 w 50"/>
                <a:gd name="T39" fmla="*/ 29 h 52"/>
                <a:gd name="T40" fmla="*/ 14 w 50"/>
                <a:gd name="T41" fmla="*/ 38 h 52"/>
                <a:gd name="T42" fmla="*/ 41 w 50"/>
                <a:gd name="T43" fmla="*/ 11 h 52"/>
                <a:gd name="T44" fmla="*/ 25 w 50"/>
                <a:gd name="T45"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0" h="52">
                  <a:moveTo>
                    <a:pt x="46" y="14"/>
                  </a:moveTo>
                  <a:cubicBezTo>
                    <a:pt x="36" y="24"/>
                    <a:pt x="27" y="34"/>
                    <a:pt x="19" y="42"/>
                  </a:cubicBezTo>
                  <a:cubicBezTo>
                    <a:pt x="21" y="44"/>
                    <a:pt x="22" y="44"/>
                    <a:pt x="22" y="44"/>
                  </a:cubicBezTo>
                  <a:cubicBezTo>
                    <a:pt x="22" y="44"/>
                    <a:pt x="22" y="44"/>
                    <a:pt x="22" y="44"/>
                  </a:cubicBezTo>
                  <a:cubicBezTo>
                    <a:pt x="22" y="44"/>
                    <a:pt x="22" y="44"/>
                    <a:pt x="22" y="44"/>
                  </a:cubicBezTo>
                  <a:cubicBezTo>
                    <a:pt x="22" y="44"/>
                    <a:pt x="22" y="44"/>
                    <a:pt x="22" y="44"/>
                  </a:cubicBezTo>
                  <a:cubicBezTo>
                    <a:pt x="21" y="46"/>
                    <a:pt x="20" y="47"/>
                    <a:pt x="19" y="48"/>
                  </a:cubicBezTo>
                  <a:cubicBezTo>
                    <a:pt x="18" y="49"/>
                    <a:pt x="17" y="50"/>
                    <a:pt x="16" y="51"/>
                  </a:cubicBezTo>
                  <a:cubicBezTo>
                    <a:pt x="16" y="51"/>
                    <a:pt x="16" y="51"/>
                    <a:pt x="16" y="51"/>
                  </a:cubicBezTo>
                  <a:cubicBezTo>
                    <a:pt x="14" y="51"/>
                    <a:pt x="8" y="46"/>
                    <a:pt x="0" y="38"/>
                  </a:cubicBezTo>
                  <a:cubicBezTo>
                    <a:pt x="0" y="39"/>
                    <a:pt x="0" y="39"/>
                    <a:pt x="0" y="39"/>
                  </a:cubicBezTo>
                  <a:cubicBezTo>
                    <a:pt x="7" y="47"/>
                    <a:pt x="14" y="52"/>
                    <a:pt x="15" y="52"/>
                  </a:cubicBezTo>
                  <a:cubicBezTo>
                    <a:pt x="15" y="52"/>
                    <a:pt x="15" y="52"/>
                    <a:pt x="15" y="52"/>
                  </a:cubicBezTo>
                  <a:cubicBezTo>
                    <a:pt x="15" y="52"/>
                    <a:pt x="15" y="52"/>
                    <a:pt x="15" y="52"/>
                  </a:cubicBezTo>
                  <a:cubicBezTo>
                    <a:pt x="22" y="45"/>
                    <a:pt x="31" y="36"/>
                    <a:pt x="40" y="27"/>
                  </a:cubicBezTo>
                  <a:cubicBezTo>
                    <a:pt x="43" y="24"/>
                    <a:pt x="46" y="20"/>
                    <a:pt x="50" y="17"/>
                  </a:cubicBezTo>
                  <a:cubicBezTo>
                    <a:pt x="48" y="16"/>
                    <a:pt x="47" y="15"/>
                    <a:pt x="46" y="14"/>
                  </a:cubicBezTo>
                  <a:moveTo>
                    <a:pt x="25" y="0"/>
                  </a:moveTo>
                  <a:cubicBezTo>
                    <a:pt x="21" y="5"/>
                    <a:pt x="17" y="9"/>
                    <a:pt x="13" y="13"/>
                  </a:cubicBezTo>
                  <a:cubicBezTo>
                    <a:pt x="5" y="29"/>
                    <a:pt x="5" y="29"/>
                    <a:pt x="5" y="29"/>
                  </a:cubicBezTo>
                  <a:cubicBezTo>
                    <a:pt x="8" y="33"/>
                    <a:pt x="12" y="36"/>
                    <a:pt x="14" y="38"/>
                  </a:cubicBezTo>
                  <a:cubicBezTo>
                    <a:pt x="23" y="30"/>
                    <a:pt x="32" y="21"/>
                    <a:pt x="41" y="11"/>
                  </a:cubicBezTo>
                  <a:cubicBezTo>
                    <a:pt x="36" y="7"/>
                    <a:pt x="30" y="4"/>
                    <a:pt x="25" y="0"/>
                  </a:cubicBezTo>
                </a:path>
              </a:pathLst>
            </a:custGeom>
            <a:solidFill>
              <a:srgbClr val="0C0B1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6" name="Freeform 82"/>
            <p:cNvSpPr/>
            <p:nvPr/>
          </p:nvSpPr>
          <p:spPr bwMode="auto">
            <a:xfrm>
              <a:off x="5602288" y="4046538"/>
              <a:ext cx="404813" cy="393700"/>
            </a:xfrm>
            <a:custGeom>
              <a:avLst/>
              <a:gdLst>
                <a:gd name="T0" fmla="*/ 27 w 32"/>
                <a:gd name="T1" fmla="*/ 0 h 31"/>
                <a:gd name="T2" fmla="*/ 0 w 32"/>
                <a:gd name="T3" fmla="*/ 27 h 31"/>
                <a:gd name="T4" fmla="*/ 5 w 32"/>
                <a:gd name="T5" fmla="*/ 31 h 31"/>
                <a:gd name="T6" fmla="*/ 32 w 32"/>
                <a:gd name="T7" fmla="*/ 3 h 31"/>
                <a:gd name="T8" fmla="*/ 27 w 32"/>
                <a:gd name="T9" fmla="*/ 0 h 31"/>
              </a:gdLst>
              <a:ahLst/>
              <a:cxnLst>
                <a:cxn ang="0">
                  <a:pos x="T0" y="T1"/>
                </a:cxn>
                <a:cxn ang="0">
                  <a:pos x="T2" y="T3"/>
                </a:cxn>
                <a:cxn ang="0">
                  <a:pos x="T4" y="T5"/>
                </a:cxn>
                <a:cxn ang="0">
                  <a:pos x="T6" y="T7"/>
                </a:cxn>
                <a:cxn ang="0">
                  <a:pos x="T8" y="T9"/>
                </a:cxn>
              </a:cxnLst>
              <a:rect l="0" t="0" r="r" b="b"/>
              <a:pathLst>
                <a:path w="32" h="31">
                  <a:moveTo>
                    <a:pt x="27" y="0"/>
                  </a:moveTo>
                  <a:cubicBezTo>
                    <a:pt x="18" y="10"/>
                    <a:pt x="9" y="19"/>
                    <a:pt x="0" y="27"/>
                  </a:cubicBezTo>
                  <a:cubicBezTo>
                    <a:pt x="2" y="29"/>
                    <a:pt x="3" y="30"/>
                    <a:pt x="5" y="31"/>
                  </a:cubicBezTo>
                  <a:cubicBezTo>
                    <a:pt x="13" y="23"/>
                    <a:pt x="22" y="13"/>
                    <a:pt x="32" y="3"/>
                  </a:cubicBezTo>
                  <a:cubicBezTo>
                    <a:pt x="30" y="2"/>
                    <a:pt x="29" y="1"/>
                    <a:pt x="27" y="0"/>
                  </a:cubicBezTo>
                </a:path>
              </a:pathLst>
            </a:custGeom>
            <a:solidFill>
              <a:srgbClr val="4F4E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7" name="Freeform 83"/>
            <p:cNvSpPr/>
            <p:nvPr/>
          </p:nvSpPr>
          <p:spPr bwMode="auto">
            <a:xfrm>
              <a:off x="5589588" y="3868738"/>
              <a:ext cx="152400" cy="203200"/>
            </a:xfrm>
            <a:custGeom>
              <a:avLst/>
              <a:gdLst>
                <a:gd name="T0" fmla="*/ 8 w 12"/>
                <a:gd name="T1" fmla="*/ 0 h 16"/>
                <a:gd name="T2" fmla="*/ 0 w 12"/>
                <a:gd name="T3" fmla="*/ 16 h 16"/>
                <a:gd name="T4" fmla="*/ 12 w 12"/>
                <a:gd name="T5" fmla="*/ 3 h 16"/>
                <a:gd name="T6" fmla="*/ 8 w 12"/>
                <a:gd name="T7" fmla="*/ 0 h 16"/>
              </a:gdLst>
              <a:ahLst/>
              <a:cxnLst>
                <a:cxn ang="0">
                  <a:pos x="T0" y="T1"/>
                </a:cxn>
                <a:cxn ang="0">
                  <a:pos x="T2" y="T3"/>
                </a:cxn>
                <a:cxn ang="0">
                  <a:pos x="T4" y="T5"/>
                </a:cxn>
                <a:cxn ang="0">
                  <a:pos x="T6" y="T7"/>
                </a:cxn>
              </a:cxnLst>
              <a:rect l="0" t="0" r="r" b="b"/>
              <a:pathLst>
                <a:path w="12" h="16">
                  <a:moveTo>
                    <a:pt x="8" y="0"/>
                  </a:moveTo>
                  <a:cubicBezTo>
                    <a:pt x="0" y="16"/>
                    <a:pt x="0" y="16"/>
                    <a:pt x="0" y="16"/>
                  </a:cubicBezTo>
                  <a:cubicBezTo>
                    <a:pt x="4" y="12"/>
                    <a:pt x="8" y="8"/>
                    <a:pt x="12" y="3"/>
                  </a:cubicBezTo>
                  <a:cubicBezTo>
                    <a:pt x="11" y="2"/>
                    <a:pt x="9" y="1"/>
                    <a:pt x="8" y="0"/>
                  </a:cubicBezTo>
                </a:path>
              </a:pathLst>
            </a:custGeom>
            <a:solidFill>
              <a:srgbClr val="4F4E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8" name="Freeform 84"/>
            <p:cNvSpPr/>
            <p:nvPr/>
          </p:nvSpPr>
          <p:spPr bwMode="auto">
            <a:xfrm>
              <a:off x="5475288" y="4275138"/>
              <a:ext cx="228600" cy="241300"/>
            </a:xfrm>
            <a:custGeom>
              <a:avLst/>
              <a:gdLst>
                <a:gd name="T0" fmla="*/ 1 w 18"/>
                <a:gd name="T1" fmla="*/ 0 h 19"/>
                <a:gd name="T2" fmla="*/ 0 w 18"/>
                <a:gd name="T3" fmla="*/ 2 h 19"/>
                <a:gd name="T4" fmla="*/ 17 w 18"/>
                <a:gd name="T5" fmla="*/ 17 h 19"/>
                <a:gd name="T6" fmla="*/ 17 w 18"/>
                <a:gd name="T7" fmla="*/ 17 h 19"/>
                <a:gd name="T8" fmla="*/ 17 w 18"/>
                <a:gd name="T9" fmla="*/ 17 h 19"/>
                <a:gd name="T10" fmla="*/ 17 w 18"/>
                <a:gd name="T11" fmla="*/ 17 h 19"/>
                <a:gd name="T12" fmla="*/ 15 w 18"/>
                <a:gd name="T13" fmla="*/ 19 h 19"/>
                <a:gd name="T14" fmla="*/ 18 w 18"/>
                <a:gd name="T15" fmla="*/ 15 h 19"/>
                <a:gd name="T16" fmla="*/ 18 w 18"/>
                <a:gd name="T17" fmla="*/ 15 h 19"/>
                <a:gd name="T18" fmla="*/ 15 w 18"/>
                <a:gd name="T19" fmla="*/ 13 h 19"/>
                <a:gd name="T20" fmla="*/ 10 w 18"/>
                <a:gd name="T21" fmla="*/ 9 h 19"/>
                <a:gd name="T22" fmla="*/ 1 w 18"/>
                <a:gd name="T23"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 h="19">
                  <a:moveTo>
                    <a:pt x="1" y="0"/>
                  </a:moveTo>
                  <a:cubicBezTo>
                    <a:pt x="0" y="2"/>
                    <a:pt x="0" y="2"/>
                    <a:pt x="0" y="2"/>
                  </a:cubicBezTo>
                  <a:cubicBezTo>
                    <a:pt x="9" y="10"/>
                    <a:pt x="16" y="17"/>
                    <a:pt x="17" y="17"/>
                  </a:cubicBezTo>
                  <a:cubicBezTo>
                    <a:pt x="17" y="17"/>
                    <a:pt x="17" y="17"/>
                    <a:pt x="17" y="17"/>
                  </a:cubicBezTo>
                  <a:cubicBezTo>
                    <a:pt x="17" y="17"/>
                    <a:pt x="17" y="17"/>
                    <a:pt x="17" y="17"/>
                  </a:cubicBezTo>
                  <a:cubicBezTo>
                    <a:pt x="17" y="17"/>
                    <a:pt x="17" y="17"/>
                    <a:pt x="17" y="17"/>
                  </a:cubicBezTo>
                  <a:cubicBezTo>
                    <a:pt x="16" y="18"/>
                    <a:pt x="16" y="18"/>
                    <a:pt x="15" y="19"/>
                  </a:cubicBezTo>
                  <a:cubicBezTo>
                    <a:pt x="16" y="18"/>
                    <a:pt x="17" y="17"/>
                    <a:pt x="18" y="15"/>
                  </a:cubicBezTo>
                  <a:cubicBezTo>
                    <a:pt x="18" y="15"/>
                    <a:pt x="18" y="15"/>
                    <a:pt x="18" y="15"/>
                  </a:cubicBezTo>
                  <a:cubicBezTo>
                    <a:pt x="18" y="15"/>
                    <a:pt x="17" y="15"/>
                    <a:pt x="15" y="13"/>
                  </a:cubicBezTo>
                  <a:cubicBezTo>
                    <a:pt x="13" y="12"/>
                    <a:pt x="12" y="11"/>
                    <a:pt x="10" y="9"/>
                  </a:cubicBezTo>
                  <a:cubicBezTo>
                    <a:pt x="8" y="7"/>
                    <a:pt x="4" y="4"/>
                    <a:pt x="1" y="0"/>
                  </a:cubicBezTo>
                </a:path>
              </a:pathLst>
            </a:custGeom>
            <a:solidFill>
              <a:srgbClr val="2D252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9" name="Freeform 85"/>
            <p:cNvSpPr/>
            <p:nvPr/>
          </p:nvSpPr>
          <p:spPr bwMode="auto">
            <a:xfrm>
              <a:off x="5426075" y="4300538"/>
              <a:ext cx="265113" cy="254000"/>
            </a:xfrm>
            <a:custGeom>
              <a:avLst/>
              <a:gdLst>
                <a:gd name="T0" fmla="*/ 4 w 21"/>
                <a:gd name="T1" fmla="*/ 0 h 20"/>
                <a:gd name="T2" fmla="*/ 3 w 21"/>
                <a:gd name="T3" fmla="*/ 1 h 20"/>
                <a:gd name="T4" fmla="*/ 5 w 21"/>
                <a:gd name="T5" fmla="*/ 3 h 20"/>
                <a:gd name="T6" fmla="*/ 14 w 21"/>
                <a:gd name="T7" fmla="*/ 11 h 20"/>
                <a:gd name="T8" fmla="*/ 11 w 21"/>
                <a:gd name="T9" fmla="*/ 15 h 20"/>
                <a:gd name="T10" fmla="*/ 1 w 21"/>
                <a:gd name="T11" fmla="*/ 6 h 20"/>
                <a:gd name="T12" fmla="*/ 1 w 21"/>
                <a:gd name="T13" fmla="*/ 5 h 20"/>
                <a:gd name="T14" fmla="*/ 0 w 21"/>
                <a:gd name="T15" fmla="*/ 7 h 20"/>
                <a:gd name="T16" fmla="*/ 16 w 21"/>
                <a:gd name="T17" fmla="*/ 20 h 20"/>
                <a:gd name="T18" fmla="*/ 16 w 21"/>
                <a:gd name="T19" fmla="*/ 20 h 20"/>
                <a:gd name="T20" fmla="*/ 19 w 21"/>
                <a:gd name="T21" fmla="*/ 17 h 20"/>
                <a:gd name="T22" fmla="*/ 21 w 21"/>
                <a:gd name="T23" fmla="*/ 15 h 20"/>
                <a:gd name="T24" fmla="*/ 21 w 21"/>
                <a:gd name="T25" fmla="*/ 15 h 20"/>
                <a:gd name="T26" fmla="*/ 4 w 21"/>
                <a:gd name="T27"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20">
                  <a:moveTo>
                    <a:pt x="4" y="0"/>
                  </a:moveTo>
                  <a:cubicBezTo>
                    <a:pt x="3" y="1"/>
                    <a:pt x="3" y="1"/>
                    <a:pt x="3" y="1"/>
                  </a:cubicBezTo>
                  <a:cubicBezTo>
                    <a:pt x="4" y="2"/>
                    <a:pt x="4" y="3"/>
                    <a:pt x="5" y="3"/>
                  </a:cubicBezTo>
                  <a:cubicBezTo>
                    <a:pt x="8" y="6"/>
                    <a:pt x="11" y="9"/>
                    <a:pt x="14" y="11"/>
                  </a:cubicBezTo>
                  <a:cubicBezTo>
                    <a:pt x="13" y="13"/>
                    <a:pt x="12" y="13"/>
                    <a:pt x="11" y="15"/>
                  </a:cubicBezTo>
                  <a:cubicBezTo>
                    <a:pt x="8" y="12"/>
                    <a:pt x="5" y="9"/>
                    <a:pt x="1" y="6"/>
                  </a:cubicBezTo>
                  <a:cubicBezTo>
                    <a:pt x="1" y="6"/>
                    <a:pt x="1" y="6"/>
                    <a:pt x="1" y="5"/>
                  </a:cubicBezTo>
                  <a:cubicBezTo>
                    <a:pt x="0" y="7"/>
                    <a:pt x="0" y="7"/>
                    <a:pt x="0" y="7"/>
                  </a:cubicBezTo>
                  <a:cubicBezTo>
                    <a:pt x="8" y="15"/>
                    <a:pt x="14" y="20"/>
                    <a:pt x="16" y="20"/>
                  </a:cubicBezTo>
                  <a:cubicBezTo>
                    <a:pt x="16" y="20"/>
                    <a:pt x="16" y="20"/>
                    <a:pt x="16" y="20"/>
                  </a:cubicBezTo>
                  <a:cubicBezTo>
                    <a:pt x="17" y="19"/>
                    <a:pt x="18" y="18"/>
                    <a:pt x="19" y="17"/>
                  </a:cubicBezTo>
                  <a:cubicBezTo>
                    <a:pt x="20" y="16"/>
                    <a:pt x="20" y="16"/>
                    <a:pt x="21" y="15"/>
                  </a:cubicBezTo>
                  <a:cubicBezTo>
                    <a:pt x="21" y="15"/>
                    <a:pt x="21" y="15"/>
                    <a:pt x="21" y="15"/>
                  </a:cubicBezTo>
                  <a:cubicBezTo>
                    <a:pt x="20" y="15"/>
                    <a:pt x="13" y="8"/>
                    <a:pt x="4" y="0"/>
                  </a:cubicBezTo>
                </a:path>
              </a:pathLst>
            </a:custGeom>
            <a:solidFill>
              <a:srgbClr val="DFA53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0" name="Freeform 86"/>
            <p:cNvSpPr/>
            <p:nvPr/>
          </p:nvSpPr>
          <p:spPr bwMode="auto">
            <a:xfrm>
              <a:off x="5438775" y="4313238"/>
              <a:ext cx="163513" cy="177800"/>
            </a:xfrm>
            <a:custGeom>
              <a:avLst/>
              <a:gdLst>
                <a:gd name="T0" fmla="*/ 2 w 13"/>
                <a:gd name="T1" fmla="*/ 0 h 14"/>
                <a:gd name="T2" fmla="*/ 0 w 13"/>
                <a:gd name="T3" fmla="*/ 4 h 14"/>
                <a:gd name="T4" fmla="*/ 0 w 13"/>
                <a:gd name="T5" fmla="*/ 5 h 14"/>
                <a:gd name="T6" fmla="*/ 10 w 13"/>
                <a:gd name="T7" fmla="*/ 14 h 14"/>
                <a:gd name="T8" fmla="*/ 13 w 13"/>
                <a:gd name="T9" fmla="*/ 10 h 14"/>
                <a:gd name="T10" fmla="*/ 4 w 13"/>
                <a:gd name="T11" fmla="*/ 2 h 14"/>
                <a:gd name="T12" fmla="*/ 2 w 13"/>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13" h="14">
                  <a:moveTo>
                    <a:pt x="2" y="0"/>
                  </a:moveTo>
                  <a:cubicBezTo>
                    <a:pt x="0" y="4"/>
                    <a:pt x="0" y="4"/>
                    <a:pt x="0" y="4"/>
                  </a:cubicBezTo>
                  <a:cubicBezTo>
                    <a:pt x="0" y="5"/>
                    <a:pt x="0" y="5"/>
                    <a:pt x="0" y="5"/>
                  </a:cubicBezTo>
                  <a:cubicBezTo>
                    <a:pt x="4" y="8"/>
                    <a:pt x="7" y="11"/>
                    <a:pt x="10" y="14"/>
                  </a:cubicBezTo>
                  <a:cubicBezTo>
                    <a:pt x="11" y="12"/>
                    <a:pt x="12" y="12"/>
                    <a:pt x="13" y="10"/>
                  </a:cubicBezTo>
                  <a:cubicBezTo>
                    <a:pt x="10" y="8"/>
                    <a:pt x="7" y="5"/>
                    <a:pt x="4" y="2"/>
                  </a:cubicBezTo>
                  <a:cubicBezTo>
                    <a:pt x="3" y="2"/>
                    <a:pt x="3" y="1"/>
                    <a:pt x="2" y="0"/>
                  </a:cubicBezTo>
                </a:path>
              </a:pathLst>
            </a:custGeom>
            <a:solidFill>
              <a:srgbClr val="9A4D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1" name="Freeform 87"/>
            <p:cNvSpPr/>
            <p:nvPr/>
          </p:nvSpPr>
          <p:spPr bwMode="auto">
            <a:xfrm>
              <a:off x="5462588" y="4541838"/>
              <a:ext cx="139700" cy="228600"/>
            </a:xfrm>
            <a:custGeom>
              <a:avLst/>
              <a:gdLst>
                <a:gd name="T0" fmla="*/ 7 w 11"/>
                <a:gd name="T1" fmla="*/ 0 h 18"/>
                <a:gd name="T2" fmla="*/ 7 w 11"/>
                <a:gd name="T3" fmla="*/ 0 h 18"/>
                <a:gd name="T4" fmla="*/ 1 w 11"/>
                <a:gd name="T5" fmla="*/ 7 h 18"/>
                <a:gd name="T6" fmla="*/ 0 w 11"/>
                <a:gd name="T7" fmla="*/ 18 h 18"/>
                <a:gd name="T8" fmla="*/ 11 w 11"/>
                <a:gd name="T9" fmla="*/ 8 h 18"/>
                <a:gd name="T10" fmla="*/ 11 w 11"/>
                <a:gd name="T11" fmla="*/ 3 h 18"/>
                <a:gd name="T12" fmla="*/ 11 w 11"/>
                <a:gd name="T13" fmla="*/ 3 h 18"/>
                <a:gd name="T14" fmla="*/ 7 w 11"/>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8">
                  <a:moveTo>
                    <a:pt x="7" y="0"/>
                  </a:moveTo>
                  <a:cubicBezTo>
                    <a:pt x="7" y="0"/>
                    <a:pt x="7" y="0"/>
                    <a:pt x="7" y="0"/>
                  </a:cubicBezTo>
                  <a:cubicBezTo>
                    <a:pt x="5" y="2"/>
                    <a:pt x="3" y="5"/>
                    <a:pt x="1" y="7"/>
                  </a:cubicBezTo>
                  <a:cubicBezTo>
                    <a:pt x="1" y="11"/>
                    <a:pt x="1" y="14"/>
                    <a:pt x="0" y="18"/>
                  </a:cubicBezTo>
                  <a:cubicBezTo>
                    <a:pt x="11" y="8"/>
                    <a:pt x="11" y="8"/>
                    <a:pt x="11" y="8"/>
                  </a:cubicBezTo>
                  <a:cubicBezTo>
                    <a:pt x="11" y="6"/>
                    <a:pt x="11" y="4"/>
                    <a:pt x="11" y="3"/>
                  </a:cubicBezTo>
                  <a:cubicBezTo>
                    <a:pt x="11" y="3"/>
                    <a:pt x="11" y="3"/>
                    <a:pt x="11" y="3"/>
                  </a:cubicBezTo>
                  <a:cubicBezTo>
                    <a:pt x="10" y="3"/>
                    <a:pt x="9" y="2"/>
                    <a:pt x="7" y="0"/>
                  </a:cubicBezTo>
                </a:path>
              </a:pathLst>
            </a:custGeom>
            <a:solidFill>
              <a:srgbClr val="DAB5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2" name="Freeform 88"/>
            <p:cNvSpPr/>
            <p:nvPr/>
          </p:nvSpPr>
          <p:spPr bwMode="auto">
            <a:xfrm>
              <a:off x="4135438" y="5037138"/>
              <a:ext cx="3476625" cy="963613"/>
            </a:xfrm>
            <a:custGeom>
              <a:avLst/>
              <a:gdLst>
                <a:gd name="T0" fmla="*/ 116 w 275"/>
                <a:gd name="T1" fmla="*/ 33 h 76"/>
                <a:gd name="T2" fmla="*/ 109 w 275"/>
                <a:gd name="T3" fmla="*/ 33 h 76"/>
                <a:gd name="T4" fmla="*/ 30 w 275"/>
                <a:gd name="T5" fmla="*/ 51 h 76"/>
                <a:gd name="T6" fmla="*/ 3 w 275"/>
                <a:gd name="T7" fmla="*/ 45 h 76"/>
                <a:gd name="T8" fmla="*/ 33 w 275"/>
                <a:gd name="T9" fmla="*/ 72 h 76"/>
                <a:gd name="T10" fmla="*/ 111 w 275"/>
                <a:gd name="T11" fmla="*/ 53 h 76"/>
                <a:gd name="T12" fmla="*/ 118 w 275"/>
                <a:gd name="T13" fmla="*/ 54 h 76"/>
                <a:gd name="T14" fmla="*/ 226 w 275"/>
                <a:gd name="T15" fmla="*/ 61 h 76"/>
                <a:gd name="T16" fmla="*/ 275 w 275"/>
                <a:gd name="T17" fmla="*/ 61 h 76"/>
                <a:gd name="T18" fmla="*/ 275 w 275"/>
                <a:gd name="T19" fmla="*/ 52 h 76"/>
                <a:gd name="T20" fmla="*/ 207 w 275"/>
                <a:gd name="T21" fmla="*/ 52 h 76"/>
                <a:gd name="T22" fmla="*/ 224 w 275"/>
                <a:gd name="T23" fmla="*/ 0 h 76"/>
                <a:gd name="T24" fmla="*/ 116 w 275"/>
                <a:gd name="T25" fmla="*/ 33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76">
                  <a:moveTo>
                    <a:pt x="116" y="33"/>
                  </a:moveTo>
                  <a:cubicBezTo>
                    <a:pt x="113" y="33"/>
                    <a:pt x="110" y="33"/>
                    <a:pt x="109" y="33"/>
                  </a:cubicBezTo>
                  <a:cubicBezTo>
                    <a:pt x="30" y="51"/>
                    <a:pt x="30" y="51"/>
                    <a:pt x="30" y="51"/>
                  </a:cubicBezTo>
                  <a:cubicBezTo>
                    <a:pt x="15" y="54"/>
                    <a:pt x="6" y="57"/>
                    <a:pt x="3" y="45"/>
                  </a:cubicBezTo>
                  <a:cubicBezTo>
                    <a:pt x="0" y="61"/>
                    <a:pt x="14" y="76"/>
                    <a:pt x="33" y="72"/>
                  </a:cubicBezTo>
                  <a:cubicBezTo>
                    <a:pt x="111" y="53"/>
                    <a:pt x="111" y="53"/>
                    <a:pt x="111" y="53"/>
                  </a:cubicBezTo>
                  <a:cubicBezTo>
                    <a:pt x="113" y="53"/>
                    <a:pt x="115" y="53"/>
                    <a:pt x="118" y="54"/>
                  </a:cubicBezTo>
                  <a:cubicBezTo>
                    <a:pt x="165" y="75"/>
                    <a:pt x="221" y="61"/>
                    <a:pt x="226" y="61"/>
                  </a:cubicBezTo>
                  <a:cubicBezTo>
                    <a:pt x="253" y="61"/>
                    <a:pt x="275" y="61"/>
                    <a:pt x="275" y="61"/>
                  </a:cubicBezTo>
                  <a:cubicBezTo>
                    <a:pt x="275" y="52"/>
                    <a:pt x="275" y="52"/>
                    <a:pt x="275" y="52"/>
                  </a:cubicBezTo>
                  <a:cubicBezTo>
                    <a:pt x="275" y="52"/>
                    <a:pt x="234" y="52"/>
                    <a:pt x="207" y="52"/>
                  </a:cubicBezTo>
                  <a:cubicBezTo>
                    <a:pt x="215" y="43"/>
                    <a:pt x="224" y="31"/>
                    <a:pt x="224" y="0"/>
                  </a:cubicBezTo>
                  <a:cubicBezTo>
                    <a:pt x="220" y="16"/>
                    <a:pt x="213" y="65"/>
                    <a:pt x="116" y="33"/>
                  </a:cubicBezTo>
                </a:path>
              </a:pathLst>
            </a:custGeom>
            <a:solidFill>
              <a:srgbClr val="EFC89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3" name="Freeform 89"/>
            <p:cNvSpPr/>
            <p:nvPr/>
          </p:nvSpPr>
          <p:spPr bwMode="auto">
            <a:xfrm>
              <a:off x="4122738" y="4821238"/>
              <a:ext cx="1328738" cy="1001713"/>
            </a:xfrm>
            <a:custGeom>
              <a:avLst/>
              <a:gdLst>
                <a:gd name="T0" fmla="*/ 83 w 105"/>
                <a:gd name="T1" fmla="*/ 20 h 79"/>
                <a:gd name="T2" fmla="*/ 23 w 105"/>
                <a:gd name="T3" fmla="*/ 42 h 79"/>
                <a:gd name="T4" fmla="*/ 7 w 105"/>
                <a:gd name="T5" fmla="*/ 79 h 79"/>
                <a:gd name="T6" fmla="*/ 22 w 105"/>
                <a:gd name="T7" fmla="*/ 49 h 79"/>
                <a:gd name="T8" fmla="*/ 87 w 105"/>
                <a:gd name="T9" fmla="*/ 28 h 79"/>
                <a:gd name="T10" fmla="*/ 105 w 105"/>
                <a:gd name="T11" fmla="*/ 0 h 79"/>
                <a:gd name="T12" fmla="*/ 83 w 105"/>
                <a:gd name="T13" fmla="*/ 20 h 79"/>
              </a:gdLst>
              <a:ahLst/>
              <a:cxnLst>
                <a:cxn ang="0">
                  <a:pos x="T0" y="T1"/>
                </a:cxn>
                <a:cxn ang="0">
                  <a:pos x="T2" y="T3"/>
                </a:cxn>
                <a:cxn ang="0">
                  <a:pos x="T4" y="T5"/>
                </a:cxn>
                <a:cxn ang="0">
                  <a:pos x="T6" y="T7"/>
                </a:cxn>
                <a:cxn ang="0">
                  <a:pos x="T8" y="T9"/>
                </a:cxn>
                <a:cxn ang="0">
                  <a:pos x="T10" y="T11"/>
                </a:cxn>
                <a:cxn ang="0">
                  <a:pos x="T12" y="T13"/>
                </a:cxn>
              </a:cxnLst>
              <a:rect l="0" t="0" r="r" b="b"/>
              <a:pathLst>
                <a:path w="105" h="79">
                  <a:moveTo>
                    <a:pt x="83" y="20"/>
                  </a:moveTo>
                  <a:cubicBezTo>
                    <a:pt x="23" y="42"/>
                    <a:pt x="23" y="42"/>
                    <a:pt x="23" y="42"/>
                  </a:cubicBezTo>
                  <a:cubicBezTo>
                    <a:pt x="3" y="51"/>
                    <a:pt x="0" y="68"/>
                    <a:pt x="7" y="79"/>
                  </a:cubicBezTo>
                  <a:cubicBezTo>
                    <a:pt x="5" y="68"/>
                    <a:pt x="6" y="55"/>
                    <a:pt x="22" y="49"/>
                  </a:cubicBezTo>
                  <a:cubicBezTo>
                    <a:pt x="22" y="49"/>
                    <a:pt x="71" y="34"/>
                    <a:pt x="87" y="28"/>
                  </a:cubicBezTo>
                  <a:cubicBezTo>
                    <a:pt x="101" y="23"/>
                    <a:pt x="105" y="0"/>
                    <a:pt x="105" y="0"/>
                  </a:cubicBezTo>
                  <a:cubicBezTo>
                    <a:pt x="102" y="11"/>
                    <a:pt x="83" y="20"/>
                    <a:pt x="83" y="20"/>
                  </a:cubicBezTo>
                  <a:close/>
                </a:path>
              </a:pathLst>
            </a:custGeom>
            <a:solidFill>
              <a:srgbClr val="FBE3C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4" name="Freeform 90"/>
            <p:cNvSpPr/>
            <p:nvPr/>
          </p:nvSpPr>
          <p:spPr bwMode="auto">
            <a:xfrm>
              <a:off x="4071938" y="5405438"/>
              <a:ext cx="708025" cy="569913"/>
            </a:xfrm>
            <a:custGeom>
              <a:avLst/>
              <a:gdLst>
                <a:gd name="T0" fmla="*/ 39 w 56"/>
                <a:gd name="T1" fmla="*/ 1 h 45"/>
                <a:gd name="T2" fmla="*/ 20 w 56"/>
                <a:gd name="T3" fmla="*/ 7 h 45"/>
                <a:gd name="T4" fmla="*/ 30 w 56"/>
                <a:gd name="T5" fmla="*/ 40 h 45"/>
                <a:gd name="T6" fmla="*/ 49 w 56"/>
                <a:gd name="T7" fmla="*/ 34 h 45"/>
                <a:gd name="T8" fmla="*/ 55 w 56"/>
                <a:gd name="T9" fmla="*/ 25 h 45"/>
                <a:gd name="T10" fmla="*/ 49 w 56"/>
                <a:gd name="T11" fmla="*/ 6 h 45"/>
                <a:gd name="T12" fmla="*/ 39 w 56"/>
                <a:gd name="T13" fmla="*/ 1 h 45"/>
              </a:gdLst>
              <a:ahLst/>
              <a:cxnLst>
                <a:cxn ang="0">
                  <a:pos x="T0" y="T1"/>
                </a:cxn>
                <a:cxn ang="0">
                  <a:pos x="T2" y="T3"/>
                </a:cxn>
                <a:cxn ang="0">
                  <a:pos x="T4" y="T5"/>
                </a:cxn>
                <a:cxn ang="0">
                  <a:pos x="T6" y="T7"/>
                </a:cxn>
                <a:cxn ang="0">
                  <a:pos x="T8" y="T9"/>
                </a:cxn>
                <a:cxn ang="0">
                  <a:pos x="T10" y="T11"/>
                </a:cxn>
                <a:cxn ang="0">
                  <a:pos x="T12" y="T13"/>
                </a:cxn>
              </a:cxnLst>
              <a:rect l="0" t="0" r="r" b="b"/>
              <a:pathLst>
                <a:path w="56" h="45">
                  <a:moveTo>
                    <a:pt x="39" y="1"/>
                  </a:moveTo>
                  <a:cubicBezTo>
                    <a:pt x="20" y="7"/>
                    <a:pt x="20" y="7"/>
                    <a:pt x="20" y="7"/>
                  </a:cubicBezTo>
                  <a:cubicBezTo>
                    <a:pt x="0" y="17"/>
                    <a:pt x="13" y="45"/>
                    <a:pt x="30" y="40"/>
                  </a:cubicBezTo>
                  <a:cubicBezTo>
                    <a:pt x="49" y="34"/>
                    <a:pt x="49" y="34"/>
                    <a:pt x="49" y="34"/>
                  </a:cubicBezTo>
                  <a:cubicBezTo>
                    <a:pt x="53" y="33"/>
                    <a:pt x="56" y="29"/>
                    <a:pt x="55" y="25"/>
                  </a:cubicBezTo>
                  <a:cubicBezTo>
                    <a:pt x="49" y="6"/>
                    <a:pt x="49" y="6"/>
                    <a:pt x="49" y="6"/>
                  </a:cubicBezTo>
                  <a:cubicBezTo>
                    <a:pt x="47" y="2"/>
                    <a:pt x="43" y="0"/>
                    <a:pt x="39" y="1"/>
                  </a:cubicBezTo>
                  <a:close/>
                </a:path>
              </a:pathLst>
            </a:custGeom>
            <a:solidFill>
              <a:srgbClr val="EFC9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5" name="Freeform 91"/>
            <p:cNvSpPr/>
            <p:nvPr/>
          </p:nvSpPr>
          <p:spPr bwMode="auto">
            <a:xfrm>
              <a:off x="4160838" y="5468938"/>
              <a:ext cx="569913" cy="455613"/>
            </a:xfrm>
            <a:custGeom>
              <a:avLst/>
              <a:gdLst>
                <a:gd name="T0" fmla="*/ 31 w 45"/>
                <a:gd name="T1" fmla="*/ 1 h 36"/>
                <a:gd name="T2" fmla="*/ 16 w 45"/>
                <a:gd name="T3" fmla="*/ 6 h 36"/>
                <a:gd name="T4" fmla="*/ 24 w 45"/>
                <a:gd name="T5" fmla="*/ 32 h 36"/>
                <a:gd name="T6" fmla="*/ 39 w 45"/>
                <a:gd name="T7" fmla="*/ 27 h 36"/>
                <a:gd name="T8" fmla="*/ 44 w 45"/>
                <a:gd name="T9" fmla="*/ 20 h 36"/>
                <a:gd name="T10" fmla="*/ 39 w 45"/>
                <a:gd name="T11" fmla="*/ 5 h 36"/>
                <a:gd name="T12" fmla="*/ 31 w 45"/>
                <a:gd name="T13" fmla="*/ 1 h 36"/>
              </a:gdLst>
              <a:ahLst/>
              <a:cxnLst>
                <a:cxn ang="0">
                  <a:pos x="T0" y="T1"/>
                </a:cxn>
                <a:cxn ang="0">
                  <a:pos x="T2" y="T3"/>
                </a:cxn>
                <a:cxn ang="0">
                  <a:pos x="T4" y="T5"/>
                </a:cxn>
                <a:cxn ang="0">
                  <a:pos x="T6" y="T7"/>
                </a:cxn>
                <a:cxn ang="0">
                  <a:pos x="T8" y="T9"/>
                </a:cxn>
                <a:cxn ang="0">
                  <a:pos x="T10" y="T11"/>
                </a:cxn>
                <a:cxn ang="0">
                  <a:pos x="T12" y="T13"/>
                </a:cxn>
              </a:cxnLst>
              <a:rect l="0" t="0" r="r" b="b"/>
              <a:pathLst>
                <a:path w="45" h="36">
                  <a:moveTo>
                    <a:pt x="31" y="1"/>
                  </a:moveTo>
                  <a:cubicBezTo>
                    <a:pt x="16" y="6"/>
                    <a:pt x="16" y="6"/>
                    <a:pt x="16" y="6"/>
                  </a:cubicBezTo>
                  <a:cubicBezTo>
                    <a:pt x="0" y="13"/>
                    <a:pt x="10" y="36"/>
                    <a:pt x="24" y="32"/>
                  </a:cubicBezTo>
                  <a:cubicBezTo>
                    <a:pt x="39" y="27"/>
                    <a:pt x="39" y="27"/>
                    <a:pt x="39" y="27"/>
                  </a:cubicBezTo>
                  <a:cubicBezTo>
                    <a:pt x="43" y="26"/>
                    <a:pt x="45" y="23"/>
                    <a:pt x="44" y="20"/>
                  </a:cubicBezTo>
                  <a:cubicBezTo>
                    <a:pt x="39" y="5"/>
                    <a:pt x="39" y="5"/>
                    <a:pt x="39" y="5"/>
                  </a:cubicBezTo>
                  <a:cubicBezTo>
                    <a:pt x="38" y="1"/>
                    <a:pt x="34" y="0"/>
                    <a:pt x="31" y="1"/>
                  </a:cubicBezTo>
                  <a:close/>
                </a:path>
              </a:pathLst>
            </a:custGeom>
            <a:solidFill>
              <a:srgbClr val="FEFBF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6" name="Freeform 92"/>
            <p:cNvSpPr/>
            <p:nvPr/>
          </p:nvSpPr>
          <p:spPr bwMode="auto">
            <a:xfrm>
              <a:off x="4211638" y="5494338"/>
              <a:ext cx="519113" cy="417513"/>
            </a:xfrm>
            <a:custGeom>
              <a:avLst/>
              <a:gdLst>
                <a:gd name="T0" fmla="*/ 40 w 41"/>
                <a:gd name="T1" fmla="*/ 19 h 33"/>
                <a:gd name="T2" fmla="*/ 35 w 41"/>
                <a:gd name="T3" fmla="*/ 5 h 33"/>
                <a:gd name="T4" fmla="*/ 27 w 41"/>
                <a:gd name="T5" fmla="*/ 1 h 33"/>
                <a:gd name="T6" fmla="*/ 15 w 41"/>
                <a:gd name="T7" fmla="*/ 5 h 33"/>
                <a:gd name="T8" fmla="*/ 24 w 41"/>
                <a:gd name="T9" fmla="*/ 29 h 33"/>
                <a:gd name="T10" fmla="*/ 36 w 41"/>
                <a:gd name="T11" fmla="*/ 25 h 33"/>
                <a:gd name="T12" fmla="*/ 40 w 41"/>
                <a:gd name="T13" fmla="*/ 19 h 33"/>
              </a:gdLst>
              <a:ahLst/>
              <a:cxnLst>
                <a:cxn ang="0">
                  <a:pos x="T0" y="T1"/>
                </a:cxn>
                <a:cxn ang="0">
                  <a:pos x="T2" y="T3"/>
                </a:cxn>
                <a:cxn ang="0">
                  <a:pos x="T4" y="T5"/>
                </a:cxn>
                <a:cxn ang="0">
                  <a:pos x="T6" y="T7"/>
                </a:cxn>
                <a:cxn ang="0">
                  <a:pos x="T8" y="T9"/>
                </a:cxn>
                <a:cxn ang="0">
                  <a:pos x="T10" y="T11"/>
                </a:cxn>
                <a:cxn ang="0">
                  <a:pos x="T12" y="T13"/>
                </a:cxn>
              </a:cxnLst>
              <a:rect l="0" t="0" r="r" b="b"/>
              <a:pathLst>
                <a:path w="41" h="33">
                  <a:moveTo>
                    <a:pt x="40" y="19"/>
                  </a:moveTo>
                  <a:cubicBezTo>
                    <a:pt x="35" y="5"/>
                    <a:pt x="35" y="5"/>
                    <a:pt x="35" y="5"/>
                  </a:cubicBezTo>
                  <a:cubicBezTo>
                    <a:pt x="34" y="2"/>
                    <a:pt x="30" y="0"/>
                    <a:pt x="27" y="1"/>
                  </a:cubicBezTo>
                  <a:cubicBezTo>
                    <a:pt x="15" y="5"/>
                    <a:pt x="15" y="5"/>
                    <a:pt x="15" y="5"/>
                  </a:cubicBezTo>
                  <a:cubicBezTo>
                    <a:pt x="0" y="12"/>
                    <a:pt x="11" y="33"/>
                    <a:pt x="24" y="29"/>
                  </a:cubicBezTo>
                  <a:cubicBezTo>
                    <a:pt x="36" y="25"/>
                    <a:pt x="36" y="25"/>
                    <a:pt x="36" y="25"/>
                  </a:cubicBezTo>
                  <a:cubicBezTo>
                    <a:pt x="39" y="24"/>
                    <a:pt x="41" y="21"/>
                    <a:pt x="40" y="19"/>
                  </a:cubicBezTo>
                  <a:close/>
                </a:path>
              </a:pathLst>
            </a:custGeom>
            <a:solidFill>
              <a:srgbClr val="FDF5E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7" name="Freeform 93"/>
            <p:cNvSpPr/>
            <p:nvPr/>
          </p:nvSpPr>
          <p:spPr bwMode="auto">
            <a:xfrm>
              <a:off x="7258050" y="4732338"/>
              <a:ext cx="354013" cy="963613"/>
            </a:xfrm>
            <a:custGeom>
              <a:avLst/>
              <a:gdLst>
                <a:gd name="T0" fmla="*/ 28 w 28"/>
                <a:gd name="T1" fmla="*/ 0 h 76"/>
                <a:gd name="T2" fmla="*/ 13 w 28"/>
                <a:gd name="T3" fmla="*/ 0 h 76"/>
                <a:gd name="T4" fmla="*/ 0 w 28"/>
                <a:gd name="T5" fmla="*/ 76 h 76"/>
                <a:gd name="T6" fmla="*/ 28 w 28"/>
                <a:gd name="T7" fmla="*/ 76 h 76"/>
                <a:gd name="T8" fmla="*/ 28 w 28"/>
                <a:gd name="T9" fmla="*/ 0 h 76"/>
              </a:gdLst>
              <a:ahLst/>
              <a:cxnLst>
                <a:cxn ang="0">
                  <a:pos x="T0" y="T1"/>
                </a:cxn>
                <a:cxn ang="0">
                  <a:pos x="T2" y="T3"/>
                </a:cxn>
                <a:cxn ang="0">
                  <a:pos x="T4" y="T5"/>
                </a:cxn>
                <a:cxn ang="0">
                  <a:pos x="T6" y="T7"/>
                </a:cxn>
                <a:cxn ang="0">
                  <a:pos x="T8" y="T9"/>
                </a:cxn>
              </a:cxnLst>
              <a:rect l="0" t="0" r="r" b="b"/>
              <a:pathLst>
                <a:path w="28" h="76">
                  <a:moveTo>
                    <a:pt x="28" y="0"/>
                  </a:moveTo>
                  <a:cubicBezTo>
                    <a:pt x="13" y="0"/>
                    <a:pt x="13" y="0"/>
                    <a:pt x="13" y="0"/>
                  </a:cubicBezTo>
                  <a:cubicBezTo>
                    <a:pt x="0" y="76"/>
                    <a:pt x="0" y="76"/>
                    <a:pt x="0" y="76"/>
                  </a:cubicBezTo>
                  <a:cubicBezTo>
                    <a:pt x="16" y="76"/>
                    <a:pt x="28" y="76"/>
                    <a:pt x="28" y="76"/>
                  </a:cubicBezTo>
                  <a:cubicBezTo>
                    <a:pt x="28" y="0"/>
                    <a:pt x="28" y="0"/>
                    <a:pt x="28" y="0"/>
                  </a:cubicBezTo>
                </a:path>
              </a:pathLst>
            </a:custGeom>
            <a:solidFill>
              <a:srgbClr val="E7C4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8" name="Freeform 94"/>
            <p:cNvSpPr/>
            <p:nvPr/>
          </p:nvSpPr>
          <p:spPr bwMode="auto">
            <a:xfrm>
              <a:off x="7423150" y="4579938"/>
              <a:ext cx="188913" cy="152400"/>
            </a:xfrm>
            <a:custGeom>
              <a:avLst/>
              <a:gdLst>
                <a:gd name="T0" fmla="*/ 119 w 119"/>
                <a:gd name="T1" fmla="*/ 0 h 96"/>
                <a:gd name="T2" fmla="*/ 16 w 119"/>
                <a:gd name="T3" fmla="*/ 0 h 96"/>
                <a:gd name="T4" fmla="*/ 0 w 119"/>
                <a:gd name="T5" fmla="*/ 96 h 96"/>
                <a:gd name="T6" fmla="*/ 119 w 119"/>
                <a:gd name="T7" fmla="*/ 96 h 96"/>
                <a:gd name="T8" fmla="*/ 119 w 119"/>
                <a:gd name="T9" fmla="*/ 0 h 96"/>
              </a:gdLst>
              <a:ahLst/>
              <a:cxnLst>
                <a:cxn ang="0">
                  <a:pos x="T0" y="T1"/>
                </a:cxn>
                <a:cxn ang="0">
                  <a:pos x="T2" y="T3"/>
                </a:cxn>
                <a:cxn ang="0">
                  <a:pos x="T4" y="T5"/>
                </a:cxn>
                <a:cxn ang="0">
                  <a:pos x="T6" y="T7"/>
                </a:cxn>
                <a:cxn ang="0">
                  <a:pos x="T8" y="T9"/>
                </a:cxn>
              </a:cxnLst>
              <a:rect l="0" t="0" r="r" b="b"/>
              <a:pathLst>
                <a:path w="119" h="96">
                  <a:moveTo>
                    <a:pt x="119" y="0"/>
                  </a:moveTo>
                  <a:lnTo>
                    <a:pt x="16" y="0"/>
                  </a:lnTo>
                  <a:lnTo>
                    <a:pt x="0" y="96"/>
                  </a:lnTo>
                  <a:lnTo>
                    <a:pt x="119" y="96"/>
                  </a:lnTo>
                  <a:lnTo>
                    <a:pt x="119" y="0"/>
                  </a:lnTo>
                  <a:close/>
                </a:path>
              </a:pathLst>
            </a:custGeom>
            <a:solidFill>
              <a:srgbClr val="EAD1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9" name="Freeform 95"/>
            <p:cNvSpPr/>
            <p:nvPr/>
          </p:nvSpPr>
          <p:spPr bwMode="auto">
            <a:xfrm>
              <a:off x="7423150" y="4579938"/>
              <a:ext cx="188913" cy="152400"/>
            </a:xfrm>
            <a:custGeom>
              <a:avLst/>
              <a:gdLst>
                <a:gd name="T0" fmla="*/ 119 w 119"/>
                <a:gd name="T1" fmla="*/ 0 h 96"/>
                <a:gd name="T2" fmla="*/ 16 w 119"/>
                <a:gd name="T3" fmla="*/ 0 h 96"/>
                <a:gd name="T4" fmla="*/ 0 w 119"/>
                <a:gd name="T5" fmla="*/ 96 h 96"/>
                <a:gd name="T6" fmla="*/ 119 w 119"/>
                <a:gd name="T7" fmla="*/ 96 h 96"/>
                <a:gd name="T8" fmla="*/ 119 w 119"/>
                <a:gd name="T9" fmla="*/ 0 h 96"/>
              </a:gdLst>
              <a:ahLst/>
              <a:cxnLst>
                <a:cxn ang="0">
                  <a:pos x="T0" y="T1"/>
                </a:cxn>
                <a:cxn ang="0">
                  <a:pos x="T2" y="T3"/>
                </a:cxn>
                <a:cxn ang="0">
                  <a:pos x="T4" y="T5"/>
                </a:cxn>
                <a:cxn ang="0">
                  <a:pos x="T6" y="T7"/>
                </a:cxn>
                <a:cxn ang="0">
                  <a:pos x="T8" y="T9"/>
                </a:cxn>
              </a:cxnLst>
              <a:rect l="0" t="0" r="r" b="b"/>
              <a:pathLst>
                <a:path w="119" h="96">
                  <a:moveTo>
                    <a:pt x="119" y="0"/>
                  </a:moveTo>
                  <a:lnTo>
                    <a:pt x="16" y="0"/>
                  </a:lnTo>
                  <a:lnTo>
                    <a:pt x="0" y="96"/>
                  </a:lnTo>
                  <a:lnTo>
                    <a:pt x="119" y="96"/>
                  </a:lnTo>
                  <a:lnTo>
                    <a:pt x="11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0" name="Freeform 96"/>
            <p:cNvSpPr/>
            <p:nvPr/>
          </p:nvSpPr>
          <p:spPr bwMode="auto">
            <a:xfrm>
              <a:off x="7245350" y="5695950"/>
              <a:ext cx="366713" cy="114300"/>
            </a:xfrm>
            <a:custGeom>
              <a:avLst/>
              <a:gdLst>
                <a:gd name="T0" fmla="*/ 29 w 29"/>
                <a:gd name="T1" fmla="*/ 0 h 9"/>
                <a:gd name="T2" fmla="*/ 29 w 29"/>
                <a:gd name="T3" fmla="*/ 0 h 9"/>
                <a:gd name="T4" fmla="*/ 1 w 29"/>
                <a:gd name="T5" fmla="*/ 0 h 9"/>
                <a:gd name="T6" fmla="*/ 0 w 29"/>
                <a:gd name="T7" fmla="*/ 9 h 9"/>
                <a:gd name="T8" fmla="*/ 29 w 29"/>
                <a:gd name="T9" fmla="*/ 9 h 9"/>
                <a:gd name="T10" fmla="*/ 29 w 29"/>
                <a:gd name="T11" fmla="*/ 0 h 9"/>
              </a:gdLst>
              <a:ahLst/>
              <a:cxnLst>
                <a:cxn ang="0">
                  <a:pos x="T0" y="T1"/>
                </a:cxn>
                <a:cxn ang="0">
                  <a:pos x="T2" y="T3"/>
                </a:cxn>
                <a:cxn ang="0">
                  <a:pos x="T4" y="T5"/>
                </a:cxn>
                <a:cxn ang="0">
                  <a:pos x="T6" y="T7"/>
                </a:cxn>
                <a:cxn ang="0">
                  <a:pos x="T8" y="T9"/>
                </a:cxn>
                <a:cxn ang="0">
                  <a:pos x="T10" y="T11"/>
                </a:cxn>
              </a:cxnLst>
              <a:rect l="0" t="0" r="r" b="b"/>
              <a:pathLst>
                <a:path w="29" h="9">
                  <a:moveTo>
                    <a:pt x="29" y="0"/>
                  </a:moveTo>
                  <a:cubicBezTo>
                    <a:pt x="29" y="0"/>
                    <a:pt x="29" y="0"/>
                    <a:pt x="29" y="0"/>
                  </a:cubicBezTo>
                  <a:cubicBezTo>
                    <a:pt x="29" y="0"/>
                    <a:pt x="17" y="0"/>
                    <a:pt x="1" y="0"/>
                  </a:cubicBezTo>
                  <a:cubicBezTo>
                    <a:pt x="0" y="9"/>
                    <a:pt x="0" y="9"/>
                    <a:pt x="0" y="9"/>
                  </a:cubicBezTo>
                  <a:cubicBezTo>
                    <a:pt x="11" y="9"/>
                    <a:pt x="29" y="9"/>
                    <a:pt x="29" y="9"/>
                  </a:cubicBezTo>
                  <a:cubicBezTo>
                    <a:pt x="29" y="0"/>
                    <a:pt x="29" y="0"/>
                    <a:pt x="29" y="0"/>
                  </a:cubicBezTo>
                </a:path>
              </a:pathLst>
            </a:custGeom>
            <a:solidFill>
              <a:srgbClr val="DFB8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1" name="Freeform 97"/>
            <p:cNvSpPr/>
            <p:nvPr/>
          </p:nvSpPr>
          <p:spPr bwMode="auto">
            <a:xfrm>
              <a:off x="7473950" y="4503738"/>
              <a:ext cx="2174875" cy="1497013"/>
            </a:xfrm>
            <a:custGeom>
              <a:avLst/>
              <a:gdLst>
                <a:gd name="T0" fmla="*/ 8 w 1370"/>
                <a:gd name="T1" fmla="*/ 0 h 943"/>
                <a:gd name="T2" fmla="*/ 0 w 1370"/>
                <a:gd name="T3" fmla="*/ 943 h 943"/>
                <a:gd name="T4" fmla="*/ 1370 w 1370"/>
                <a:gd name="T5" fmla="*/ 943 h 943"/>
                <a:gd name="T6" fmla="*/ 1370 w 1370"/>
                <a:gd name="T7" fmla="*/ 0 h 943"/>
                <a:gd name="T8" fmla="*/ 8 w 1370"/>
                <a:gd name="T9" fmla="*/ 0 h 943"/>
              </a:gdLst>
              <a:ahLst/>
              <a:cxnLst>
                <a:cxn ang="0">
                  <a:pos x="T0" y="T1"/>
                </a:cxn>
                <a:cxn ang="0">
                  <a:pos x="T2" y="T3"/>
                </a:cxn>
                <a:cxn ang="0">
                  <a:pos x="T4" y="T5"/>
                </a:cxn>
                <a:cxn ang="0">
                  <a:pos x="T6" y="T7"/>
                </a:cxn>
                <a:cxn ang="0">
                  <a:pos x="T8" y="T9"/>
                </a:cxn>
              </a:cxnLst>
              <a:rect l="0" t="0" r="r" b="b"/>
              <a:pathLst>
                <a:path w="1370" h="943">
                  <a:moveTo>
                    <a:pt x="8" y="0"/>
                  </a:moveTo>
                  <a:lnTo>
                    <a:pt x="0" y="943"/>
                  </a:lnTo>
                  <a:lnTo>
                    <a:pt x="1370" y="943"/>
                  </a:lnTo>
                  <a:lnTo>
                    <a:pt x="1370" y="0"/>
                  </a:lnTo>
                  <a:lnTo>
                    <a:pt x="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2" name="Freeform 98"/>
            <p:cNvSpPr/>
            <p:nvPr/>
          </p:nvSpPr>
          <p:spPr bwMode="auto">
            <a:xfrm>
              <a:off x="7550150" y="5240338"/>
              <a:ext cx="1136650" cy="760413"/>
            </a:xfrm>
            <a:custGeom>
              <a:avLst/>
              <a:gdLst>
                <a:gd name="T0" fmla="*/ 0 w 90"/>
                <a:gd name="T1" fmla="*/ 60 h 60"/>
                <a:gd name="T2" fmla="*/ 90 w 90"/>
                <a:gd name="T3" fmla="*/ 60 h 60"/>
                <a:gd name="T4" fmla="*/ 89 w 90"/>
                <a:gd name="T5" fmla="*/ 0 h 60"/>
                <a:gd name="T6" fmla="*/ 0 w 90"/>
                <a:gd name="T7" fmla="*/ 0 h 60"/>
                <a:gd name="T8" fmla="*/ 0 w 90"/>
                <a:gd name="T9" fmla="*/ 60 h 60"/>
              </a:gdLst>
              <a:ahLst/>
              <a:cxnLst>
                <a:cxn ang="0">
                  <a:pos x="T0" y="T1"/>
                </a:cxn>
                <a:cxn ang="0">
                  <a:pos x="T2" y="T3"/>
                </a:cxn>
                <a:cxn ang="0">
                  <a:pos x="T4" y="T5"/>
                </a:cxn>
                <a:cxn ang="0">
                  <a:pos x="T6" y="T7"/>
                </a:cxn>
                <a:cxn ang="0">
                  <a:pos x="T8" y="T9"/>
                </a:cxn>
              </a:cxnLst>
              <a:rect l="0" t="0" r="r" b="b"/>
              <a:pathLst>
                <a:path w="90" h="60">
                  <a:moveTo>
                    <a:pt x="0" y="60"/>
                  </a:moveTo>
                  <a:cubicBezTo>
                    <a:pt x="90" y="60"/>
                    <a:pt x="90" y="60"/>
                    <a:pt x="90" y="60"/>
                  </a:cubicBezTo>
                  <a:cubicBezTo>
                    <a:pt x="89" y="43"/>
                    <a:pt x="90" y="17"/>
                    <a:pt x="89" y="0"/>
                  </a:cubicBezTo>
                  <a:cubicBezTo>
                    <a:pt x="0" y="0"/>
                    <a:pt x="0" y="0"/>
                    <a:pt x="0" y="0"/>
                  </a:cubicBezTo>
                  <a:lnTo>
                    <a:pt x="0" y="60"/>
                  </a:lnTo>
                  <a:close/>
                </a:path>
              </a:pathLst>
            </a:custGeom>
            <a:solidFill>
              <a:srgbClr val="E5E5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3" name="Freeform 99"/>
            <p:cNvSpPr/>
            <p:nvPr/>
          </p:nvSpPr>
          <p:spPr bwMode="auto">
            <a:xfrm>
              <a:off x="7878763" y="4414838"/>
              <a:ext cx="1770063" cy="1687513"/>
            </a:xfrm>
            <a:custGeom>
              <a:avLst/>
              <a:gdLst>
                <a:gd name="T0" fmla="*/ 0 w 1115"/>
                <a:gd name="T1" fmla="*/ 0 h 1063"/>
                <a:gd name="T2" fmla="*/ 0 w 1115"/>
                <a:gd name="T3" fmla="*/ 1063 h 1063"/>
                <a:gd name="T4" fmla="*/ 1115 w 1115"/>
                <a:gd name="T5" fmla="*/ 1063 h 1063"/>
                <a:gd name="T6" fmla="*/ 1115 w 1115"/>
                <a:gd name="T7" fmla="*/ 16 h 1063"/>
                <a:gd name="T8" fmla="*/ 0 w 1115"/>
                <a:gd name="T9" fmla="*/ 0 h 1063"/>
              </a:gdLst>
              <a:ahLst/>
              <a:cxnLst>
                <a:cxn ang="0">
                  <a:pos x="T0" y="T1"/>
                </a:cxn>
                <a:cxn ang="0">
                  <a:pos x="T2" y="T3"/>
                </a:cxn>
                <a:cxn ang="0">
                  <a:pos x="T4" y="T5"/>
                </a:cxn>
                <a:cxn ang="0">
                  <a:pos x="T6" y="T7"/>
                </a:cxn>
                <a:cxn ang="0">
                  <a:pos x="T8" y="T9"/>
                </a:cxn>
              </a:cxnLst>
              <a:rect l="0" t="0" r="r" b="b"/>
              <a:pathLst>
                <a:path w="1115" h="1063">
                  <a:moveTo>
                    <a:pt x="0" y="0"/>
                  </a:moveTo>
                  <a:lnTo>
                    <a:pt x="0" y="1063"/>
                  </a:lnTo>
                  <a:lnTo>
                    <a:pt x="1115" y="1063"/>
                  </a:lnTo>
                  <a:lnTo>
                    <a:pt x="1115" y="16"/>
                  </a:lnTo>
                  <a:lnTo>
                    <a:pt x="0" y="0"/>
                  </a:ln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4" name="Freeform 100"/>
            <p:cNvSpPr/>
            <p:nvPr/>
          </p:nvSpPr>
          <p:spPr bwMode="auto">
            <a:xfrm>
              <a:off x="7953375" y="5100638"/>
              <a:ext cx="1695450" cy="1001713"/>
            </a:xfrm>
            <a:custGeom>
              <a:avLst/>
              <a:gdLst>
                <a:gd name="T0" fmla="*/ 8 w 1068"/>
                <a:gd name="T1" fmla="*/ 631 h 631"/>
                <a:gd name="T2" fmla="*/ 0 w 1068"/>
                <a:gd name="T3" fmla="*/ 0 h 631"/>
                <a:gd name="T4" fmla="*/ 1068 w 1068"/>
                <a:gd name="T5" fmla="*/ 0 h 631"/>
                <a:gd name="T6" fmla="*/ 1068 w 1068"/>
                <a:gd name="T7" fmla="*/ 631 h 631"/>
                <a:gd name="T8" fmla="*/ 8 w 1068"/>
                <a:gd name="T9" fmla="*/ 631 h 631"/>
              </a:gdLst>
              <a:ahLst/>
              <a:cxnLst>
                <a:cxn ang="0">
                  <a:pos x="T0" y="T1"/>
                </a:cxn>
                <a:cxn ang="0">
                  <a:pos x="T2" y="T3"/>
                </a:cxn>
                <a:cxn ang="0">
                  <a:pos x="T4" y="T5"/>
                </a:cxn>
                <a:cxn ang="0">
                  <a:pos x="T6" y="T7"/>
                </a:cxn>
                <a:cxn ang="0">
                  <a:pos x="T8" y="T9"/>
                </a:cxn>
              </a:cxnLst>
              <a:rect l="0" t="0" r="r" b="b"/>
              <a:pathLst>
                <a:path w="1068" h="631">
                  <a:moveTo>
                    <a:pt x="8" y="631"/>
                  </a:moveTo>
                  <a:lnTo>
                    <a:pt x="0" y="0"/>
                  </a:lnTo>
                  <a:lnTo>
                    <a:pt x="1068" y="0"/>
                  </a:lnTo>
                  <a:lnTo>
                    <a:pt x="1068" y="631"/>
                  </a:lnTo>
                  <a:lnTo>
                    <a:pt x="8" y="631"/>
                  </a:lnTo>
                  <a:close/>
                </a:path>
              </a:pathLst>
            </a:custGeom>
            <a:solidFill>
              <a:srgbClr val="42424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5" name="Freeform 101"/>
            <p:cNvSpPr/>
            <p:nvPr/>
          </p:nvSpPr>
          <p:spPr bwMode="auto">
            <a:xfrm>
              <a:off x="8042275" y="5708650"/>
              <a:ext cx="241300" cy="228600"/>
            </a:xfrm>
            <a:custGeom>
              <a:avLst/>
              <a:gdLst>
                <a:gd name="T0" fmla="*/ 5 w 19"/>
                <a:gd name="T1" fmla="*/ 16 h 18"/>
                <a:gd name="T2" fmla="*/ 16 w 19"/>
                <a:gd name="T3" fmla="*/ 13 h 18"/>
                <a:gd name="T4" fmla="*/ 13 w 19"/>
                <a:gd name="T5" fmla="*/ 2 h 18"/>
                <a:gd name="T6" fmla="*/ 2 w 19"/>
                <a:gd name="T7" fmla="*/ 5 h 18"/>
                <a:gd name="T8" fmla="*/ 5 w 19"/>
                <a:gd name="T9" fmla="*/ 16 h 18"/>
              </a:gdLst>
              <a:ahLst/>
              <a:cxnLst>
                <a:cxn ang="0">
                  <a:pos x="T0" y="T1"/>
                </a:cxn>
                <a:cxn ang="0">
                  <a:pos x="T2" y="T3"/>
                </a:cxn>
                <a:cxn ang="0">
                  <a:pos x="T4" y="T5"/>
                </a:cxn>
                <a:cxn ang="0">
                  <a:pos x="T6" y="T7"/>
                </a:cxn>
                <a:cxn ang="0">
                  <a:pos x="T8" y="T9"/>
                </a:cxn>
              </a:cxnLst>
              <a:rect l="0" t="0" r="r" b="b"/>
              <a:pathLst>
                <a:path w="19" h="18">
                  <a:moveTo>
                    <a:pt x="5" y="16"/>
                  </a:moveTo>
                  <a:cubicBezTo>
                    <a:pt x="9" y="18"/>
                    <a:pt x="14" y="17"/>
                    <a:pt x="16" y="13"/>
                  </a:cubicBezTo>
                  <a:cubicBezTo>
                    <a:pt x="19" y="9"/>
                    <a:pt x="17" y="4"/>
                    <a:pt x="13" y="2"/>
                  </a:cubicBezTo>
                  <a:cubicBezTo>
                    <a:pt x="9" y="0"/>
                    <a:pt x="4" y="1"/>
                    <a:pt x="2" y="5"/>
                  </a:cubicBezTo>
                  <a:cubicBezTo>
                    <a:pt x="0" y="9"/>
                    <a:pt x="1" y="14"/>
                    <a:pt x="5"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6" name="Freeform 102"/>
            <p:cNvSpPr/>
            <p:nvPr/>
          </p:nvSpPr>
          <p:spPr bwMode="auto">
            <a:xfrm>
              <a:off x="8093075" y="5810250"/>
              <a:ext cx="50800" cy="38100"/>
            </a:xfrm>
            <a:custGeom>
              <a:avLst/>
              <a:gdLst>
                <a:gd name="T0" fmla="*/ 1 w 4"/>
                <a:gd name="T1" fmla="*/ 3 h 3"/>
                <a:gd name="T2" fmla="*/ 4 w 4"/>
                <a:gd name="T3" fmla="*/ 2 h 3"/>
                <a:gd name="T4" fmla="*/ 3 w 4"/>
                <a:gd name="T5" fmla="*/ 0 h 3"/>
                <a:gd name="T6" fmla="*/ 1 w 4"/>
                <a:gd name="T7" fmla="*/ 1 h 3"/>
                <a:gd name="T8" fmla="*/ 1 w 4"/>
                <a:gd name="T9" fmla="*/ 3 h 3"/>
              </a:gdLst>
              <a:ahLst/>
              <a:cxnLst>
                <a:cxn ang="0">
                  <a:pos x="T0" y="T1"/>
                </a:cxn>
                <a:cxn ang="0">
                  <a:pos x="T2" y="T3"/>
                </a:cxn>
                <a:cxn ang="0">
                  <a:pos x="T4" y="T5"/>
                </a:cxn>
                <a:cxn ang="0">
                  <a:pos x="T6" y="T7"/>
                </a:cxn>
                <a:cxn ang="0">
                  <a:pos x="T8" y="T9"/>
                </a:cxn>
              </a:cxnLst>
              <a:rect l="0" t="0" r="r" b="b"/>
              <a:pathLst>
                <a:path w="4" h="3">
                  <a:moveTo>
                    <a:pt x="1" y="3"/>
                  </a:moveTo>
                  <a:cubicBezTo>
                    <a:pt x="2" y="3"/>
                    <a:pt x="3" y="3"/>
                    <a:pt x="4" y="2"/>
                  </a:cubicBezTo>
                  <a:cubicBezTo>
                    <a:pt x="4" y="2"/>
                    <a:pt x="4" y="1"/>
                    <a:pt x="3" y="0"/>
                  </a:cubicBezTo>
                  <a:cubicBezTo>
                    <a:pt x="2" y="0"/>
                    <a:pt x="1" y="0"/>
                    <a:pt x="1" y="1"/>
                  </a:cubicBezTo>
                  <a:cubicBezTo>
                    <a:pt x="0" y="2"/>
                    <a:pt x="1"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7" name="Freeform 103"/>
            <p:cNvSpPr/>
            <p:nvPr/>
          </p:nvSpPr>
          <p:spPr bwMode="auto">
            <a:xfrm>
              <a:off x="8118475" y="5759450"/>
              <a:ext cx="50800" cy="50800"/>
            </a:xfrm>
            <a:custGeom>
              <a:avLst/>
              <a:gdLst>
                <a:gd name="T0" fmla="*/ 1 w 4"/>
                <a:gd name="T1" fmla="*/ 3 h 4"/>
                <a:gd name="T2" fmla="*/ 4 w 4"/>
                <a:gd name="T3" fmla="*/ 3 h 4"/>
                <a:gd name="T4" fmla="*/ 3 w 4"/>
                <a:gd name="T5" fmla="*/ 1 h 4"/>
                <a:gd name="T6" fmla="*/ 1 w 4"/>
                <a:gd name="T7" fmla="*/ 1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2" y="4"/>
                    <a:pt x="3" y="4"/>
                    <a:pt x="4" y="3"/>
                  </a:cubicBezTo>
                  <a:cubicBezTo>
                    <a:pt x="4" y="2"/>
                    <a:pt x="4" y="1"/>
                    <a:pt x="3" y="1"/>
                  </a:cubicBezTo>
                  <a:cubicBezTo>
                    <a:pt x="2" y="0"/>
                    <a:pt x="1" y="0"/>
                    <a:pt x="1" y="1"/>
                  </a:cubicBezTo>
                  <a:cubicBezTo>
                    <a:pt x="0" y="2"/>
                    <a:pt x="1"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8" name="Freeform 104"/>
            <p:cNvSpPr/>
            <p:nvPr/>
          </p:nvSpPr>
          <p:spPr bwMode="auto">
            <a:xfrm>
              <a:off x="8143875" y="5835650"/>
              <a:ext cx="50800" cy="50800"/>
            </a:xfrm>
            <a:custGeom>
              <a:avLst/>
              <a:gdLst>
                <a:gd name="T0" fmla="*/ 1 w 4"/>
                <a:gd name="T1" fmla="*/ 3 h 4"/>
                <a:gd name="T2" fmla="*/ 4 w 4"/>
                <a:gd name="T3" fmla="*/ 3 h 4"/>
                <a:gd name="T4" fmla="*/ 3 w 4"/>
                <a:gd name="T5" fmla="*/ 0 h 4"/>
                <a:gd name="T6" fmla="*/ 1 w 4"/>
                <a:gd name="T7" fmla="*/ 1 h 4"/>
                <a:gd name="T8" fmla="*/ 1 w 4"/>
                <a:gd name="T9" fmla="*/ 3 h 4"/>
              </a:gdLst>
              <a:ahLst/>
              <a:cxnLst>
                <a:cxn ang="0">
                  <a:pos x="T0" y="T1"/>
                </a:cxn>
                <a:cxn ang="0">
                  <a:pos x="T2" y="T3"/>
                </a:cxn>
                <a:cxn ang="0">
                  <a:pos x="T4" y="T5"/>
                </a:cxn>
                <a:cxn ang="0">
                  <a:pos x="T6" y="T7"/>
                </a:cxn>
                <a:cxn ang="0">
                  <a:pos x="T8" y="T9"/>
                </a:cxn>
              </a:cxnLst>
              <a:rect l="0" t="0" r="r" b="b"/>
              <a:pathLst>
                <a:path w="4" h="4">
                  <a:moveTo>
                    <a:pt x="1" y="3"/>
                  </a:moveTo>
                  <a:cubicBezTo>
                    <a:pt x="2" y="4"/>
                    <a:pt x="3" y="3"/>
                    <a:pt x="4" y="3"/>
                  </a:cubicBezTo>
                  <a:cubicBezTo>
                    <a:pt x="4" y="2"/>
                    <a:pt x="4" y="1"/>
                    <a:pt x="3" y="0"/>
                  </a:cubicBezTo>
                  <a:cubicBezTo>
                    <a:pt x="2" y="0"/>
                    <a:pt x="1" y="0"/>
                    <a:pt x="1" y="1"/>
                  </a:cubicBezTo>
                  <a:cubicBezTo>
                    <a:pt x="0" y="2"/>
                    <a:pt x="1"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9" name="Freeform 105"/>
            <p:cNvSpPr/>
            <p:nvPr/>
          </p:nvSpPr>
          <p:spPr bwMode="auto">
            <a:xfrm>
              <a:off x="8169275" y="5784850"/>
              <a:ext cx="50800" cy="50800"/>
            </a:xfrm>
            <a:custGeom>
              <a:avLst/>
              <a:gdLst>
                <a:gd name="T0" fmla="*/ 1 w 4"/>
                <a:gd name="T1" fmla="*/ 4 h 4"/>
                <a:gd name="T2" fmla="*/ 4 w 4"/>
                <a:gd name="T3" fmla="*/ 3 h 4"/>
                <a:gd name="T4" fmla="*/ 3 w 4"/>
                <a:gd name="T5" fmla="*/ 1 h 4"/>
                <a:gd name="T6" fmla="*/ 1 w 4"/>
                <a:gd name="T7" fmla="*/ 1 h 4"/>
                <a:gd name="T8" fmla="*/ 1 w 4"/>
                <a:gd name="T9" fmla="*/ 4 h 4"/>
              </a:gdLst>
              <a:ahLst/>
              <a:cxnLst>
                <a:cxn ang="0">
                  <a:pos x="T0" y="T1"/>
                </a:cxn>
                <a:cxn ang="0">
                  <a:pos x="T2" y="T3"/>
                </a:cxn>
                <a:cxn ang="0">
                  <a:pos x="T4" y="T5"/>
                </a:cxn>
                <a:cxn ang="0">
                  <a:pos x="T6" y="T7"/>
                </a:cxn>
                <a:cxn ang="0">
                  <a:pos x="T8" y="T9"/>
                </a:cxn>
              </a:cxnLst>
              <a:rect l="0" t="0" r="r" b="b"/>
              <a:pathLst>
                <a:path w="4" h="4">
                  <a:moveTo>
                    <a:pt x="1" y="4"/>
                  </a:moveTo>
                  <a:cubicBezTo>
                    <a:pt x="2" y="4"/>
                    <a:pt x="3" y="4"/>
                    <a:pt x="4" y="3"/>
                  </a:cubicBezTo>
                  <a:cubicBezTo>
                    <a:pt x="4" y="2"/>
                    <a:pt x="4" y="1"/>
                    <a:pt x="3" y="1"/>
                  </a:cubicBezTo>
                  <a:cubicBezTo>
                    <a:pt x="2" y="0"/>
                    <a:pt x="1" y="1"/>
                    <a:pt x="1" y="1"/>
                  </a:cubicBezTo>
                  <a:cubicBezTo>
                    <a:pt x="0" y="2"/>
                    <a:pt x="1" y="3"/>
                    <a:pt x="1" y="4"/>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0" name="Freeform 106"/>
            <p:cNvSpPr/>
            <p:nvPr/>
          </p:nvSpPr>
          <p:spPr bwMode="auto">
            <a:xfrm>
              <a:off x="8370888" y="5708650"/>
              <a:ext cx="241300" cy="228600"/>
            </a:xfrm>
            <a:custGeom>
              <a:avLst/>
              <a:gdLst>
                <a:gd name="T0" fmla="*/ 6 w 19"/>
                <a:gd name="T1" fmla="*/ 16 h 18"/>
                <a:gd name="T2" fmla="*/ 17 w 19"/>
                <a:gd name="T3" fmla="*/ 13 h 18"/>
                <a:gd name="T4" fmla="*/ 13 w 19"/>
                <a:gd name="T5" fmla="*/ 2 h 18"/>
                <a:gd name="T6" fmla="*/ 2 w 19"/>
                <a:gd name="T7" fmla="*/ 5 h 18"/>
                <a:gd name="T8" fmla="*/ 6 w 19"/>
                <a:gd name="T9" fmla="*/ 16 h 18"/>
              </a:gdLst>
              <a:ahLst/>
              <a:cxnLst>
                <a:cxn ang="0">
                  <a:pos x="T0" y="T1"/>
                </a:cxn>
                <a:cxn ang="0">
                  <a:pos x="T2" y="T3"/>
                </a:cxn>
                <a:cxn ang="0">
                  <a:pos x="T4" y="T5"/>
                </a:cxn>
                <a:cxn ang="0">
                  <a:pos x="T6" y="T7"/>
                </a:cxn>
                <a:cxn ang="0">
                  <a:pos x="T8" y="T9"/>
                </a:cxn>
              </a:cxnLst>
              <a:rect l="0" t="0" r="r" b="b"/>
              <a:pathLst>
                <a:path w="19" h="18">
                  <a:moveTo>
                    <a:pt x="6" y="16"/>
                  </a:moveTo>
                  <a:cubicBezTo>
                    <a:pt x="10" y="18"/>
                    <a:pt x="15" y="17"/>
                    <a:pt x="17" y="13"/>
                  </a:cubicBezTo>
                  <a:cubicBezTo>
                    <a:pt x="19" y="9"/>
                    <a:pt x="17" y="4"/>
                    <a:pt x="13" y="2"/>
                  </a:cubicBezTo>
                  <a:cubicBezTo>
                    <a:pt x="9" y="0"/>
                    <a:pt x="4" y="1"/>
                    <a:pt x="2" y="5"/>
                  </a:cubicBezTo>
                  <a:cubicBezTo>
                    <a:pt x="0" y="9"/>
                    <a:pt x="2" y="14"/>
                    <a:pt x="6" y="1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1" name="Freeform 107"/>
            <p:cNvSpPr/>
            <p:nvPr/>
          </p:nvSpPr>
          <p:spPr bwMode="auto">
            <a:xfrm>
              <a:off x="8434388" y="5810250"/>
              <a:ext cx="38100" cy="38100"/>
            </a:xfrm>
            <a:custGeom>
              <a:avLst/>
              <a:gdLst>
                <a:gd name="T0" fmla="*/ 1 w 3"/>
                <a:gd name="T1" fmla="*/ 3 h 3"/>
                <a:gd name="T2" fmla="*/ 3 w 3"/>
                <a:gd name="T3" fmla="*/ 2 h 3"/>
                <a:gd name="T4" fmla="*/ 2 w 3"/>
                <a:gd name="T5" fmla="*/ 0 h 3"/>
                <a:gd name="T6" fmla="*/ 0 w 3"/>
                <a:gd name="T7" fmla="*/ 1 h 3"/>
                <a:gd name="T8" fmla="*/ 1 w 3"/>
                <a:gd name="T9" fmla="*/ 3 h 3"/>
              </a:gdLst>
              <a:ahLst/>
              <a:cxnLst>
                <a:cxn ang="0">
                  <a:pos x="T0" y="T1"/>
                </a:cxn>
                <a:cxn ang="0">
                  <a:pos x="T2" y="T3"/>
                </a:cxn>
                <a:cxn ang="0">
                  <a:pos x="T4" y="T5"/>
                </a:cxn>
                <a:cxn ang="0">
                  <a:pos x="T6" y="T7"/>
                </a:cxn>
                <a:cxn ang="0">
                  <a:pos x="T8" y="T9"/>
                </a:cxn>
              </a:cxnLst>
              <a:rect l="0" t="0" r="r" b="b"/>
              <a:pathLst>
                <a:path w="3" h="3">
                  <a:moveTo>
                    <a:pt x="1" y="3"/>
                  </a:moveTo>
                  <a:cubicBezTo>
                    <a:pt x="2" y="3"/>
                    <a:pt x="2" y="3"/>
                    <a:pt x="3" y="2"/>
                  </a:cubicBezTo>
                  <a:cubicBezTo>
                    <a:pt x="3" y="2"/>
                    <a:pt x="3" y="1"/>
                    <a:pt x="2" y="0"/>
                  </a:cubicBezTo>
                  <a:cubicBezTo>
                    <a:pt x="1" y="0"/>
                    <a:pt x="1" y="0"/>
                    <a:pt x="0" y="1"/>
                  </a:cubicBezTo>
                  <a:cubicBezTo>
                    <a:pt x="0" y="2"/>
                    <a:pt x="0"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2" name="Freeform 108"/>
            <p:cNvSpPr/>
            <p:nvPr/>
          </p:nvSpPr>
          <p:spPr bwMode="auto">
            <a:xfrm>
              <a:off x="8459788" y="5759450"/>
              <a:ext cx="38100" cy="50800"/>
            </a:xfrm>
            <a:custGeom>
              <a:avLst/>
              <a:gdLst>
                <a:gd name="T0" fmla="*/ 1 w 3"/>
                <a:gd name="T1" fmla="*/ 3 h 4"/>
                <a:gd name="T2" fmla="*/ 3 w 3"/>
                <a:gd name="T3" fmla="*/ 3 h 4"/>
                <a:gd name="T4" fmla="*/ 2 w 3"/>
                <a:gd name="T5" fmla="*/ 1 h 4"/>
                <a:gd name="T6" fmla="*/ 0 w 3"/>
                <a:gd name="T7" fmla="*/ 1 h 4"/>
                <a:gd name="T8" fmla="*/ 1 w 3"/>
                <a:gd name="T9" fmla="*/ 3 h 4"/>
              </a:gdLst>
              <a:ahLst/>
              <a:cxnLst>
                <a:cxn ang="0">
                  <a:pos x="T0" y="T1"/>
                </a:cxn>
                <a:cxn ang="0">
                  <a:pos x="T2" y="T3"/>
                </a:cxn>
                <a:cxn ang="0">
                  <a:pos x="T4" y="T5"/>
                </a:cxn>
                <a:cxn ang="0">
                  <a:pos x="T6" y="T7"/>
                </a:cxn>
                <a:cxn ang="0">
                  <a:pos x="T8" y="T9"/>
                </a:cxn>
              </a:cxnLst>
              <a:rect l="0" t="0" r="r" b="b"/>
              <a:pathLst>
                <a:path w="3" h="4">
                  <a:moveTo>
                    <a:pt x="1" y="3"/>
                  </a:moveTo>
                  <a:cubicBezTo>
                    <a:pt x="1" y="4"/>
                    <a:pt x="2" y="4"/>
                    <a:pt x="3" y="3"/>
                  </a:cubicBezTo>
                  <a:cubicBezTo>
                    <a:pt x="3" y="2"/>
                    <a:pt x="3" y="1"/>
                    <a:pt x="2" y="1"/>
                  </a:cubicBezTo>
                  <a:cubicBezTo>
                    <a:pt x="1" y="0"/>
                    <a:pt x="0" y="0"/>
                    <a:pt x="0" y="1"/>
                  </a:cubicBezTo>
                  <a:cubicBezTo>
                    <a:pt x="0" y="2"/>
                    <a:pt x="0"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3" name="Freeform 109"/>
            <p:cNvSpPr/>
            <p:nvPr/>
          </p:nvSpPr>
          <p:spPr bwMode="auto">
            <a:xfrm>
              <a:off x="8485188" y="5835650"/>
              <a:ext cx="38100" cy="50800"/>
            </a:xfrm>
            <a:custGeom>
              <a:avLst/>
              <a:gdLst>
                <a:gd name="T0" fmla="*/ 1 w 3"/>
                <a:gd name="T1" fmla="*/ 3 h 4"/>
                <a:gd name="T2" fmla="*/ 3 w 3"/>
                <a:gd name="T3" fmla="*/ 3 h 4"/>
                <a:gd name="T4" fmla="*/ 2 w 3"/>
                <a:gd name="T5" fmla="*/ 0 h 4"/>
                <a:gd name="T6" fmla="*/ 0 w 3"/>
                <a:gd name="T7" fmla="*/ 1 h 4"/>
                <a:gd name="T8" fmla="*/ 1 w 3"/>
                <a:gd name="T9" fmla="*/ 3 h 4"/>
              </a:gdLst>
              <a:ahLst/>
              <a:cxnLst>
                <a:cxn ang="0">
                  <a:pos x="T0" y="T1"/>
                </a:cxn>
                <a:cxn ang="0">
                  <a:pos x="T2" y="T3"/>
                </a:cxn>
                <a:cxn ang="0">
                  <a:pos x="T4" y="T5"/>
                </a:cxn>
                <a:cxn ang="0">
                  <a:pos x="T6" y="T7"/>
                </a:cxn>
                <a:cxn ang="0">
                  <a:pos x="T8" y="T9"/>
                </a:cxn>
              </a:cxnLst>
              <a:rect l="0" t="0" r="r" b="b"/>
              <a:pathLst>
                <a:path w="3" h="4">
                  <a:moveTo>
                    <a:pt x="1" y="3"/>
                  </a:moveTo>
                  <a:cubicBezTo>
                    <a:pt x="2" y="4"/>
                    <a:pt x="2" y="3"/>
                    <a:pt x="3" y="3"/>
                  </a:cubicBezTo>
                  <a:cubicBezTo>
                    <a:pt x="3" y="2"/>
                    <a:pt x="3" y="1"/>
                    <a:pt x="2" y="0"/>
                  </a:cubicBezTo>
                  <a:cubicBezTo>
                    <a:pt x="2" y="0"/>
                    <a:pt x="1" y="0"/>
                    <a:pt x="0" y="1"/>
                  </a:cubicBezTo>
                  <a:cubicBezTo>
                    <a:pt x="0" y="2"/>
                    <a:pt x="0" y="3"/>
                    <a:pt x="1" y="3"/>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4" name="Freeform 110"/>
            <p:cNvSpPr/>
            <p:nvPr/>
          </p:nvSpPr>
          <p:spPr bwMode="auto">
            <a:xfrm>
              <a:off x="8510588" y="5784850"/>
              <a:ext cx="38100" cy="50800"/>
            </a:xfrm>
            <a:custGeom>
              <a:avLst/>
              <a:gdLst>
                <a:gd name="T0" fmla="*/ 1 w 3"/>
                <a:gd name="T1" fmla="*/ 4 h 4"/>
                <a:gd name="T2" fmla="*/ 3 w 3"/>
                <a:gd name="T3" fmla="*/ 3 h 4"/>
                <a:gd name="T4" fmla="*/ 2 w 3"/>
                <a:gd name="T5" fmla="*/ 1 h 4"/>
                <a:gd name="T6" fmla="*/ 0 w 3"/>
                <a:gd name="T7" fmla="*/ 1 h 4"/>
                <a:gd name="T8" fmla="*/ 1 w 3"/>
                <a:gd name="T9" fmla="*/ 4 h 4"/>
              </a:gdLst>
              <a:ahLst/>
              <a:cxnLst>
                <a:cxn ang="0">
                  <a:pos x="T0" y="T1"/>
                </a:cxn>
                <a:cxn ang="0">
                  <a:pos x="T2" y="T3"/>
                </a:cxn>
                <a:cxn ang="0">
                  <a:pos x="T4" y="T5"/>
                </a:cxn>
                <a:cxn ang="0">
                  <a:pos x="T6" y="T7"/>
                </a:cxn>
                <a:cxn ang="0">
                  <a:pos x="T8" y="T9"/>
                </a:cxn>
              </a:cxnLst>
              <a:rect l="0" t="0" r="r" b="b"/>
              <a:pathLst>
                <a:path w="3" h="4">
                  <a:moveTo>
                    <a:pt x="1" y="4"/>
                  </a:moveTo>
                  <a:cubicBezTo>
                    <a:pt x="1" y="4"/>
                    <a:pt x="2" y="4"/>
                    <a:pt x="3" y="3"/>
                  </a:cubicBezTo>
                  <a:cubicBezTo>
                    <a:pt x="3" y="2"/>
                    <a:pt x="3" y="1"/>
                    <a:pt x="2" y="1"/>
                  </a:cubicBezTo>
                  <a:cubicBezTo>
                    <a:pt x="1" y="0"/>
                    <a:pt x="1" y="1"/>
                    <a:pt x="0" y="1"/>
                  </a:cubicBezTo>
                  <a:cubicBezTo>
                    <a:pt x="0" y="2"/>
                    <a:pt x="0" y="3"/>
                    <a:pt x="1" y="4"/>
                  </a:cubicBezTo>
                  <a:close/>
                </a:path>
              </a:pathLst>
            </a:custGeom>
            <a:solidFill>
              <a:srgbClr val="5555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5" name="Freeform 111"/>
            <p:cNvSpPr/>
            <p:nvPr/>
          </p:nvSpPr>
          <p:spPr bwMode="auto">
            <a:xfrm>
              <a:off x="7878763" y="4414838"/>
              <a:ext cx="1770063" cy="1687513"/>
            </a:xfrm>
            <a:custGeom>
              <a:avLst/>
              <a:gdLst>
                <a:gd name="T0" fmla="*/ 55 w 1115"/>
                <a:gd name="T1" fmla="*/ 72 h 1063"/>
                <a:gd name="T2" fmla="*/ 55 w 1115"/>
                <a:gd name="T3" fmla="*/ 1063 h 1063"/>
                <a:gd name="T4" fmla="*/ 0 w 1115"/>
                <a:gd name="T5" fmla="*/ 1063 h 1063"/>
                <a:gd name="T6" fmla="*/ 0 w 1115"/>
                <a:gd name="T7" fmla="*/ 0 h 1063"/>
                <a:gd name="T8" fmla="*/ 1115 w 1115"/>
                <a:gd name="T9" fmla="*/ 0 h 1063"/>
                <a:gd name="T10" fmla="*/ 1115 w 1115"/>
                <a:gd name="T11" fmla="*/ 72 h 1063"/>
                <a:gd name="T12" fmla="*/ 55 w 1115"/>
                <a:gd name="T13" fmla="*/ 72 h 1063"/>
              </a:gdLst>
              <a:ahLst/>
              <a:cxnLst>
                <a:cxn ang="0">
                  <a:pos x="T0" y="T1"/>
                </a:cxn>
                <a:cxn ang="0">
                  <a:pos x="T2" y="T3"/>
                </a:cxn>
                <a:cxn ang="0">
                  <a:pos x="T4" y="T5"/>
                </a:cxn>
                <a:cxn ang="0">
                  <a:pos x="T6" y="T7"/>
                </a:cxn>
                <a:cxn ang="0">
                  <a:pos x="T8" y="T9"/>
                </a:cxn>
                <a:cxn ang="0">
                  <a:pos x="T10" y="T11"/>
                </a:cxn>
                <a:cxn ang="0">
                  <a:pos x="T12" y="T13"/>
                </a:cxn>
              </a:cxnLst>
              <a:rect l="0" t="0" r="r" b="b"/>
              <a:pathLst>
                <a:path w="1115" h="1063">
                  <a:moveTo>
                    <a:pt x="55" y="72"/>
                  </a:moveTo>
                  <a:lnTo>
                    <a:pt x="55" y="1063"/>
                  </a:lnTo>
                  <a:lnTo>
                    <a:pt x="0" y="1063"/>
                  </a:lnTo>
                  <a:lnTo>
                    <a:pt x="0" y="0"/>
                  </a:lnTo>
                  <a:lnTo>
                    <a:pt x="1115" y="0"/>
                  </a:lnTo>
                  <a:lnTo>
                    <a:pt x="1115" y="72"/>
                  </a:lnTo>
                  <a:lnTo>
                    <a:pt x="55" y="72"/>
                  </a:lnTo>
                  <a:close/>
                </a:path>
              </a:pathLst>
            </a:custGeom>
            <a:solidFill>
              <a:srgbClr val="7B777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pic>
        <p:nvPicPr>
          <p:cNvPr id="2" name="图片 1" descr="LOGO2"/>
          <p:cNvPicPr>
            <a:picLocks noChangeAspect="1"/>
          </p:cNvPicPr>
          <p:nvPr/>
        </p:nvPicPr>
        <p:blipFill>
          <a:blip r:embed="rId1"/>
          <a:stretch>
            <a:fillRect/>
          </a:stretch>
        </p:blipFill>
        <p:spPr>
          <a:xfrm>
            <a:off x="708025" y="4381500"/>
            <a:ext cx="2259330" cy="2093595"/>
          </a:xfrm>
          <a:prstGeom prst="rect">
            <a:avLst/>
          </a:prstGeom>
          <a:effectLst>
            <a:outerShdw blurRad="76200" dir="13500000" sy="23000" kx="1200000" algn="br" rotWithShape="0">
              <a:schemeClr val="bg2">
                <a:lumMod val="90000"/>
                <a:alpha val="20000"/>
              </a:schemeClr>
            </a:outerShdw>
          </a:effectLst>
        </p:spPr>
      </p:pic>
      <p:pic>
        <p:nvPicPr>
          <p:cNvPr id="3" name="图片 2" descr="qrcode_for_gh_85fbe125b027_430"/>
          <p:cNvPicPr>
            <a:picLocks noChangeAspect="1"/>
          </p:cNvPicPr>
          <p:nvPr/>
        </p:nvPicPr>
        <p:blipFill>
          <a:blip r:embed="rId2"/>
          <a:stretch>
            <a:fillRect/>
          </a:stretch>
        </p:blipFill>
        <p:spPr>
          <a:xfrm>
            <a:off x="3636010" y="4433570"/>
            <a:ext cx="2041525" cy="2041525"/>
          </a:xfrm>
          <a:prstGeom prst="rect">
            <a:avLst/>
          </a:prstGeom>
          <a:effectLst>
            <a:outerShdw blurRad="76200" dir="13500000" sy="23000" kx="1200000" algn="br" rotWithShape="0">
              <a:schemeClr val="bg2">
                <a:alpha val="20000"/>
              </a:schemeClr>
            </a:outerShdw>
          </a:effectLst>
        </p:spPr>
      </p:pic>
      <p:sp>
        <p:nvSpPr>
          <p:cNvPr id="5" name="文本框 4"/>
          <p:cNvSpPr txBox="1"/>
          <p:nvPr/>
        </p:nvSpPr>
        <p:spPr>
          <a:xfrm>
            <a:off x="1483486" y="886098"/>
            <a:ext cx="3570208" cy="1107996"/>
          </a:xfrm>
          <a:prstGeom prst="rect">
            <a:avLst/>
          </a:prstGeom>
          <a:noFill/>
        </p:spPr>
        <p:txBody>
          <a:bodyPr wrap="none" rtlCol="0">
            <a:spAutoFit/>
          </a:bodyPr>
          <a:p>
            <a:pPr algn="ctr"/>
            <a:r>
              <a:rPr lang="zh-CN" altLang="en-US" sz="6600" b="1" dirty="0">
                <a:solidFill>
                  <a:schemeClr val="accent6">
                    <a:lumMod val="60000"/>
                    <a:lumOff val="4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谢谢欣赏</a:t>
            </a:r>
            <a:endParaRPr lang="zh-CN" altLang="en-US" sz="6600" b="1" dirty="0">
              <a:solidFill>
                <a:schemeClr val="accent6">
                  <a:lumMod val="60000"/>
                  <a:lumOff val="40000"/>
                </a:schemeClr>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文本框 5"/>
          <p:cNvSpPr txBox="1"/>
          <p:nvPr/>
        </p:nvSpPr>
        <p:spPr>
          <a:xfrm>
            <a:off x="1591550" y="1925762"/>
            <a:ext cx="3346685" cy="369332"/>
          </a:xfrm>
          <a:prstGeom prst="rect">
            <a:avLst/>
          </a:prstGeom>
          <a:noFill/>
        </p:spPr>
        <p:txBody>
          <a:bodyPr wrap="none">
            <a:spAutoFit/>
          </a:bodyPr>
          <a:p>
            <a:pPr algn="ctr">
              <a:defRPr/>
            </a:pPr>
            <a:r>
              <a:rPr lang="en-US" altLang="zh-CN" dirty="0">
                <a:solidFill>
                  <a:schemeClr val="bg1"/>
                </a:solidFill>
                <a:latin typeface="微软雅黑" panose="020B0503020204020204" pitchFamily="34" charset="-122"/>
                <a:ea typeface="微软雅黑" panose="020B0503020204020204" pitchFamily="34" charset="-122"/>
              </a:rPr>
              <a:t>THANK YOU FOR LISTENING</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7" name="圆角矩形 7"/>
          <p:cNvSpPr/>
          <p:nvPr/>
        </p:nvSpPr>
        <p:spPr>
          <a:xfrm>
            <a:off x="1346835" y="792480"/>
            <a:ext cx="3842385" cy="2962910"/>
          </a:xfrm>
          <a:prstGeom prst="roundRect">
            <a:avLst>
              <a:gd name="adj" fmla="val 0"/>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nvSpPr>
        <p:spPr>
          <a:xfrm>
            <a:off x="1576705" y="2475865"/>
            <a:ext cx="3440430" cy="1310640"/>
          </a:xfrm>
          <a:prstGeom prst="rect">
            <a:avLst/>
          </a:prstGeom>
          <a:noFill/>
        </p:spPr>
        <p:txBody>
          <a:bodyPr wrap="none" rtlCol="0">
            <a:spAutoFit/>
          </a:bodyPr>
          <a:p>
            <a:pPr algn="l" defTabSz="914400" fontAlgn="auto">
              <a:lnSpc>
                <a:spcPct val="150000"/>
              </a:lnSpc>
              <a:buFont typeface="Arial" panose="020B0604020202020204" pitchFamily="34" charset="0"/>
              <a:buNone/>
            </a:pPr>
            <a:r>
              <a:rPr lang="zh-CN" altLang="en-US" sz="2000" b="1">
                <a:solidFill>
                  <a:schemeClr val="accent6">
                    <a:lumMod val="60000"/>
                    <a:lumOff val="40000"/>
                  </a:schemeClr>
                </a:solidFill>
                <a:effectLst/>
                <a:latin typeface="微软雅黑" panose="020B0503020204020204" pitchFamily="34" charset="-122"/>
                <a:ea typeface="微软雅黑" panose="020B0503020204020204" pitchFamily="34" charset="-122"/>
              </a:rPr>
              <a:t>联系我们  ：</a:t>
            </a:r>
            <a:r>
              <a:rPr sz="2000" b="1">
                <a:solidFill>
                  <a:schemeClr val="accent6">
                    <a:lumMod val="60000"/>
                    <a:lumOff val="40000"/>
                  </a:schemeClr>
                </a:solidFill>
                <a:effectLst/>
                <a:latin typeface="微软雅黑" panose="020B0503020204020204" pitchFamily="34" charset="-122"/>
                <a:ea typeface="微软雅黑" panose="020B0503020204020204" pitchFamily="34" charset="-122"/>
                <a:sym typeface="+mn-ea"/>
              </a:rPr>
              <a:t>023-88730955</a:t>
            </a:r>
            <a:endParaRPr sz="2000" b="1">
              <a:solidFill>
                <a:schemeClr val="accent6">
                  <a:lumMod val="60000"/>
                  <a:lumOff val="40000"/>
                </a:schemeClr>
              </a:solidFill>
              <a:effectLst/>
              <a:latin typeface="微软雅黑" panose="020B0503020204020204" pitchFamily="34" charset="-122"/>
              <a:ea typeface="微软雅黑" panose="020B0503020204020204" pitchFamily="34" charset="-122"/>
              <a:sym typeface="+mn-ea"/>
            </a:endParaRPr>
          </a:p>
          <a:p>
            <a:pPr algn="l" defTabSz="914400" fontAlgn="auto">
              <a:lnSpc>
                <a:spcPct val="150000"/>
              </a:lnSpc>
              <a:buFont typeface="Arial" panose="020B0604020202020204" pitchFamily="34" charset="0"/>
              <a:buNone/>
            </a:pPr>
            <a:r>
              <a:rPr sz="2000" b="1">
                <a:solidFill>
                  <a:schemeClr val="accent6">
                    <a:lumMod val="60000"/>
                    <a:lumOff val="40000"/>
                  </a:schemeClr>
                </a:solidFill>
                <a:effectLst/>
                <a:latin typeface="微软雅黑" panose="020B0503020204020204" pitchFamily="34" charset="-122"/>
                <a:ea typeface="微软雅黑" panose="020B0503020204020204" pitchFamily="34" charset="-122"/>
                <a:sym typeface="+mn-ea"/>
              </a:rPr>
              <a:t>咨 询QQ：1050647344</a:t>
            </a:r>
            <a:endParaRPr sz="2000" b="1">
              <a:solidFill>
                <a:schemeClr val="accent6">
                  <a:lumMod val="60000"/>
                  <a:lumOff val="40000"/>
                </a:schemeClr>
              </a:solidFill>
              <a:effectLst/>
              <a:latin typeface="微软雅黑" panose="020B0503020204020204" pitchFamily="34" charset="-122"/>
              <a:ea typeface="微软雅黑" panose="020B0503020204020204" pitchFamily="34" charset="-122"/>
              <a:sym typeface="+mn-ea"/>
            </a:endParaRPr>
          </a:p>
          <a:p>
            <a:endParaRPr lang="en-US" altLang="zh-CN" sz="2000" b="1">
              <a:solidFill>
                <a:schemeClr val="accent6">
                  <a:lumMod val="60000"/>
                  <a:lumOff val="40000"/>
                </a:schemeClr>
              </a:solidFill>
              <a:effectLst/>
              <a:latin typeface="微软雅黑" panose="020B0503020204020204" pitchFamily="34" charset="-122"/>
              <a:ea typeface="微软雅黑" panose="020B0503020204020204" pitchFamily="34" charset="-122"/>
              <a:sym typeface="+mn-ea"/>
            </a:endParaRPr>
          </a:p>
        </p:txBody>
      </p:sp>
      <p:cxnSp>
        <p:nvCxnSpPr>
          <p:cNvPr id="4" name="直接连接符 3"/>
          <p:cNvCxnSpPr/>
          <p:nvPr/>
        </p:nvCxnSpPr>
        <p:spPr>
          <a:xfrm>
            <a:off x="1607185" y="2475865"/>
            <a:ext cx="3291840" cy="0"/>
          </a:xfrm>
          <a:prstGeom prst="line">
            <a:avLst/>
          </a:prstGeom>
          <a:ln>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6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6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p:stCondLst>
                              <p:cond delay="11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bldLvl="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06680" y="-635"/>
            <a:ext cx="10515600" cy="1325563"/>
          </a:xfrm>
        </p:spPr>
        <p:txBody>
          <a:bodyPr/>
          <a:p>
            <a:r>
              <a:rPr lang="zh-CN" altLang="en-US" sz="3200"/>
              <a:t>主城</a:t>
            </a:r>
            <a:r>
              <a:rPr lang="en-US" altLang="zh-CN" sz="3200"/>
              <a:t>“</a:t>
            </a:r>
            <a:r>
              <a:rPr lang="zh-CN" altLang="en-US" sz="3200"/>
              <a:t>重灾区</a:t>
            </a:r>
            <a:r>
              <a:rPr lang="en-US" altLang="zh-CN" sz="3200"/>
              <a:t>”</a:t>
            </a:r>
            <a:endParaRPr lang="en-US" altLang="zh-CN" sz="3200"/>
          </a:p>
        </p:txBody>
      </p:sp>
      <p:pic>
        <p:nvPicPr>
          <p:cNvPr id="11" name="图片 10"/>
          <p:cNvPicPr>
            <a:picLocks noChangeAspect="1"/>
          </p:cNvPicPr>
          <p:nvPr/>
        </p:nvPicPr>
        <p:blipFill>
          <a:blip r:embed="rId1"/>
          <a:stretch>
            <a:fillRect/>
          </a:stretch>
        </p:blipFill>
        <p:spPr>
          <a:xfrm>
            <a:off x="106680" y="1325245"/>
            <a:ext cx="12028805" cy="2009775"/>
          </a:xfrm>
          <a:prstGeom prst="rect">
            <a:avLst/>
          </a:prstGeom>
        </p:spPr>
      </p:pic>
      <p:pic>
        <p:nvPicPr>
          <p:cNvPr id="12" name="图片 11"/>
          <p:cNvPicPr>
            <a:picLocks noChangeAspect="1"/>
          </p:cNvPicPr>
          <p:nvPr/>
        </p:nvPicPr>
        <p:blipFill>
          <a:blip r:embed="rId2"/>
          <a:stretch>
            <a:fillRect/>
          </a:stretch>
        </p:blipFill>
        <p:spPr>
          <a:xfrm>
            <a:off x="106680" y="3455035"/>
            <a:ext cx="12105005" cy="20288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p:cNvSpPr>
          <p:nvPr>
            <p:ph type="title"/>
          </p:nvPr>
        </p:nvSpPr>
        <p:spPr>
          <a:xfrm>
            <a:off x="106680" y="-635"/>
            <a:ext cx="10515600" cy="1325563"/>
          </a:xfrm>
        </p:spPr>
        <p:txBody>
          <a:bodyPr/>
          <a:p>
            <a:r>
              <a:rPr lang="zh-CN" altLang="en-US" sz="3200"/>
              <a:t>主城</a:t>
            </a:r>
            <a:r>
              <a:rPr lang="en-US" altLang="zh-CN" sz="3200"/>
              <a:t>“</a:t>
            </a:r>
            <a:r>
              <a:rPr lang="zh-CN" altLang="en-US" sz="3200"/>
              <a:t>低调区</a:t>
            </a:r>
            <a:r>
              <a:rPr lang="en-US" altLang="zh-CN" sz="3200"/>
              <a:t>”</a:t>
            </a:r>
            <a:endParaRPr lang="en-US" altLang="zh-CN" sz="3200"/>
          </a:p>
        </p:txBody>
      </p:sp>
      <p:pic>
        <p:nvPicPr>
          <p:cNvPr id="7" name="图片 6"/>
          <p:cNvPicPr>
            <a:picLocks noChangeAspect="1"/>
          </p:cNvPicPr>
          <p:nvPr/>
        </p:nvPicPr>
        <p:blipFill>
          <a:blip r:embed="rId1"/>
          <a:stretch>
            <a:fillRect/>
          </a:stretch>
        </p:blipFill>
        <p:spPr>
          <a:xfrm>
            <a:off x="67310" y="1091565"/>
            <a:ext cx="12057380" cy="1524000"/>
          </a:xfrm>
          <a:prstGeom prst="rect">
            <a:avLst/>
          </a:prstGeom>
        </p:spPr>
      </p:pic>
      <p:pic>
        <p:nvPicPr>
          <p:cNvPr id="8" name="图片 7"/>
          <p:cNvPicPr>
            <a:picLocks noChangeAspect="1"/>
          </p:cNvPicPr>
          <p:nvPr/>
        </p:nvPicPr>
        <p:blipFill>
          <a:blip r:embed="rId2"/>
          <a:stretch>
            <a:fillRect/>
          </a:stretch>
        </p:blipFill>
        <p:spPr>
          <a:xfrm>
            <a:off x="48260" y="2667000"/>
            <a:ext cx="12095480" cy="1524000"/>
          </a:xfrm>
          <a:prstGeom prst="rect">
            <a:avLst/>
          </a:prstGeom>
        </p:spPr>
      </p:pic>
      <p:pic>
        <p:nvPicPr>
          <p:cNvPr id="9" name="图片 8"/>
          <p:cNvPicPr>
            <a:picLocks noChangeAspect="1"/>
          </p:cNvPicPr>
          <p:nvPr/>
        </p:nvPicPr>
        <p:blipFill>
          <a:blip r:embed="rId3"/>
          <a:stretch>
            <a:fillRect/>
          </a:stretch>
        </p:blipFill>
        <p:spPr>
          <a:xfrm>
            <a:off x="19685" y="4368800"/>
            <a:ext cx="12152630" cy="15335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p:cNvSpPr>
          <p:nvPr>
            <p:ph type="title"/>
          </p:nvPr>
        </p:nvSpPr>
        <p:spPr>
          <a:xfrm>
            <a:off x="106680" y="-635"/>
            <a:ext cx="10515600" cy="1325563"/>
          </a:xfrm>
        </p:spPr>
        <p:txBody>
          <a:bodyPr/>
          <a:p>
            <a:r>
              <a:rPr lang="zh-CN" altLang="en-US" sz="3200"/>
              <a:t>一小时经济圈那些</a:t>
            </a:r>
            <a:r>
              <a:rPr lang="en-US" altLang="zh-CN" sz="3200"/>
              <a:t>“</a:t>
            </a:r>
            <a:r>
              <a:rPr lang="zh-CN" altLang="en-US" sz="3200"/>
              <a:t>招的多也收得高</a:t>
            </a:r>
            <a:r>
              <a:rPr lang="en-US" altLang="zh-CN" sz="3200"/>
              <a:t>”</a:t>
            </a:r>
            <a:r>
              <a:rPr lang="zh-CN" altLang="en-US" sz="3200"/>
              <a:t>的区</a:t>
            </a:r>
            <a:endParaRPr lang="zh-CN" altLang="en-US" sz="3200"/>
          </a:p>
        </p:txBody>
      </p:sp>
      <p:pic>
        <p:nvPicPr>
          <p:cNvPr id="2" name="图片 1"/>
          <p:cNvPicPr>
            <a:picLocks noChangeAspect="1"/>
          </p:cNvPicPr>
          <p:nvPr/>
        </p:nvPicPr>
        <p:blipFill>
          <a:blip r:embed="rId1"/>
          <a:stretch>
            <a:fillRect/>
          </a:stretch>
        </p:blipFill>
        <p:spPr>
          <a:xfrm>
            <a:off x="43180" y="911225"/>
            <a:ext cx="12105005" cy="1733550"/>
          </a:xfrm>
          <a:prstGeom prst="rect">
            <a:avLst/>
          </a:prstGeom>
        </p:spPr>
      </p:pic>
      <p:pic>
        <p:nvPicPr>
          <p:cNvPr id="3" name="图片 2"/>
          <p:cNvPicPr>
            <a:picLocks noChangeAspect="1"/>
          </p:cNvPicPr>
          <p:nvPr/>
        </p:nvPicPr>
        <p:blipFill>
          <a:blip r:embed="rId2"/>
          <a:stretch>
            <a:fillRect/>
          </a:stretch>
        </p:blipFill>
        <p:spPr>
          <a:xfrm>
            <a:off x="63500" y="2613025"/>
            <a:ext cx="12095480" cy="1724025"/>
          </a:xfrm>
          <a:prstGeom prst="rect">
            <a:avLst/>
          </a:prstGeom>
        </p:spPr>
      </p:pic>
      <p:pic>
        <p:nvPicPr>
          <p:cNvPr id="4" name="图片 3"/>
          <p:cNvPicPr>
            <a:picLocks noChangeAspect="1"/>
          </p:cNvPicPr>
          <p:nvPr/>
        </p:nvPicPr>
        <p:blipFill>
          <a:blip r:embed="rId3"/>
          <a:stretch>
            <a:fillRect/>
          </a:stretch>
        </p:blipFill>
        <p:spPr>
          <a:xfrm>
            <a:off x="48260" y="4306570"/>
            <a:ext cx="12124055" cy="21717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p:cNvSpPr>
          <p:nvPr>
            <p:ph type="title"/>
          </p:nvPr>
        </p:nvSpPr>
        <p:spPr>
          <a:xfrm>
            <a:off x="106680" y="-635"/>
            <a:ext cx="10515600" cy="1325563"/>
          </a:xfrm>
        </p:spPr>
        <p:txBody>
          <a:bodyPr/>
          <a:p>
            <a:r>
              <a:rPr lang="zh-CN" altLang="en-US" sz="3200"/>
              <a:t>一小时经济圈</a:t>
            </a:r>
            <a:r>
              <a:rPr lang="en-US" altLang="zh-CN" sz="3200"/>
              <a:t>“</a:t>
            </a:r>
            <a:r>
              <a:rPr lang="zh-CN" altLang="en-US" sz="3200"/>
              <a:t>高性价比区</a:t>
            </a:r>
            <a:r>
              <a:rPr lang="en-US" altLang="zh-CN" sz="3200"/>
              <a:t>”</a:t>
            </a:r>
            <a:endParaRPr lang="en-US" altLang="zh-CN" sz="3200"/>
          </a:p>
        </p:txBody>
      </p:sp>
      <p:pic>
        <p:nvPicPr>
          <p:cNvPr id="2" name="图片 1"/>
          <p:cNvPicPr>
            <a:picLocks noChangeAspect="1"/>
          </p:cNvPicPr>
          <p:nvPr/>
        </p:nvPicPr>
        <p:blipFill>
          <a:blip r:embed="rId1"/>
          <a:stretch>
            <a:fillRect/>
          </a:stretch>
        </p:blipFill>
        <p:spPr>
          <a:xfrm>
            <a:off x="52705" y="847725"/>
            <a:ext cx="12085955" cy="2009775"/>
          </a:xfrm>
          <a:prstGeom prst="rect">
            <a:avLst/>
          </a:prstGeom>
        </p:spPr>
      </p:pic>
      <p:pic>
        <p:nvPicPr>
          <p:cNvPr id="3" name="图片 2"/>
          <p:cNvPicPr>
            <a:picLocks noChangeAspect="1"/>
          </p:cNvPicPr>
          <p:nvPr/>
        </p:nvPicPr>
        <p:blipFill>
          <a:blip r:embed="rId2"/>
          <a:stretch>
            <a:fillRect/>
          </a:stretch>
        </p:blipFill>
        <p:spPr>
          <a:xfrm>
            <a:off x="52705" y="2903220"/>
            <a:ext cx="12085955" cy="1524000"/>
          </a:xfrm>
          <a:prstGeom prst="rect">
            <a:avLst/>
          </a:prstGeom>
        </p:spPr>
      </p:pic>
      <p:pic>
        <p:nvPicPr>
          <p:cNvPr id="4" name="图片 3"/>
          <p:cNvPicPr>
            <a:picLocks noChangeAspect="1"/>
          </p:cNvPicPr>
          <p:nvPr/>
        </p:nvPicPr>
        <p:blipFill>
          <a:blip r:embed="rId3"/>
          <a:stretch>
            <a:fillRect/>
          </a:stretch>
        </p:blipFill>
        <p:spPr>
          <a:xfrm>
            <a:off x="52705" y="4509770"/>
            <a:ext cx="12133580" cy="21526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标题 5"/>
          <p:cNvSpPr>
            <a:spLocks noGrp="1"/>
          </p:cNvSpPr>
          <p:nvPr>
            <p:ph type="title"/>
          </p:nvPr>
        </p:nvSpPr>
        <p:spPr>
          <a:xfrm>
            <a:off x="106680" y="-635"/>
            <a:ext cx="10515600" cy="1325563"/>
          </a:xfrm>
        </p:spPr>
        <p:txBody>
          <a:bodyPr/>
          <a:p>
            <a:r>
              <a:rPr lang="zh-CN" altLang="en-US" sz="3200"/>
              <a:t>地偏人多容易考的区</a:t>
            </a:r>
            <a:endParaRPr lang="zh-CN" altLang="en-US" sz="3200"/>
          </a:p>
        </p:txBody>
      </p:sp>
      <p:pic>
        <p:nvPicPr>
          <p:cNvPr id="5" name="图片 4"/>
          <p:cNvPicPr>
            <a:picLocks noChangeAspect="1"/>
          </p:cNvPicPr>
          <p:nvPr/>
        </p:nvPicPr>
        <p:blipFill>
          <a:blip r:embed="rId1"/>
          <a:stretch>
            <a:fillRect/>
          </a:stretch>
        </p:blipFill>
        <p:spPr>
          <a:xfrm>
            <a:off x="106680" y="1094105"/>
            <a:ext cx="12066905" cy="1762125"/>
          </a:xfrm>
          <a:prstGeom prst="rect">
            <a:avLst/>
          </a:prstGeom>
        </p:spPr>
      </p:pic>
      <p:pic>
        <p:nvPicPr>
          <p:cNvPr id="7" name="图片 6"/>
          <p:cNvPicPr>
            <a:picLocks noChangeAspect="1"/>
          </p:cNvPicPr>
          <p:nvPr/>
        </p:nvPicPr>
        <p:blipFill>
          <a:blip r:embed="rId2"/>
          <a:stretch>
            <a:fillRect/>
          </a:stretch>
        </p:blipFill>
        <p:spPr>
          <a:xfrm>
            <a:off x="33655" y="2987040"/>
            <a:ext cx="12124055" cy="1647825"/>
          </a:xfrm>
          <a:prstGeom prst="rect">
            <a:avLst/>
          </a:prstGeom>
        </p:spPr>
      </p:pic>
      <p:pic>
        <p:nvPicPr>
          <p:cNvPr id="8" name="图片 7"/>
          <p:cNvPicPr>
            <a:picLocks noChangeAspect="1"/>
          </p:cNvPicPr>
          <p:nvPr/>
        </p:nvPicPr>
        <p:blipFill>
          <a:blip r:embed="rId3"/>
          <a:stretch>
            <a:fillRect/>
          </a:stretch>
        </p:blipFill>
        <p:spPr>
          <a:xfrm>
            <a:off x="59055" y="4772660"/>
            <a:ext cx="12162155" cy="18859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866901"/>
            <a:ext cx="12192000" cy="3143250"/>
          </a:xfrm>
          <a:prstGeom prst="rect">
            <a:avLst/>
          </a:prstGeom>
          <a:solidFill>
            <a:srgbClr val="8BDC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cs typeface="微软雅黑" panose="020B0503020204020204" pitchFamily="34" charset="-122"/>
            </a:endParaRPr>
          </a:p>
        </p:txBody>
      </p:sp>
      <p:sp>
        <p:nvSpPr>
          <p:cNvPr id="8" name="MH_Entry_1">
            <a:hlinkClick r:id="" action="ppaction://noaction"/>
          </p:cNvPr>
          <p:cNvSpPr>
            <a:spLocks noChangeArrowheads="1"/>
          </p:cNvSpPr>
          <p:nvPr>
            <p:custDataLst>
              <p:tags r:id="rId1"/>
            </p:custDataLst>
          </p:nvPr>
        </p:nvSpPr>
        <p:spPr bwMode="auto">
          <a:xfrm>
            <a:off x="4569848" y="2774331"/>
            <a:ext cx="6818642" cy="130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350"/>
              </a:spcBef>
              <a:buClr>
                <a:schemeClr val="accent1"/>
              </a:buClr>
              <a:buSzPct val="60000"/>
              <a:buFont typeface="Webdings" panose="05030102010509060703" pitchFamily="18" charset="2"/>
              <a:buChar char=""/>
              <a:defRPr sz="2400">
                <a:solidFill>
                  <a:schemeClr val="accent1"/>
                </a:solidFill>
                <a:latin typeface="Arial" panose="020B0604020202020204" pitchFamily="34" charset="0"/>
                <a:ea typeface="黑体" panose="02010609060101010101" pitchFamily="49" charset="-122"/>
              </a:defRPr>
            </a:lvl1pPr>
            <a:lvl2pPr indent="-266700" algn="just">
              <a:lnSpc>
                <a:spcPct val="130000"/>
              </a:lnSpc>
              <a:spcAft>
                <a:spcPts val="450"/>
              </a:spcAft>
              <a:buClr>
                <a:srgbClr val="F0C883"/>
              </a:buClr>
              <a:buFont typeface="幼圆" panose="02010509060101010101" pitchFamily="49" charset="-122"/>
              <a:buChar char=" "/>
              <a:defRPr sz="2000">
                <a:solidFill>
                  <a:schemeClr val="tx1"/>
                </a:solidFill>
                <a:latin typeface="Arial" panose="020B0604020202020204" pitchFamily="34" charset="0"/>
                <a:ea typeface="黑体" panose="02010609060101010101" pitchFamily="49" charset="-122"/>
              </a:defRPr>
            </a:lvl2pPr>
            <a:lvl3pPr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幼圆" panose="02010509060101010101" pitchFamily="49" charset="-122"/>
              </a:defRPr>
            </a:lvl3pPr>
            <a:lvl4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4pPr>
            <a:lvl5pPr indent="-17145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5pPr>
            <a:lvl6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6pPr>
            <a:lvl7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7pPr>
            <a:lvl8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8pPr>
            <a:lvl9pPr indent="-17145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幼圆" panose="02010509060101010101" pitchFamily="49" charset="-122"/>
              </a:defRPr>
            </a:lvl9pPr>
          </a:lstStyle>
          <a:p>
            <a:pPr algn="ctr" fontAlgn="base">
              <a:lnSpc>
                <a:spcPct val="120000"/>
              </a:lnSpc>
              <a:spcBef>
                <a:spcPct val="0"/>
              </a:spcBef>
              <a:spcAft>
                <a:spcPct val="0"/>
              </a:spcAft>
              <a:buClrTx/>
              <a:buSzTx/>
              <a:buFontTx/>
              <a:buNone/>
            </a:pPr>
            <a:r>
              <a:rPr lang="zh-CN" altLang="en-US" sz="6600" b="1" dirty="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ea"/>
              </a:rPr>
              <a:t>考纲解读</a:t>
            </a:r>
            <a:endParaRPr lang="zh-CN" altLang="en-US" sz="6600" b="1" dirty="0">
              <a:solidFill>
                <a:sysClr val="windowText" lastClr="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3" name="椭圆 12"/>
          <p:cNvSpPr/>
          <p:nvPr/>
        </p:nvSpPr>
        <p:spPr>
          <a:xfrm>
            <a:off x="2078862" y="2192833"/>
            <a:ext cx="2491386" cy="24913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pitchFamily="34" charset="-122"/>
              <a:cs typeface="微软雅黑" panose="020B0503020204020204" pitchFamily="34" charset="-122"/>
            </a:endParaRPr>
          </a:p>
        </p:txBody>
      </p:sp>
      <p:grpSp>
        <p:nvGrpSpPr>
          <p:cNvPr id="2" name="组合 1"/>
          <p:cNvGrpSpPr/>
          <p:nvPr/>
        </p:nvGrpSpPr>
        <p:grpSpPr>
          <a:xfrm>
            <a:off x="2774112" y="2836704"/>
            <a:ext cx="1100886" cy="1203643"/>
            <a:chOff x="1689939" y="6103028"/>
            <a:chExt cx="299280" cy="327215"/>
          </a:xfrm>
          <a:solidFill>
            <a:schemeClr val="tx1">
              <a:lumMod val="75000"/>
              <a:lumOff val="25000"/>
            </a:schemeClr>
          </a:solidFill>
        </p:grpSpPr>
        <p:sp>
          <p:nvSpPr>
            <p:cNvPr id="3" name="Freeform 217"/>
            <p:cNvSpPr/>
            <p:nvPr/>
          </p:nvSpPr>
          <p:spPr bwMode="auto">
            <a:xfrm>
              <a:off x="1689939" y="6103028"/>
              <a:ext cx="299280" cy="229449"/>
            </a:xfrm>
            <a:custGeom>
              <a:avLst/>
              <a:gdLst>
                <a:gd name="T0" fmla="*/ 139 w 150"/>
                <a:gd name="T1" fmla="*/ 42 h 115"/>
                <a:gd name="T2" fmla="*/ 150 w 150"/>
                <a:gd name="T3" fmla="*/ 0 h 115"/>
                <a:gd name="T4" fmla="*/ 107 w 150"/>
                <a:gd name="T5" fmla="*/ 10 h 115"/>
                <a:gd name="T6" fmla="*/ 118 w 150"/>
                <a:gd name="T7" fmla="*/ 21 h 115"/>
                <a:gd name="T8" fmla="*/ 77 w 150"/>
                <a:gd name="T9" fmla="*/ 61 h 115"/>
                <a:gd name="T10" fmla="*/ 59 w 150"/>
                <a:gd name="T11" fmla="*/ 44 h 115"/>
                <a:gd name="T12" fmla="*/ 0 w 150"/>
                <a:gd name="T13" fmla="*/ 104 h 115"/>
                <a:gd name="T14" fmla="*/ 11 w 150"/>
                <a:gd name="T15" fmla="*/ 115 h 115"/>
                <a:gd name="T16" fmla="*/ 11 w 150"/>
                <a:gd name="T17" fmla="*/ 115 h 115"/>
                <a:gd name="T18" fmla="*/ 59 w 150"/>
                <a:gd name="T19" fmla="*/ 67 h 115"/>
                <a:gd name="T20" fmla="*/ 77 w 150"/>
                <a:gd name="T21" fmla="*/ 84 h 115"/>
                <a:gd name="T22" fmla="*/ 129 w 150"/>
                <a:gd name="T23" fmla="*/ 32 h 115"/>
                <a:gd name="T24" fmla="*/ 139 w 150"/>
                <a:gd name="T25" fmla="*/ 4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5">
                  <a:moveTo>
                    <a:pt x="139" y="42"/>
                  </a:moveTo>
                  <a:lnTo>
                    <a:pt x="150" y="0"/>
                  </a:lnTo>
                  <a:lnTo>
                    <a:pt x="107" y="10"/>
                  </a:lnTo>
                  <a:lnTo>
                    <a:pt x="118" y="21"/>
                  </a:lnTo>
                  <a:lnTo>
                    <a:pt x="77" y="61"/>
                  </a:lnTo>
                  <a:lnTo>
                    <a:pt x="59" y="44"/>
                  </a:lnTo>
                  <a:lnTo>
                    <a:pt x="0" y="104"/>
                  </a:lnTo>
                  <a:lnTo>
                    <a:pt x="11" y="115"/>
                  </a:lnTo>
                  <a:lnTo>
                    <a:pt x="11" y="115"/>
                  </a:lnTo>
                  <a:lnTo>
                    <a:pt x="59" y="67"/>
                  </a:lnTo>
                  <a:lnTo>
                    <a:pt x="77" y="84"/>
                  </a:lnTo>
                  <a:lnTo>
                    <a:pt x="129" y="32"/>
                  </a:lnTo>
                  <a:lnTo>
                    <a:pt x="139"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14924" tIns="57462" rIns="114924" bIns="57462" numCol="1" anchor="t" anchorCtr="0" compatLnSpc="1"/>
            <a:p>
              <a:endParaRPr lang="zh-CN" altLang="en-US" sz="1255"/>
            </a:p>
          </p:txBody>
        </p:sp>
        <p:sp>
          <p:nvSpPr>
            <p:cNvPr id="4" name="Rectangle 218"/>
            <p:cNvSpPr>
              <a:spLocks noChangeArrowheads="1"/>
            </p:cNvSpPr>
            <p:nvPr/>
          </p:nvSpPr>
          <p:spPr bwMode="auto">
            <a:xfrm>
              <a:off x="1717871" y="6350433"/>
              <a:ext cx="39904" cy="7980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6" name="Rectangle 219"/>
            <p:cNvSpPr>
              <a:spLocks noChangeArrowheads="1"/>
            </p:cNvSpPr>
            <p:nvPr/>
          </p:nvSpPr>
          <p:spPr bwMode="auto">
            <a:xfrm>
              <a:off x="1787703" y="6312525"/>
              <a:ext cx="41900" cy="1177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7" name="Rectangle 220"/>
            <p:cNvSpPr>
              <a:spLocks noChangeArrowheads="1"/>
            </p:cNvSpPr>
            <p:nvPr/>
          </p:nvSpPr>
          <p:spPr bwMode="auto">
            <a:xfrm>
              <a:off x="1861525" y="6272621"/>
              <a:ext cx="41900" cy="1576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sp>
          <p:nvSpPr>
            <p:cNvPr id="9" name="Rectangle 221"/>
            <p:cNvSpPr>
              <a:spLocks noChangeArrowheads="1"/>
            </p:cNvSpPr>
            <p:nvPr/>
          </p:nvSpPr>
          <p:spPr bwMode="auto">
            <a:xfrm>
              <a:off x="1931359" y="6234711"/>
              <a:ext cx="43894" cy="1955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14924" tIns="57462" rIns="114924" bIns="57462" numCol="1" anchor="t" anchorCtr="0" compatLnSpc="1"/>
            <a:p>
              <a:endParaRPr lang="zh-CN" altLang="en-US" sz="1255"/>
            </a:p>
          </p:txBody>
        </p:sp>
      </p:grpSp>
    </p:spTree>
  </p:cSld>
  <p:clrMapOvr>
    <a:masterClrMapping/>
  </p:clrMapOvr>
</p:sld>
</file>

<file path=ppt/tags/tag1.xml><?xml version="1.0" encoding="utf-8"?>
<p:tagLst xmlns:p="http://schemas.openxmlformats.org/presentationml/2006/main">
  <p:tag name="MH" val="20150923100414"/>
  <p:tag name="MH_LIBRARY" val="CONTENTS"/>
  <p:tag name="MH_TYPE" val="NUMBER"/>
  <p:tag name="ID" val="547125"/>
  <p:tag name="MH_ORDER" val="2"/>
</p:tagLst>
</file>

<file path=ppt/tags/tag10.xml><?xml version="1.0" encoding="utf-8"?>
<p:tagLst xmlns:p="http://schemas.openxmlformats.org/presentationml/2006/main">
  <p:tag name="MH" val="20150923100414"/>
  <p:tag name="MH_LIBRARY" val="CONTENTS"/>
  <p:tag name="MH_TYPE" val="ENTRY"/>
  <p:tag name="ID" val="547125"/>
  <p:tag name="MH_ORDER" val="1"/>
</p:tagLst>
</file>

<file path=ppt/tags/tag2.xml><?xml version="1.0" encoding="utf-8"?>
<p:tagLst xmlns:p="http://schemas.openxmlformats.org/presentationml/2006/main">
  <p:tag name="MH" val="20150923100414"/>
  <p:tag name="MH_LIBRARY" val="CONTENTS"/>
  <p:tag name="MH_TYPE" val="ENTRY"/>
  <p:tag name="ID" val="547125"/>
  <p:tag name="MH_ORDER" val="2"/>
</p:tagLst>
</file>

<file path=ppt/tags/tag3.xml><?xml version="1.0" encoding="utf-8"?>
<p:tagLst xmlns:p="http://schemas.openxmlformats.org/presentationml/2006/main">
  <p:tag name="MH" val="20150923100414"/>
  <p:tag name="MH_LIBRARY" val="CONTENTS"/>
  <p:tag name="MH_TYPE" val="NUMBER"/>
  <p:tag name="ID" val="547125"/>
  <p:tag name="MH_ORDER" val="1"/>
</p:tagLst>
</file>

<file path=ppt/tags/tag4.xml><?xml version="1.0" encoding="utf-8"?>
<p:tagLst xmlns:p="http://schemas.openxmlformats.org/presentationml/2006/main">
  <p:tag name="MH" val="20150923100414"/>
  <p:tag name="MH_LIBRARY" val="CONTENTS"/>
  <p:tag name="MH_TYPE" val="ENTRY"/>
  <p:tag name="ID" val="547125"/>
  <p:tag name="MH_ORDER" val="1"/>
</p:tagLst>
</file>

<file path=ppt/tags/tag5.xml><?xml version="1.0" encoding="utf-8"?>
<p:tagLst xmlns:p="http://schemas.openxmlformats.org/presentationml/2006/main">
  <p:tag name="MH" val="20150923100414"/>
  <p:tag name="MH_LIBRARY" val="CONTENTS"/>
  <p:tag name="MH_TYPE" val="NUMBER"/>
  <p:tag name="ID" val="547125"/>
  <p:tag name="MH_ORDER" val="3"/>
</p:tagLst>
</file>

<file path=ppt/tags/tag6.xml><?xml version="1.0" encoding="utf-8"?>
<p:tagLst xmlns:p="http://schemas.openxmlformats.org/presentationml/2006/main">
  <p:tag name="MH" val="20150923100414"/>
  <p:tag name="MH_LIBRARY" val="CONTENTS"/>
  <p:tag name="MH_TYPE" val="ENTRY"/>
  <p:tag name="ID" val="547125"/>
  <p:tag name="MH_ORDER" val="4"/>
</p:tagLst>
</file>

<file path=ppt/tags/tag7.xml><?xml version="1.0" encoding="utf-8"?>
<p:tagLst xmlns:p="http://schemas.openxmlformats.org/presentationml/2006/main">
  <p:tag name="MH" val="20150923100414"/>
  <p:tag name="MH_LIBRARY" val="CONTENTS"/>
  <p:tag name="MH_TYPE" val="ENTRY"/>
  <p:tag name="ID" val="547125"/>
  <p:tag name="MH_ORDER" val="1"/>
</p:tagLst>
</file>

<file path=ppt/tags/tag8.xml><?xml version="1.0" encoding="utf-8"?>
<p:tagLst xmlns:p="http://schemas.openxmlformats.org/presentationml/2006/main">
  <p:tag name="MH" val="20150923100414"/>
  <p:tag name="MH_LIBRARY" val="CONTENTS"/>
  <p:tag name="MH_TYPE" val="ENTRY"/>
  <p:tag name="ID" val="547125"/>
  <p:tag name="MH_ORDER" val="1"/>
</p:tagLst>
</file>

<file path=ppt/tags/tag9.xml><?xml version="1.0" encoding="utf-8"?>
<p:tagLst xmlns:p="http://schemas.openxmlformats.org/presentationml/2006/main">
  <p:tag name="MH" val="20150923100414"/>
  <p:tag name="MH_LIBRARY" val="CONTENTS"/>
  <p:tag name="MH_TYPE" val="ENTRY"/>
  <p:tag name="ID" val="547125"/>
  <p:tag name="MH_ORDER"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3925</Words>
  <Application>WPS 演示</Application>
  <PresentationFormat>宽屏</PresentationFormat>
  <Paragraphs>310</Paragraphs>
  <Slides>34</Slides>
  <Notes>3</Notes>
  <HiddenSlides>0</HiddenSlides>
  <MMClips>0</MMClips>
  <ScaleCrop>false</ScaleCrop>
  <HeadingPairs>
    <vt:vector size="8" baseType="variant">
      <vt:variant>
        <vt:lpstr>已用的字体</vt:lpstr>
      </vt:variant>
      <vt:variant>
        <vt:i4>17</vt:i4>
      </vt:variant>
      <vt:variant>
        <vt:lpstr>主题</vt:lpstr>
      </vt:variant>
      <vt:variant>
        <vt:i4>2</vt:i4>
      </vt:variant>
      <vt:variant>
        <vt:lpstr>嵌入 OLE 服务器</vt:lpstr>
      </vt:variant>
      <vt:variant>
        <vt:i4>2</vt:i4>
      </vt:variant>
      <vt:variant>
        <vt:lpstr>幻灯片标题</vt:lpstr>
      </vt:variant>
      <vt:variant>
        <vt:i4>34</vt:i4>
      </vt:variant>
    </vt:vector>
  </HeadingPairs>
  <TitlesOfParts>
    <vt:vector size="55" baseType="lpstr">
      <vt:lpstr>Arial</vt:lpstr>
      <vt:lpstr>宋体</vt:lpstr>
      <vt:lpstr>Wingdings</vt:lpstr>
      <vt:lpstr>微软雅黑</vt:lpstr>
      <vt:lpstr>Calibri</vt:lpstr>
      <vt:lpstr>Times New Roman</vt:lpstr>
      <vt:lpstr>幼圆</vt:lpstr>
      <vt:lpstr>Webdings</vt:lpstr>
      <vt:lpstr>黑体</vt:lpstr>
      <vt:lpstr>Gill Sans</vt:lpstr>
      <vt:lpstr>仿宋</vt:lpstr>
      <vt:lpstr>方正仿宋_GBK</vt:lpstr>
      <vt:lpstr>Verdana</vt:lpstr>
      <vt:lpstr>Calibri Light</vt:lpstr>
      <vt:lpstr>Gill Sans MT</vt:lpstr>
      <vt:lpstr>Arial Unicode MS</vt:lpstr>
      <vt:lpstr>仿宋_GB2312</vt:lpstr>
      <vt:lpstr>Office 主题</vt:lpstr>
      <vt:lpstr>1_Office 主题</vt:lpstr>
      <vt:lpstr>Equation.KSEE3</vt:lpstr>
      <vt:lpstr>Equation.KSEE3</vt:lpstr>
      <vt:lpstr>PowerPoint 演示文稿</vt:lpstr>
      <vt:lpstr>PowerPoint 演示文稿</vt:lpstr>
      <vt:lpstr>PowerPoint 演示文稿</vt:lpstr>
      <vt:lpstr>主城“重灾区”</vt:lpstr>
      <vt:lpstr>主城“低调区”</vt:lpstr>
      <vt:lpstr>一小时经济圈那些“招的多也收得高”的区</vt:lpstr>
      <vt:lpstr>一小时经济圈“高性价比区”</vt:lpstr>
      <vt:lpstr>地偏人多容易考的区</vt:lpstr>
      <vt:lpstr>PowerPoint 演示文稿</vt:lpstr>
      <vt:lpstr>一、公共科目笔试内容</vt:lpstr>
      <vt:lpstr>二、行政职业能力测验介绍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ZhuLong</dc:creator>
  <cp:lastModifiedBy>rigin</cp:lastModifiedBy>
  <cp:revision>104</cp:revision>
  <dcterms:created xsi:type="dcterms:W3CDTF">2016-02-22T05:47:00Z</dcterms:created>
  <dcterms:modified xsi:type="dcterms:W3CDTF">2016-12-07T10:55:05Z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2052-10.1.0.6065</vt:lpwstr>
  </property>
</Properties>
</file>