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32"/>
  </p:handoutMasterIdLst>
  <p:sldIdLst>
    <p:sldId id="256" r:id="rId3"/>
    <p:sldId id="298" r:id="rId4"/>
    <p:sldId id="313" r:id="rId5"/>
    <p:sldId id="560" r:id="rId6"/>
    <p:sldId id="561" r:id="rId7"/>
    <p:sldId id="563" r:id="rId8"/>
    <p:sldId id="564" r:id="rId9"/>
    <p:sldId id="565" r:id="rId10"/>
    <p:sldId id="566" r:id="rId11"/>
    <p:sldId id="617" r:id="rId12"/>
    <p:sldId id="618" r:id="rId13"/>
    <p:sldId id="619" r:id="rId14"/>
    <p:sldId id="620" r:id="rId15"/>
    <p:sldId id="621" r:id="rId16"/>
    <p:sldId id="521" r:id="rId17"/>
    <p:sldId id="568" r:id="rId18"/>
    <p:sldId id="571" r:id="rId19"/>
    <p:sldId id="572" r:id="rId20"/>
    <p:sldId id="573" r:id="rId21"/>
    <p:sldId id="623" r:id="rId22"/>
    <p:sldId id="662" r:id="rId23"/>
    <p:sldId id="653" r:id="rId24"/>
    <p:sldId id="655" r:id="rId25"/>
    <p:sldId id="657" r:id="rId27"/>
    <p:sldId id="658" r:id="rId28"/>
    <p:sldId id="659" r:id="rId29"/>
    <p:sldId id="660" r:id="rId30"/>
    <p:sldId id="66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B35"/>
    <a:srgbClr val="FF9900"/>
    <a:srgbClr val="F4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" y="384"/>
      </p:cViewPr>
      <p:guideLst>
        <p:guide orient="horz" pos="186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2192000" cy="68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10210165" y="837565"/>
            <a:ext cx="651510" cy="819150"/>
            <a:chOff x="8413751" y="-327025"/>
            <a:chExt cx="530225" cy="666750"/>
          </a:xfrm>
        </p:grpSpPr>
        <p:sp>
          <p:nvSpPr>
            <p:cNvPr id="11" name="Freeform 13"/>
            <p:cNvSpPr/>
            <p:nvPr/>
          </p:nvSpPr>
          <p:spPr bwMode="auto">
            <a:xfrm>
              <a:off x="8413751" y="-327025"/>
              <a:ext cx="530225" cy="666750"/>
            </a:xfrm>
            <a:custGeom>
              <a:avLst/>
              <a:gdLst>
                <a:gd name="T0" fmla="*/ 0 w 334"/>
                <a:gd name="T1" fmla="*/ 262 h 420"/>
                <a:gd name="T2" fmla="*/ 58 w 334"/>
                <a:gd name="T3" fmla="*/ 332 h 420"/>
                <a:gd name="T4" fmla="*/ 267 w 334"/>
                <a:gd name="T5" fmla="*/ 86 h 420"/>
                <a:gd name="T6" fmla="*/ 80 w 334"/>
                <a:gd name="T7" fmla="*/ 351 h 420"/>
                <a:gd name="T8" fmla="*/ 149 w 334"/>
                <a:gd name="T9" fmla="*/ 420 h 420"/>
                <a:gd name="T10" fmla="*/ 334 w 334"/>
                <a:gd name="T11" fmla="*/ 0 h 420"/>
                <a:gd name="T12" fmla="*/ 0 w 334"/>
                <a:gd name="T13" fmla="*/ 26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0">
                  <a:moveTo>
                    <a:pt x="0" y="262"/>
                  </a:moveTo>
                  <a:lnTo>
                    <a:pt x="58" y="332"/>
                  </a:lnTo>
                  <a:lnTo>
                    <a:pt x="267" y="86"/>
                  </a:lnTo>
                  <a:lnTo>
                    <a:pt x="80" y="351"/>
                  </a:lnTo>
                  <a:lnTo>
                    <a:pt x="149" y="420"/>
                  </a:lnTo>
                  <a:lnTo>
                    <a:pt x="334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8413751" y="-327025"/>
              <a:ext cx="530225" cy="666750"/>
            </a:xfrm>
            <a:custGeom>
              <a:avLst/>
              <a:gdLst>
                <a:gd name="T0" fmla="*/ 0 w 334"/>
                <a:gd name="T1" fmla="*/ 262 h 420"/>
                <a:gd name="T2" fmla="*/ 58 w 334"/>
                <a:gd name="T3" fmla="*/ 332 h 420"/>
                <a:gd name="T4" fmla="*/ 267 w 334"/>
                <a:gd name="T5" fmla="*/ 86 h 420"/>
                <a:gd name="T6" fmla="*/ 80 w 334"/>
                <a:gd name="T7" fmla="*/ 351 h 420"/>
                <a:gd name="T8" fmla="*/ 149 w 334"/>
                <a:gd name="T9" fmla="*/ 420 h 420"/>
                <a:gd name="T10" fmla="*/ 334 w 334"/>
                <a:gd name="T11" fmla="*/ 0 h 420"/>
                <a:gd name="T12" fmla="*/ 0 w 334"/>
                <a:gd name="T13" fmla="*/ 26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0">
                  <a:moveTo>
                    <a:pt x="0" y="262"/>
                  </a:moveTo>
                  <a:lnTo>
                    <a:pt x="58" y="332"/>
                  </a:lnTo>
                  <a:lnTo>
                    <a:pt x="267" y="86"/>
                  </a:lnTo>
                  <a:lnTo>
                    <a:pt x="80" y="351"/>
                  </a:lnTo>
                  <a:lnTo>
                    <a:pt x="149" y="420"/>
                  </a:lnTo>
                  <a:lnTo>
                    <a:pt x="334" y="0"/>
                  </a:lnTo>
                  <a:lnTo>
                    <a:pt x="0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8688388" y="-200025"/>
              <a:ext cx="200025" cy="446088"/>
            </a:xfrm>
            <a:custGeom>
              <a:avLst/>
              <a:gdLst>
                <a:gd name="T0" fmla="*/ 126 w 126"/>
                <a:gd name="T1" fmla="*/ 0 h 281"/>
                <a:gd name="T2" fmla="*/ 0 w 126"/>
                <a:gd name="T3" fmla="*/ 281 h 281"/>
                <a:gd name="T4" fmla="*/ 56 w 126"/>
                <a:gd name="T5" fmla="*/ 273 h 281"/>
                <a:gd name="T6" fmla="*/ 126 w 126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281">
                  <a:moveTo>
                    <a:pt x="126" y="0"/>
                  </a:moveTo>
                  <a:lnTo>
                    <a:pt x="0" y="281"/>
                  </a:lnTo>
                  <a:lnTo>
                    <a:pt x="56" y="27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8688388" y="-200025"/>
              <a:ext cx="200025" cy="446088"/>
            </a:xfrm>
            <a:custGeom>
              <a:avLst/>
              <a:gdLst>
                <a:gd name="T0" fmla="*/ 126 w 126"/>
                <a:gd name="T1" fmla="*/ 0 h 281"/>
                <a:gd name="T2" fmla="*/ 0 w 126"/>
                <a:gd name="T3" fmla="*/ 281 h 281"/>
                <a:gd name="T4" fmla="*/ 56 w 126"/>
                <a:gd name="T5" fmla="*/ 273 h 281"/>
                <a:gd name="T6" fmla="*/ 126 w 126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281">
                  <a:moveTo>
                    <a:pt x="126" y="0"/>
                  </a:moveTo>
                  <a:lnTo>
                    <a:pt x="0" y="281"/>
                  </a:lnTo>
                  <a:lnTo>
                    <a:pt x="56" y="273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8675688" y="-271463"/>
              <a:ext cx="230188" cy="522288"/>
            </a:xfrm>
            <a:custGeom>
              <a:avLst/>
              <a:gdLst>
                <a:gd name="T0" fmla="*/ 145 w 145"/>
                <a:gd name="T1" fmla="*/ 0 h 329"/>
                <a:gd name="T2" fmla="*/ 0 w 145"/>
                <a:gd name="T3" fmla="*/ 329 h 329"/>
                <a:gd name="T4" fmla="*/ 8 w 145"/>
                <a:gd name="T5" fmla="*/ 326 h 329"/>
                <a:gd name="T6" fmla="*/ 134 w 145"/>
                <a:gd name="T7" fmla="*/ 45 h 329"/>
                <a:gd name="T8" fmla="*/ 145 w 1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29">
                  <a:moveTo>
                    <a:pt x="145" y="0"/>
                  </a:moveTo>
                  <a:lnTo>
                    <a:pt x="0" y="329"/>
                  </a:lnTo>
                  <a:lnTo>
                    <a:pt x="8" y="326"/>
                  </a:lnTo>
                  <a:lnTo>
                    <a:pt x="134" y="4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675688" y="-271463"/>
              <a:ext cx="230188" cy="522288"/>
            </a:xfrm>
            <a:custGeom>
              <a:avLst/>
              <a:gdLst>
                <a:gd name="T0" fmla="*/ 145 w 145"/>
                <a:gd name="T1" fmla="*/ 0 h 329"/>
                <a:gd name="T2" fmla="*/ 0 w 145"/>
                <a:gd name="T3" fmla="*/ 329 h 329"/>
                <a:gd name="T4" fmla="*/ 8 w 145"/>
                <a:gd name="T5" fmla="*/ 326 h 329"/>
                <a:gd name="T6" fmla="*/ 134 w 145"/>
                <a:gd name="T7" fmla="*/ 45 h 329"/>
                <a:gd name="T8" fmla="*/ 145 w 1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29">
                  <a:moveTo>
                    <a:pt x="145" y="0"/>
                  </a:moveTo>
                  <a:lnTo>
                    <a:pt x="0" y="329"/>
                  </a:lnTo>
                  <a:lnTo>
                    <a:pt x="8" y="326"/>
                  </a:lnTo>
                  <a:lnTo>
                    <a:pt x="134" y="45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75468" y="1415777"/>
            <a:ext cx="73964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重庆选调生考试</a:t>
            </a:r>
            <a:endParaRPr 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621280" y="2489835"/>
            <a:ext cx="7208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384960" y="4828026"/>
            <a:ext cx="3575050" cy="4178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主讲：   冯川   杨治林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311024" y="5492236"/>
            <a:ext cx="1706880" cy="4178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重庆乐恩教育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4839585" y="4794048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70358" y="2809602"/>
            <a:ext cx="29260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行测真题解析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Freeform 178"/>
          <p:cNvSpPr/>
          <p:nvPr/>
        </p:nvSpPr>
        <p:spPr bwMode="auto">
          <a:xfrm>
            <a:off x="4832350" y="5492115"/>
            <a:ext cx="378460" cy="360045"/>
          </a:xfrm>
          <a:custGeom>
            <a:avLst/>
            <a:gdLst>
              <a:gd name="T0" fmla="*/ 67 w 107"/>
              <a:gd name="T1" fmla="*/ 38 h 100"/>
              <a:gd name="T2" fmla="*/ 38 w 107"/>
              <a:gd name="T3" fmla="*/ 0 h 100"/>
              <a:gd name="T4" fmla="*/ 24 w 107"/>
              <a:gd name="T5" fmla="*/ 23 h 100"/>
              <a:gd name="T6" fmla="*/ 40 w 107"/>
              <a:gd name="T7" fmla="*/ 37 h 100"/>
              <a:gd name="T8" fmla="*/ 8 w 107"/>
              <a:gd name="T9" fmla="*/ 37 h 100"/>
              <a:gd name="T10" fmla="*/ 0 w 107"/>
              <a:gd name="T11" fmla="*/ 46 h 100"/>
              <a:gd name="T12" fmla="*/ 0 w 107"/>
              <a:gd name="T13" fmla="*/ 46 h 100"/>
              <a:gd name="T14" fmla="*/ 5 w 107"/>
              <a:gd name="T15" fmla="*/ 54 h 100"/>
              <a:gd name="T16" fmla="*/ 0 w 107"/>
              <a:gd name="T17" fmla="*/ 61 h 100"/>
              <a:gd name="T18" fmla="*/ 0 w 107"/>
              <a:gd name="T19" fmla="*/ 61 h 100"/>
              <a:gd name="T20" fmla="*/ 7 w 107"/>
              <a:gd name="T21" fmla="*/ 70 h 100"/>
              <a:gd name="T22" fmla="*/ 5 w 107"/>
              <a:gd name="T23" fmla="*/ 76 h 100"/>
              <a:gd name="T24" fmla="*/ 5 w 107"/>
              <a:gd name="T25" fmla="*/ 76 h 100"/>
              <a:gd name="T26" fmla="*/ 14 w 107"/>
              <a:gd name="T27" fmla="*/ 84 h 100"/>
              <a:gd name="T28" fmla="*/ 14 w 107"/>
              <a:gd name="T29" fmla="*/ 84 h 100"/>
              <a:gd name="T30" fmla="*/ 11 w 107"/>
              <a:gd name="T31" fmla="*/ 91 h 100"/>
              <a:gd name="T32" fmla="*/ 11 w 107"/>
              <a:gd name="T33" fmla="*/ 91 h 100"/>
              <a:gd name="T34" fmla="*/ 20 w 107"/>
              <a:gd name="T35" fmla="*/ 99 h 100"/>
              <a:gd name="T36" fmla="*/ 59 w 107"/>
              <a:gd name="T37" fmla="*/ 99 h 100"/>
              <a:gd name="T38" fmla="*/ 67 w 107"/>
              <a:gd name="T39" fmla="*/ 92 h 100"/>
              <a:gd name="T40" fmla="*/ 86 w 107"/>
              <a:gd name="T41" fmla="*/ 89 h 100"/>
              <a:gd name="T42" fmla="*/ 86 w 107"/>
              <a:gd name="T43" fmla="*/ 100 h 100"/>
              <a:gd name="T44" fmla="*/ 107 w 107"/>
              <a:gd name="T45" fmla="*/ 100 h 100"/>
              <a:gd name="T46" fmla="*/ 107 w 107"/>
              <a:gd name="T47" fmla="*/ 34 h 100"/>
              <a:gd name="T48" fmla="*/ 86 w 107"/>
              <a:gd name="T49" fmla="*/ 34 h 100"/>
              <a:gd name="T50" fmla="*/ 86 w 107"/>
              <a:gd name="T51" fmla="*/ 38 h 100"/>
              <a:gd name="T52" fmla="*/ 87 w 107"/>
              <a:gd name="T53" fmla="*/ 65 h 100"/>
              <a:gd name="T54" fmla="*/ 83 w 107"/>
              <a:gd name="T55" fmla="*/ 65 h 100"/>
              <a:gd name="T56" fmla="*/ 80 w 107"/>
              <a:gd name="T57" fmla="*/ 41 h 100"/>
              <a:gd name="T58" fmla="*/ 67 w 107"/>
              <a:gd name="T59" fmla="*/ 3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100">
                <a:moveTo>
                  <a:pt x="67" y="38"/>
                </a:moveTo>
                <a:cubicBezTo>
                  <a:pt x="61" y="22"/>
                  <a:pt x="44" y="20"/>
                  <a:pt x="38" y="0"/>
                </a:cubicBezTo>
                <a:cubicBezTo>
                  <a:pt x="26" y="0"/>
                  <a:pt x="15" y="11"/>
                  <a:pt x="24" y="23"/>
                </a:cubicBezTo>
                <a:cubicBezTo>
                  <a:pt x="28" y="28"/>
                  <a:pt x="35" y="32"/>
                  <a:pt x="4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3" y="37"/>
                  <a:pt x="0" y="41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2" y="52"/>
                  <a:pt x="5" y="54"/>
                </a:cubicBezTo>
                <a:cubicBezTo>
                  <a:pt x="2" y="55"/>
                  <a:pt x="0" y="58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9"/>
                  <a:pt x="7" y="70"/>
                </a:cubicBezTo>
                <a:cubicBezTo>
                  <a:pt x="6" y="71"/>
                  <a:pt x="5" y="73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0"/>
                  <a:pt x="9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6"/>
                  <a:pt x="11" y="88"/>
                  <a:pt x="11" y="91"/>
                </a:cubicBezTo>
                <a:cubicBezTo>
                  <a:pt x="11" y="91"/>
                  <a:pt x="11" y="91"/>
                  <a:pt x="11" y="91"/>
                </a:cubicBezTo>
                <a:cubicBezTo>
                  <a:pt x="11" y="95"/>
                  <a:pt x="15" y="99"/>
                  <a:pt x="20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7" y="92"/>
                  <a:pt x="67" y="92"/>
                  <a:pt x="67" y="92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8"/>
                  <a:pt x="86" y="38"/>
                  <a:pt x="86" y="38"/>
                </a:cubicBezTo>
                <a:cubicBezTo>
                  <a:pt x="87" y="65"/>
                  <a:pt x="87" y="65"/>
                  <a:pt x="8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0" y="41"/>
                  <a:pt x="80" y="41"/>
                  <a:pt x="80" y="41"/>
                </a:cubicBezTo>
                <a:lnTo>
                  <a:pt x="67" y="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 bldLvl="0" animBg="1"/>
      <p:bldP spid="2" grpId="0"/>
      <p:bldP spid="27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1475" y="1228090"/>
            <a:ext cx="11839575" cy="1924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56.甲、乙两名篮球运动员投篮的命中率分别为0.8和0.75。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令每人各投一球，则甲命中且乙未命中的概率为：（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A.	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1/5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	      B.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2/5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		C.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3/5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		D.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1/4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1035685" y="294576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90600" y="4183380"/>
            <a:ext cx="495173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概率问题的常见考点：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等可能事件概率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独立事件概率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独立重复事件概率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5" y="831850"/>
            <a:ext cx="11839575" cy="239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57.一项复印工作，如果由复印机A、B单独完成，分别需50分钟、40分钟。现两台复印机同时工作了20分钟后，B机器损坏需要维修，余下的工作由A机器单独完成，则完成这项复印工作共需时间（    ）分钟。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A.5	B.15	 	C.20		 D.25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6156325" y="275336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90600" y="4183380"/>
            <a:ext cx="495173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工程问题的常见考点：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普通工程问题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合作完工个问题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交替完工问题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5" y="831850"/>
            <a:ext cx="11839575" cy="239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58. 一批救灾物资分别随16列货车从甲站紧急调到600公里以外的乙站，每列货车的平均速度都为125公里/小时。若两列相邻的货车在运行中的间隔不得小于25公里，则这批物资全部到达乙站最少需要（    ）小时。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A.7.4		B.7.8		C.8		D.8.2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 2050"/>
          <p:cNvSpPr/>
          <p:nvPr/>
        </p:nvSpPr>
        <p:spPr bwMode="auto">
          <a:xfrm>
            <a:off x="2906395" y="271145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51560" y="3832860"/>
            <a:ext cx="6155690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火车相关行程问题见考点：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火车过桥问题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火车同向错车、火车逆向错车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01435" y="4046220"/>
            <a:ext cx="44792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25+600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）÷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25=7.8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589655" y="2673985"/>
            <a:ext cx="2601595" cy="15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3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5" y="831850"/>
            <a:ext cx="11839575" cy="1839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59.如图所示，小明把一块三角形的玻璃打碎成了三块，现在要到玻璃店去配一块完全一样的玻璃，那么最省事的办法是：（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A.带①去	B.带②去	 C.带③去	   D.带②和③去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5932170" y="227520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58240" y="4455795"/>
            <a:ext cx="83496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三角形全等：角边角、边角边、角角边、边边边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5" y="831850"/>
            <a:ext cx="11839575" cy="239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60.建造一间占地面积为12m</a:t>
            </a:r>
            <a:r>
              <a:rPr lang="zh-CN" altLang="en-US" sz="28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的背面靠墙的猪圈，底面为长方形，猪圈正面的造价为120元/m</a:t>
            </a:r>
            <a:r>
              <a:rPr lang="zh-CN" altLang="en-US" sz="28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，侧面的造价为80元/m</a:t>
            </a:r>
            <a:r>
              <a:rPr lang="zh-CN" altLang="en-US" sz="28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，屋顶造价为1120元/m2，如果墙高3m，则最低总造价为（    ）元。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A.14600		B.15230		C.16320		D.17200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5836285" y="277812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36320" y="5857875"/>
            <a:ext cx="83496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相关知识：和定差小积大、积定差小和小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1213" y="3592830"/>
          <a:ext cx="995616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3" imgW="3302000" imgH="660400" progId="Equation.KSEE3">
                  <p:embed/>
                </p:oleObj>
              </mc:Choice>
              <mc:Fallback>
                <p:oleObj name="" r:id="rId3" imgW="3302000" imgH="6604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213" y="3592830"/>
                        <a:ext cx="9956165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3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en-US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620" y="802005"/>
            <a:ext cx="11705590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　一、根据以下资料，回答91～95题。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457200" fontAlgn="auto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2450" y="1867535"/>
            <a:ext cx="10739120" cy="38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4"/>
          <p:cNvPicPr>
            <a:picLocks noChangeAspect="1" noChangeArrowheads="1"/>
          </p:cNvPicPr>
          <p:nvPr/>
        </p:nvPicPr>
        <p:blipFill>
          <a:blip r:embed="rId1" cstate="print"/>
          <a:srcRect l="75461" t="772"/>
          <a:stretch>
            <a:fillRect/>
          </a:stretch>
        </p:blipFill>
        <p:spPr>
          <a:xfrm>
            <a:off x="4632325" y="1930400"/>
            <a:ext cx="2777490" cy="404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64"/>
          <p:cNvPicPr>
            <a:picLocks noChangeAspect="1" noChangeArrowheads="1"/>
          </p:cNvPicPr>
          <p:nvPr/>
        </p:nvPicPr>
        <p:blipFill>
          <a:blip r:embed="rId1" cstate="print"/>
          <a:srcRect t="-574" r="71654"/>
          <a:stretch>
            <a:fillRect/>
          </a:stretch>
        </p:blipFill>
        <p:spPr>
          <a:xfrm>
            <a:off x="1450975" y="1910080"/>
            <a:ext cx="3181350" cy="40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3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149965" cy="111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91.城市发展新区2013年1季度第三产业增加值约为（   ）亿元。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A.212.97	 B.286.51		C.288.31		D.335.67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26668" y="3510280"/>
          <a:ext cx="43402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625600" imgH="393700" progId="Equation.KSEE3">
                  <p:embed/>
                </p:oleObj>
              </mc:Choice>
              <mc:Fallback>
                <p:oleObj name="" r:id="rId4" imgW="1625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6668" y="3510280"/>
                        <a:ext cx="4340225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 2050"/>
          <p:cNvSpPr/>
          <p:nvPr/>
        </p:nvSpPr>
        <p:spPr bwMode="auto">
          <a:xfrm>
            <a:off x="520700" y="2595880"/>
            <a:ext cx="914400" cy="914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 9"/>
          <p:cNvSpPr/>
          <p:nvPr/>
        </p:nvSpPr>
        <p:spPr bwMode="auto">
          <a:xfrm>
            <a:off x="8742045" y="2291080"/>
            <a:ext cx="653415" cy="91503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2050"/>
          <p:cNvSpPr/>
          <p:nvPr/>
        </p:nvSpPr>
        <p:spPr bwMode="auto">
          <a:xfrm>
            <a:off x="5013325" y="147447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64"/>
          <p:cNvPicPr>
            <a:picLocks noChangeAspect="1" noChangeArrowheads="1"/>
          </p:cNvPicPr>
          <p:nvPr/>
        </p:nvPicPr>
        <p:blipFill>
          <a:blip r:embed="rId1" cstate="print"/>
          <a:srcRect t="-2872" r="47979"/>
          <a:stretch>
            <a:fillRect/>
          </a:stretch>
        </p:blipFill>
        <p:spPr>
          <a:xfrm>
            <a:off x="904875" y="2517775"/>
            <a:ext cx="5471795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3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5" y="926465"/>
            <a:ext cx="11922125" cy="111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92.全市2014年1季度第一产业增加值同比提高约：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A.3.5%	B.4.0%	C.4.8%	D.5.3%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32295" y="3124200"/>
          <a:ext cx="5010150" cy="123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2324100" imgH="584200" progId="Equation.KSEE3">
                  <p:embed/>
                </p:oleObj>
              </mc:Choice>
              <mc:Fallback>
                <p:oleObj name="" r:id="rId4" imgW="2324100" imgH="584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2295" y="3124200"/>
                        <a:ext cx="5010150" cy="1237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 2050"/>
          <p:cNvSpPr/>
          <p:nvPr/>
        </p:nvSpPr>
        <p:spPr bwMode="auto">
          <a:xfrm>
            <a:off x="673735" y="2517775"/>
            <a:ext cx="914400" cy="914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 9"/>
          <p:cNvSpPr/>
          <p:nvPr/>
        </p:nvSpPr>
        <p:spPr bwMode="auto">
          <a:xfrm>
            <a:off x="9011920" y="2040890"/>
            <a:ext cx="653415" cy="915035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1998980" y="150749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149965" cy="1662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93.2014年1季度第二产业增加值同比提高金额最大的为：（   ）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A.都市功能拓展区				B.城市发展新区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C.渝东北生态涵养发展区			D.渝东南生态保护发展区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405130" y="3345815"/>
            <a:ext cx="914400" cy="914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5851525" y="135890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8" name="图片 64"/>
          <p:cNvPicPr>
            <a:picLocks noChangeAspect="1" noChangeArrowheads="1"/>
          </p:cNvPicPr>
          <p:nvPr/>
        </p:nvPicPr>
        <p:blipFill>
          <a:blip r:embed="rId3" cstate="print"/>
          <a:srcRect l="51431" t="-1051" r="24444"/>
          <a:stretch>
            <a:fillRect/>
          </a:stretch>
        </p:blipFill>
        <p:spPr>
          <a:xfrm>
            <a:off x="4632325" y="2494915"/>
            <a:ext cx="25908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4"/>
          <p:cNvPicPr>
            <a:picLocks noChangeAspect="1" noChangeArrowheads="1"/>
          </p:cNvPicPr>
          <p:nvPr/>
        </p:nvPicPr>
        <p:blipFill>
          <a:blip r:embed="rId3" cstate="print"/>
          <a:srcRect t="-574" r="71654"/>
          <a:stretch>
            <a:fillRect/>
          </a:stretch>
        </p:blipFill>
        <p:spPr>
          <a:xfrm>
            <a:off x="1450975" y="2425700"/>
            <a:ext cx="3181350" cy="40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69250" y="3003550"/>
          <a:ext cx="2928620" cy="102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1130300" imgH="393700" progId="Equation.KSEE3">
                  <p:embed/>
                </p:oleObj>
              </mc:Choice>
              <mc:Fallback>
                <p:oleObj name="" r:id="rId4" imgW="1130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250" y="3003550"/>
                        <a:ext cx="2928620" cy="102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92440" y="4751705"/>
          <a:ext cx="300799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1130300" imgH="393700" progId="Equation.KSEE3">
                  <p:embed/>
                </p:oleObj>
              </mc:Choice>
              <mc:Fallback>
                <p:oleObj name="" r:id="rId6" imgW="1130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92440" y="4751705"/>
                        <a:ext cx="300799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8092440" y="2887980"/>
            <a:ext cx="74676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219440" y="4706620"/>
            <a:ext cx="74676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763510" y="4499610"/>
            <a:ext cx="94297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endParaRPr lang="en-US" altLang="zh-CN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804400" y="3285490"/>
            <a:ext cx="746760" cy="45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019030" y="4917440"/>
            <a:ext cx="746760" cy="45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019030" y="2773045"/>
            <a:ext cx="108140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1.1xx</a:t>
            </a:r>
            <a:endParaRPr lang="en-US" altLang="zh-CN" sz="20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3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zh-CN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7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889885" y="1873885"/>
            <a:ext cx="7356475" cy="456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3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149965" cy="1041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94.下列哪幅饼状图没能准确反映2014年1季度各功能区第一、二、三产业增加值各自的比例？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7454900" y="597027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2450" y="1867535"/>
            <a:ext cx="10739120" cy="38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363325" cy="4658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95.2014年1季度五大功能区第一、二、三产业增加值合计由高到低依次是：（  ）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A.城市发展新区、都市功能拓展区、都市功能核心区、渝东北生态涵养发展区、渝东南生态保护发展区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B.城市发展新区、都市功能核心区、都市功能拓展区、渝东北生态涵养发展区、渝东南生态保护发展区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C.城市发展新区、都市功能拓展区、渝东北生态涵养发展区、都市功能核心区、渝东南生态保护发展区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D.城市发展新区、都市功能拓展区、渝东北生态涵养发展区、渝东南生态保护发展区、都市功能核心区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414020" y="199517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620" y="802005"/>
            <a:ext cx="11705590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　</a:t>
            </a: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、根据以下资料，回答96～100题。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457200" fontAlgn="auto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我国2013年全年研究生招生61万人，在学研究生179万人，毕业生51万人。普通本专科招生700万人，在校生2468万人，毕业生639万人。中等职业教育招生698万人，在校生1960万人，毕业生678万人。普通高中招生823万人，在校生2436万人，毕业生799万人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09215" y="2599690"/>
            <a:ext cx="683641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363325" cy="111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96.2009~2013年，平均每年中等职业教育招生人数为（    ）人。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A.675			B.801			C.825			D.837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3157220" y="149225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" name="图片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2101850"/>
            <a:ext cx="7506335" cy="425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363325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97.2010~2013年，普通本专科招生人数同比增速最快的一年是：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A.2010年		B.2011年		C.2012年		D.2013年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520700" y="2661920"/>
            <a:ext cx="914400" cy="914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965325"/>
            <a:ext cx="7747000" cy="439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 2050"/>
          <p:cNvSpPr/>
          <p:nvPr/>
        </p:nvSpPr>
        <p:spPr bwMode="auto">
          <a:xfrm>
            <a:off x="520700" y="135572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363325" cy="1097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98.2013年，毕业生与招生人数之比最低的是：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A.研究生	B.普通本专科		C.中等职业教育 	D.普通高中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520700" y="2661920"/>
            <a:ext cx="914400" cy="914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2600" y="2385060"/>
            <a:ext cx="8686800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我国2013年全年研究生招生</a:t>
            </a: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万人，在学研究生179万人，毕业生</a:t>
            </a: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万人。普通本专科招生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万人，在校生2468万人，毕业生</a:t>
            </a: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639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万人。中等职业教育招生</a:t>
            </a:r>
            <a:r>
              <a:rPr lang="zh-CN" altLang="en-US" sz="240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698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万人，在校生1960万人，毕业生</a:t>
            </a:r>
            <a:r>
              <a:rPr lang="zh-CN" altLang="en-US" sz="240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678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万人。普通高中招生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823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万人，在校生2436万人，毕业生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799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45" name=" 2050"/>
          <p:cNvSpPr/>
          <p:nvPr/>
        </p:nvSpPr>
        <p:spPr bwMode="auto">
          <a:xfrm>
            <a:off x="520700" y="161798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363325" cy="1645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99.2009~2012年，普通本专科招生人数占三类招生总人数比例最高的年份是？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A.2009年		B.2010年		C.2011年		D.2012年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520700" y="2661920"/>
            <a:ext cx="914400" cy="91440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25295" y="2011045"/>
            <a:ext cx="7747000" cy="439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 2050"/>
          <p:cNvSpPr/>
          <p:nvPr/>
        </p:nvSpPr>
        <p:spPr bwMode="auto">
          <a:xfrm>
            <a:off x="8664575" y="149606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资料分析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832485"/>
            <a:ext cx="11363325" cy="283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100.能够从上述资料中推知的是：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A.2014年1月，在校生人数最多的是普通本专科院校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B.2010年起，中等职业教育在我国受重视的程度逐年降低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C.2013年普通本专科、中等职业教育、普通高中招生总人数较2009年约减少了5%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D.2009~2013年，高等教育招生人数的比重年年攀升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520700" y="227330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984885"/>
            <a:ext cx="11149965" cy="5121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46. 5， 16， 50， 153， （ 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A.256	B.369	C.454	D.463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47. 10， 12， 15， 19， 26， （ 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A.3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		B.36		C.38		D.41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48. 1， 5， 14， 30， 155， （ 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A.171	B.191	C.371	D.780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6621780" y="182626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 2050"/>
          <p:cNvSpPr/>
          <p:nvPr/>
        </p:nvSpPr>
        <p:spPr bwMode="auto">
          <a:xfrm>
            <a:off x="937895" y="374459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 2050"/>
          <p:cNvSpPr/>
          <p:nvPr/>
        </p:nvSpPr>
        <p:spPr bwMode="auto">
          <a:xfrm>
            <a:off x="4900930" y="573214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2" grpId="0" bldLvl="0" animBg="1"/>
      <p:bldP spid="7" grpId="0" bldLvl="0" animBg="1"/>
      <p:bldP spid="4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4510" y="984885"/>
            <a:ext cx="11149965" cy="3843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49.  186， 138， 102， 31， 23， （    ）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A.12		B.17		C.21		D.23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50.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1/3 ,   9 ,   8/3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15/4 ,    (      )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A.5		B.24/5	C.16		D. 131/12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2319020" y="171323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 2050"/>
          <p:cNvSpPr/>
          <p:nvPr/>
        </p:nvSpPr>
        <p:spPr bwMode="auto">
          <a:xfrm>
            <a:off x="4599305" y="450278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73480" y="5295900"/>
            <a:ext cx="787908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     1/6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2     3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    2/3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4    3/4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5      8/3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6=16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2" grpId="0" bldLvl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984885"/>
            <a:ext cx="11149965" cy="239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51.某教育基金向四名贫困学生捐助一笔钱，甲得到，另外三人乙、丙、丁均分余下的钱，如果甲和乙共得60000元，则这笔捐款共有（    ）元。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A.96000	  B.108000  	C.135000	    D.150000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2567305" y="292544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984885"/>
            <a:ext cx="11149965" cy="1839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52.某种细菌在培养过程中，每20分钟分裂一次（一个分裂成2个），经过3小时，这种细菌由1个可以分裂成（    ）个。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A.256	    B.512	     C.1024		D.2048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3213100" y="244792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984885"/>
            <a:ext cx="11149965" cy="4312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53.企业经营的直接目的是利润，假设某企业生产的甲商品价格提高8%，其需求量下降8%；生产的乙商品价格下降6%，其需求量增加6%，在不考虑其他因素的情况：（   ）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A.甲、乙两种商品利润水平都提高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B.甲、乙两种商品利润水平都降低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C.甲商品利润水平降低，乙商品利润水平提高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D.甲、乙两种商品利润水平都不变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520700" y="348996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984885"/>
            <a:ext cx="11149965" cy="2479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54.已知一个时钟，每小时慢2分钟，下午14时整将时钟调至标准时间，当时钟走到18时50分时，标准时间为：（   ）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A.18时58分20秒				B.18时59分40秒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C.19时整					D.19时1分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 2050"/>
          <p:cNvSpPr/>
          <p:nvPr/>
        </p:nvSpPr>
        <p:spPr bwMode="auto">
          <a:xfrm>
            <a:off x="811530" y="3114675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90600" y="4183380"/>
            <a:ext cx="993521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时钟问题的常见考点：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求两针夹角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每小时时针分针重合、呈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度、呈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度的次数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坏钟问题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zh-CN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数量关系</a:t>
            </a:r>
            <a:endParaRPr lang="zh-CN" altLang="zh-CN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700" y="927100"/>
            <a:ext cx="11537950" cy="239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55.某农村家庭的调查显示，电冰箱拥有率为49%，电视机拥有率为85%，洗衣机拥有率为44%，至少有两种电器的占63%，三种电器齐全的占25%，则一种电器都没有的比例为：（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A.10%	B.15%	C.20%	D.25%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 2050"/>
          <p:cNvSpPr/>
          <p:nvPr/>
        </p:nvSpPr>
        <p:spPr bwMode="auto">
          <a:xfrm>
            <a:off x="1136650" y="3013710"/>
            <a:ext cx="807720" cy="6096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90600" y="4183380"/>
            <a:ext cx="495173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三集合容斥问题的常见考点：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A∩B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B∩C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A∩C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已知同时选两种的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已知至少选两种的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60720" y="3433445"/>
            <a:ext cx="19812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908800" y="3227070"/>
            <a:ext cx="19812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563360" y="4109085"/>
            <a:ext cx="19812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918960" y="363474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045960" y="376174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7172960" y="388874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24140" y="430530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757160" y="450723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924800" y="462915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089900" y="472059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76060" y="455676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703060" y="468376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830060" y="481076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957060" y="4937760"/>
            <a:ext cx="35052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7156450" y="431038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351395" y="441261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497445" y="458343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375525" y="455676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573010" y="422973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359015" y="423481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523480" y="440118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045960" y="440817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172960" y="451929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299960" y="466217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426960" y="478917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7" name="对象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5623560" y="3543300"/>
            <a:ext cx="33528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37600" y="3227070"/>
            <a:ext cx="33528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25180" y="5396230"/>
            <a:ext cx="33528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23560" y="6012180"/>
            <a:ext cx="405384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49+85+44-63-25+X=100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8" grpId="0"/>
      <p:bldP spid="41" grpId="0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开学工作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85B35"/>
      </a:accent2>
      <a:accent3>
        <a:srgbClr val="92D05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3251</Words>
  <Application>WPS 演示</Application>
  <PresentationFormat>宽屏</PresentationFormat>
  <Paragraphs>276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Calibri</vt:lpstr>
      <vt:lpstr>Times New Roman</vt:lpstr>
      <vt:lpstr>等线</vt:lpstr>
      <vt:lpstr>Segoe Print</vt:lpstr>
      <vt:lpstr>等线 Light</vt:lpstr>
      <vt:lpstr>等线 Light</vt:lpstr>
      <vt:lpstr>等线</vt:lpstr>
      <vt:lpstr>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rigin</cp:lastModifiedBy>
  <cp:revision>64</cp:revision>
  <dcterms:created xsi:type="dcterms:W3CDTF">2016-08-28T01:25:00Z</dcterms:created>
  <dcterms:modified xsi:type="dcterms:W3CDTF">2016-12-16T02:57:40Z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