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6" r:id="rId3"/>
    <p:sldId id="298" r:id="rId4"/>
    <p:sldId id="621" r:id="rId5"/>
    <p:sldId id="734" r:id="rId6"/>
    <p:sldId id="802" r:id="rId7"/>
    <p:sldId id="789" r:id="rId8"/>
    <p:sldId id="803" r:id="rId9"/>
    <p:sldId id="804" r:id="rId10"/>
    <p:sldId id="790" r:id="rId11"/>
    <p:sldId id="791" r:id="rId12"/>
    <p:sldId id="805" r:id="rId13"/>
    <p:sldId id="792" r:id="rId14"/>
    <p:sldId id="806" r:id="rId15"/>
    <p:sldId id="807" r:id="rId16"/>
    <p:sldId id="808" r:id="rId17"/>
    <p:sldId id="794" r:id="rId18"/>
    <p:sldId id="809" r:id="rId19"/>
    <p:sldId id="521" r:id="rId20"/>
    <p:sldId id="568" r:id="rId21"/>
    <p:sldId id="735" r:id="rId22"/>
    <p:sldId id="810" r:id="rId23"/>
    <p:sldId id="796" r:id="rId24"/>
    <p:sldId id="812" r:id="rId25"/>
    <p:sldId id="797" r:id="rId26"/>
    <p:sldId id="813" r:id="rId27"/>
    <p:sldId id="798" r:id="rId28"/>
    <p:sldId id="814" r:id="rId29"/>
    <p:sldId id="672" r:id="rId30"/>
    <p:sldId id="815" r:id="rId31"/>
    <p:sldId id="693" r:id="rId32"/>
    <p:sldId id="816" r:id="rId33"/>
    <p:sldId id="673" r:id="rId34"/>
    <p:sldId id="817" r:id="rId35"/>
    <p:sldId id="694" r:id="rId36"/>
    <p:sldId id="819" r:id="rId37"/>
    <p:sldId id="674" r:id="rId38"/>
    <p:sldId id="821" r:id="rId39"/>
    <p:sldId id="823" r:id="rId40"/>
    <p:sldId id="824" r:id="rId41"/>
    <p:sldId id="800" r:id="rId42"/>
    <p:sldId id="801" r:id="rId43"/>
    <p:sldId id="712" r:id="rId44"/>
    <p:sldId id="713" r:id="rId45"/>
    <p:sldId id="825"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B35"/>
    <a:srgbClr val="FF9900"/>
    <a:srgbClr val="F4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7" autoAdjust="0"/>
    <p:restoredTop sz="94660"/>
  </p:normalViewPr>
  <p:slideViewPr>
    <p:cSldViewPr snapToGrid="0" showGuides="1">
      <p:cViewPr varScale="1">
        <p:scale>
          <a:sx n="63" d="100"/>
          <a:sy n="63" d="100"/>
        </p:scale>
        <p:origin x="72" y="384"/>
      </p:cViewPr>
      <p:guideLst>
        <p:guide orient="horz" pos="191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DB17A06-ED4D-47D6-A150-39FB97AD1E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E37E5F-4681-4A3B-8241-B8DECDC6DD3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7A06-ED4D-47D6-A150-39FB97AD1E6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37E5F-4681-4A3B-8241-B8DECDC6DD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2.png"/><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38.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46.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48.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50.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10210165" y="837565"/>
            <a:ext cx="651510" cy="819150"/>
            <a:chOff x="8413751" y="-327025"/>
            <a:chExt cx="530225" cy="666750"/>
          </a:xfrm>
        </p:grpSpPr>
        <p:sp>
          <p:nvSpPr>
            <p:cNvPr id="11" name="Freeform 13"/>
            <p:cNvSpPr/>
            <p:nvPr/>
          </p:nvSpPr>
          <p:spPr bwMode="auto">
            <a:xfrm>
              <a:off x="8413751" y="-327025"/>
              <a:ext cx="530225" cy="666750"/>
            </a:xfrm>
            <a:custGeom>
              <a:avLst/>
              <a:gdLst>
                <a:gd name="T0" fmla="*/ 0 w 334"/>
                <a:gd name="T1" fmla="*/ 262 h 420"/>
                <a:gd name="T2" fmla="*/ 58 w 334"/>
                <a:gd name="T3" fmla="*/ 332 h 420"/>
                <a:gd name="T4" fmla="*/ 267 w 334"/>
                <a:gd name="T5" fmla="*/ 86 h 420"/>
                <a:gd name="T6" fmla="*/ 80 w 334"/>
                <a:gd name="T7" fmla="*/ 351 h 420"/>
                <a:gd name="T8" fmla="*/ 149 w 334"/>
                <a:gd name="T9" fmla="*/ 420 h 420"/>
                <a:gd name="T10" fmla="*/ 334 w 334"/>
                <a:gd name="T11" fmla="*/ 0 h 420"/>
                <a:gd name="T12" fmla="*/ 0 w 334"/>
                <a:gd name="T13" fmla="*/ 262 h 420"/>
              </a:gdLst>
              <a:ahLst/>
              <a:cxnLst>
                <a:cxn ang="0">
                  <a:pos x="T0" y="T1"/>
                </a:cxn>
                <a:cxn ang="0">
                  <a:pos x="T2" y="T3"/>
                </a:cxn>
                <a:cxn ang="0">
                  <a:pos x="T4" y="T5"/>
                </a:cxn>
                <a:cxn ang="0">
                  <a:pos x="T6" y="T7"/>
                </a:cxn>
                <a:cxn ang="0">
                  <a:pos x="T8" y="T9"/>
                </a:cxn>
                <a:cxn ang="0">
                  <a:pos x="T10" y="T11"/>
                </a:cxn>
                <a:cxn ang="0">
                  <a:pos x="T12" y="T13"/>
                </a:cxn>
              </a:cxnLst>
              <a:rect l="0" t="0" r="r" b="b"/>
              <a:pathLst>
                <a:path w="334" h="420">
                  <a:moveTo>
                    <a:pt x="0" y="262"/>
                  </a:moveTo>
                  <a:lnTo>
                    <a:pt x="58" y="332"/>
                  </a:lnTo>
                  <a:lnTo>
                    <a:pt x="267" y="86"/>
                  </a:lnTo>
                  <a:lnTo>
                    <a:pt x="80" y="351"/>
                  </a:lnTo>
                  <a:lnTo>
                    <a:pt x="149" y="420"/>
                  </a:lnTo>
                  <a:lnTo>
                    <a:pt x="334" y="0"/>
                  </a:lnTo>
                  <a:lnTo>
                    <a:pt x="0" y="2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8413751" y="-327025"/>
              <a:ext cx="530225" cy="666750"/>
            </a:xfrm>
            <a:custGeom>
              <a:avLst/>
              <a:gdLst>
                <a:gd name="T0" fmla="*/ 0 w 334"/>
                <a:gd name="T1" fmla="*/ 262 h 420"/>
                <a:gd name="T2" fmla="*/ 58 w 334"/>
                <a:gd name="T3" fmla="*/ 332 h 420"/>
                <a:gd name="T4" fmla="*/ 267 w 334"/>
                <a:gd name="T5" fmla="*/ 86 h 420"/>
                <a:gd name="T6" fmla="*/ 80 w 334"/>
                <a:gd name="T7" fmla="*/ 351 h 420"/>
                <a:gd name="T8" fmla="*/ 149 w 334"/>
                <a:gd name="T9" fmla="*/ 420 h 420"/>
                <a:gd name="T10" fmla="*/ 334 w 334"/>
                <a:gd name="T11" fmla="*/ 0 h 420"/>
                <a:gd name="T12" fmla="*/ 0 w 334"/>
                <a:gd name="T13" fmla="*/ 262 h 420"/>
              </a:gdLst>
              <a:ahLst/>
              <a:cxnLst>
                <a:cxn ang="0">
                  <a:pos x="T0" y="T1"/>
                </a:cxn>
                <a:cxn ang="0">
                  <a:pos x="T2" y="T3"/>
                </a:cxn>
                <a:cxn ang="0">
                  <a:pos x="T4" y="T5"/>
                </a:cxn>
                <a:cxn ang="0">
                  <a:pos x="T6" y="T7"/>
                </a:cxn>
                <a:cxn ang="0">
                  <a:pos x="T8" y="T9"/>
                </a:cxn>
                <a:cxn ang="0">
                  <a:pos x="T10" y="T11"/>
                </a:cxn>
                <a:cxn ang="0">
                  <a:pos x="T12" y="T13"/>
                </a:cxn>
              </a:cxnLst>
              <a:rect l="0" t="0" r="r" b="b"/>
              <a:pathLst>
                <a:path w="334" h="420">
                  <a:moveTo>
                    <a:pt x="0" y="262"/>
                  </a:moveTo>
                  <a:lnTo>
                    <a:pt x="58" y="332"/>
                  </a:lnTo>
                  <a:lnTo>
                    <a:pt x="267" y="86"/>
                  </a:lnTo>
                  <a:lnTo>
                    <a:pt x="80" y="351"/>
                  </a:lnTo>
                  <a:lnTo>
                    <a:pt x="149" y="420"/>
                  </a:lnTo>
                  <a:lnTo>
                    <a:pt x="334" y="0"/>
                  </a:lnTo>
                  <a:lnTo>
                    <a:pt x="0"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8688388" y="-200025"/>
              <a:ext cx="200025" cy="446088"/>
            </a:xfrm>
            <a:custGeom>
              <a:avLst/>
              <a:gdLst>
                <a:gd name="T0" fmla="*/ 126 w 126"/>
                <a:gd name="T1" fmla="*/ 0 h 281"/>
                <a:gd name="T2" fmla="*/ 0 w 126"/>
                <a:gd name="T3" fmla="*/ 281 h 281"/>
                <a:gd name="T4" fmla="*/ 56 w 126"/>
                <a:gd name="T5" fmla="*/ 273 h 281"/>
                <a:gd name="T6" fmla="*/ 126 w 126"/>
                <a:gd name="T7" fmla="*/ 0 h 281"/>
              </a:gdLst>
              <a:ahLst/>
              <a:cxnLst>
                <a:cxn ang="0">
                  <a:pos x="T0" y="T1"/>
                </a:cxn>
                <a:cxn ang="0">
                  <a:pos x="T2" y="T3"/>
                </a:cxn>
                <a:cxn ang="0">
                  <a:pos x="T4" y="T5"/>
                </a:cxn>
                <a:cxn ang="0">
                  <a:pos x="T6" y="T7"/>
                </a:cxn>
              </a:cxnLst>
              <a:rect l="0" t="0" r="r" b="b"/>
              <a:pathLst>
                <a:path w="126" h="281">
                  <a:moveTo>
                    <a:pt x="126" y="0"/>
                  </a:moveTo>
                  <a:lnTo>
                    <a:pt x="0" y="281"/>
                  </a:lnTo>
                  <a:lnTo>
                    <a:pt x="56" y="273"/>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8688388" y="-200025"/>
              <a:ext cx="200025" cy="446088"/>
            </a:xfrm>
            <a:custGeom>
              <a:avLst/>
              <a:gdLst>
                <a:gd name="T0" fmla="*/ 126 w 126"/>
                <a:gd name="T1" fmla="*/ 0 h 281"/>
                <a:gd name="T2" fmla="*/ 0 w 126"/>
                <a:gd name="T3" fmla="*/ 281 h 281"/>
                <a:gd name="T4" fmla="*/ 56 w 126"/>
                <a:gd name="T5" fmla="*/ 273 h 281"/>
                <a:gd name="T6" fmla="*/ 126 w 126"/>
                <a:gd name="T7" fmla="*/ 0 h 281"/>
              </a:gdLst>
              <a:ahLst/>
              <a:cxnLst>
                <a:cxn ang="0">
                  <a:pos x="T0" y="T1"/>
                </a:cxn>
                <a:cxn ang="0">
                  <a:pos x="T2" y="T3"/>
                </a:cxn>
                <a:cxn ang="0">
                  <a:pos x="T4" y="T5"/>
                </a:cxn>
                <a:cxn ang="0">
                  <a:pos x="T6" y="T7"/>
                </a:cxn>
              </a:cxnLst>
              <a:rect l="0" t="0" r="r" b="b"/>
              <a:pathLst>
                <a:path w="126" h="281">
                  <a:moveTo>
                    <a:pt x="126" y="0"/>
                  </a:moveTo>
                  <a:lnTo>
                    <a:pt x="0" y="281"/>
                  </a:lnTo>
                  <a:lnTo>
                    <a:pt x="56" y="273"/>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8675688" y="-271463"/>
              <a:ext cx="230188" cy="522288"/>
            </a:xfrm>
            <a:custGeom>
              <a:avLst/>
              <a:gdLst>
                <a:gd name="T0" fmla="*/ 145 w 145"/>
                <a:gd name="T1" fmla="*/ 0 h 329"/>
                <a:gd name="T2" fmla="*/ 0 w 145"/>
                <a:gd name="T3" fmla="*/ 329 h 329"/>
                <a:gd name="T4" fmla="*/ 8 w 145"/>
                <a:gd name="T5" fmla="*/ 326 h 329"/>
                <a:gd name="T6" fmla="*/ 134 w 145"/>
                <a:gd name="T7" fmla="*/ 45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8" y="326"/>
                  </a:lnTo>
                  <a:lnTo>
                    <a:pt x="134" y="45"/>
                  </a:lnTo>
                  <a:lnTo>
                    <a:pt x="1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8675688" y="-271463"/>
              <a:ext cx="230188" cy="522288"/>
            </a:xfrm>
            <a:custGeom>
              <a:avLst/>
              <a:gdLst>
                <a:gd name="T0" fmla="*/ 145 w 145"/>
                <a:gd name="T1" fmla="*/ 0 h 329"/>
                <a:gd name="T2" fmla="*/ 0 w 145"/>
                <a:gd name="T3" fmla="*/ 329 h 329"/>
                <a:gd name="T4" fmla="*/ 8 w 145"/>
                <a:gd name="T5" fmla="*/ 326 h 329"/>
                <a:gd name="T6" fmla="*/ 134 w 145"/>
                <a:gd name="T7" fmla="*/ 45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8" y="326"/>
                  </a:lnTo>
                  <a:lnTo>
                    <a:pt x="134" y="45"/>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2475468" y="1415777"/>
            <a:ext cx="7396480" cy="1070610"/>
          </a:xfrm>
          <a:prstGeom prst="rect">
            <a:avLst/>
          </a:prstGeom>
          <a:noFill/>
        </p:spPr>
        <p:txBody>
          <a:bodyPr wrap="none" rtlCol="0">
            <a:spAutoFit/>
          </a:bodyPr>
          <a:lstStyle/>
          <a:p>
            <a:r>
              <a:rPr 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2015</a:t>
            </a:r>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重庆选调生考试</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621280" y="2489835"/>
            <a:ext cx="72085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a:spLocks noChangeArrowheads="1"/>
          </p:cNvSpPr>
          <p:nvPr/>
        </p:nvSpPr>
        <p:spPr bwMode="auto">
          <a:xfrm>
            <a:off x="4430046" y="4819771"/>
            <a:ext cx="3423920" cy="41783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主讲：冯川    杨治林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5311024" y="5492236"/>
            <a:ext cx="1706880" cy="41783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重庆乐恩教育</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4839585" y="4794048"/>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 name="文本框 1"/>
          <p:cNvSpPr txBox="1"/>
          <p:nvPr/>
        </p:nvSpPr>
        <p:spPr>
          <a:xfrm>
            <a:off x="4770358" y="2809602"/>
            <a:ext cx="2926080" cy="678815"/>
          </a:xfrm>
          <a:prstGeom prst="rect">
            <a:avLst/>
          </a:prstGeom>
          <a:noFill/>
        </p:spPr>
        <p:txBody>
          <a:bodyPr wrap="none" rtlCol="0">
            <a:spAutoFit/>
          </a:bodyPr>
          <a:p>
            <a:r>
              <a:rPr lang="zh-CN"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行测真题解析</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5" name="Freeform 178"/>
          <p:cNvSpPr/>
          <p:nvPr/>
        </p:nvSpPr>
        <p:spPr bwMode="auto">
          <a:xfrm>
            <a:off x="4832350" y="5492115"/>
            <a:ext cx="378460" cy="360045"/>
          </a:xfrm>
          <a:custGeom>
            <a:avLst/>
            <a:gdLst>
              <a:gd name="T0" fmla="*/ 67 w 107"/>
              <a:gd name="T1" fmla="*/ 38 h 100"/>
              <a:gd name="T2" fmla="*/ 38 w 107"/>
              <a:gd name="T3" fmla="*/ 0 h 100"/>
              <a:gd name="T4" fmla="*/ 24 w 107"/>
              <a:gd name="T5" fmla="*/ 23 h 100"/>
              <a:gd name="T6" fmla="*/ 40 w 107"/>
              <a:gd name="T7" fmla="*/ 37 h 100"/>
              <a:gd name="T8" fmla="*/ 8 w 107"/>
              <a:gd name="T9" fmla="*/ 37 h 100"/>
              <a:gd name="T10" fmla="*/ 0 w 107"/>
              <a:gd name="T11" fmla="*/ 46 h 100"/>
              <a:gd name="T12" fmla="*/ 0 w 107"/>
              <a:gd name="T13" fmla="*/ 46 h 100"/>
              <a:gd name="T14" fmla="*/ 5 w 107"/>
              <a:gd name="T15" fmla="*/ 54 h 100"/>
              <a:gd name="T16" fmla="*/ 0 w 107"/>
              <a:gd name="T17" fmla="*/ 61 h 100"/>
              <a:gd name="T18" fmla="*/ 0 w 107"/>
              <a:gd name="T19" fmla="*/ 61 h 100"/>
              <a:gd name="T20" fmla="*/ 7 w 107"/>
              <a:gd name="T21" fmla="*/ 70 h 100"/>
              <a:gd name="T22" fmla="*/ 5 w 107"/>
              <a:gd name="T23" fmla="*/ 76 h 100"/>
              <a:gd name="T24" fmla="*/ 5 w 107"/>
              <a:gd name="T25" fmla="*/ 76 h 100"/>
              <a:gd name="T26" fmla="*/ 14 w 107"/>
              <a:gd name="T27" fmla="*/ 84 h 100"/>
              <a:gd name="T28" fmla="*/ 14 w 107"/>
              <a:gd name="T29" fmla="*/ 84 h 100"/>
              <a:gd name="T30" fmla="*/ 11 w 107"/>
              <a:gd name="T31" fmla="*/ 91 h 100"/>
              <a:gd name="T32" fmla="*/ 11 w 107"/>
              <a:gd name="T33" fmla="*/ 91 h 100"/>
              <a:gd name="T34" fmla="*/ 20 w 107"/>
              <a:gd name="T35" fmla="*/ 99 h 100"/>
              <a:gd name="T36" fmla="*/ 59 w 107"/>
              <a:gd name="T37" fmla="*/ 99 h 100"/>
              <a:gd name="T38" fmla="*/ 67 w 107"/>
              <a:gd name="T39" fmla="*/ 92 h 100"/>
              <a:gd name="T40" fmla="*/ 86 w 107"/>
              <a:gd name="T41" fmla="*/ 89 h 100"/>
              <a:gd name="T42" fmla="*/ 86 w 107"/>
              <a:gd name="T43" fmla="*/ 100 h 100"/>
              <a:gd name="T44" fmla="*/ 107 w 107"/>
              <a:gd name="T45" fmla="*/ 100 h 100"/>
              <a:gd name="T46" fmla="*/ 107 w 107"/>
              <a:gd name="T47" fmla="*/ 34 h 100"/>
              <a:gd name="T48" fmla="*/ 86 w 107"/>
              <a:gd name="T49" fmla="*/ 34 h 100"/>
              <a:gd name="T50" fmla="*/ 86 w 107"/>
              <a:gd name="T51" fmla="*/ 38 h 100"/>
              <a:gd name="T52" fmla="*/ 87 w 107"/>
              <a:gd name="T53" fmla="*/ 65 h 100"/>
              <a:gd name="T54" fmla="*/ 83 w 107"/>
              <a:gd name="T55" fmla="*/ 65 h 100"/>
              <a:gd name="T56" fmla="*/ 80 w 107"/>
              <a:gd name="T57" fmla="*/ 41 h 100"/>
              <a:gd name="T58" fmla="*/ 67 w 107"/>
              <a:gd name="T59"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00">
                <a:moveTo>
                  <a:pt x="67" y="38"/>
                </a:moveTo>
                <a:cubicBezTo>
                  <a:pt x="61" y="22"/>
                  <a:pt x="44" y="20"/>
                  <a:pt x="38" y="0"/>
                </a:cubicBezTo>
                <a:cubicBezTo>
                  <a:pt x="26" y="0"/>
                  <a:pt x="15" y="11"/>
                  <a:pt x="24" y="23"/>
                </a:cubicBezTo>
                <a:cubicBezTo>
                  <a:pt x="28" y="28"/>
                  <a:pt x="35" y="32"/>
                  <a:pt x="40" y="37"/>
                </a:cubicBezTo>
                <a:cubicBezTo>
                  <a:pt x="8" y="37"/>
                  <a:pt x="8" y="37"/>
                  <a:pt x="8" y="37"/>
                </a:cubicBezTo>
                <a:cubicBezTo>
                  <a:pt x="3" y="37"/>
                  <a:pt x="0" y="41"/>
                  <a:pt x="0" y="46"/>
                </a:cubicBezTo>
                <a:cubicBezTo>
                  <a:pt x="0" y="46"/>
                  <a:pt x="0" y="46"/>
                  <a:pt x="0" y="46"/>
                </a:cubicBezTo>
                <a:cubicBezTo>
                  <a:pt x="0" y="49"/>
                  <a:pt x="2" y="52"/>
                  <a:pt x="5" y="54"/>
                </a:cubicBezTo>
                <a:cubicBezTo>
                  <a:pt x="2" y="55"/>
                  <a:pt x="0" y="58"/>
                  <a:pt x="0" y="61"/>
                </a:cubicBezTo>
                <a:cubicBezTo>
                  <a:pt x="0" y="61"/>
                  <a:pt x="0" y="61"/>
                  <a:pt x="0" y="61"/>
                </a:cubicBezTo>
                <a:cubicBezTo>
                  <a:pt x="0" y="65"/>
                  <a:pt x="3" y="69"/>
                  <a:pt x="7" y="70"/>
                </a:cubicBezTo>
                <a:cubicBezTo>
                  <a:pt x="6" y="71"/>
                  <a:pt x="5" y="73"/>
                  <a:pt x="5" y="76"/>
                </a:cubicBezTo>
                <a:cubicBezTo>
                  <a:pt x="5" y="76"/>
                  <a:pt x="5" y="76"/>
                  <a:pt x="5" y="76"/>
                </a:cubicBezTo>
                <a:cubicBezTo>
                  <a:pt x="5" y="80"/>
                  <a:pt x="9" y="84"/>
                  <a:pt x="14" y="84"/>
                </a:cubicBezTo>
                <a:cubicBezTo>
                  <a:pt x="14" y="84"/>
                  <a:pt x="14" y="84"/>
                  <a:pt x="14" y="84"/>
                </a:cubicBezTo>
                <a:cubicBezTo>
                  <a:pt x="12" y="86"/>
                  <a:pt x="11" y="88"/>
                  <a:pt x="11" y="91"/>
                </a:cubicBezTo>
                <a:cubicBezTo>
                  <a:pt x="11" y="91"/>
                  <a:pt x="11" y="91"/>
                  <a:pt x="11" y="91"/>
                </a:cubicBezTo>
                <a:cubicBezTo>
                  <a:pt x="11" y="95"/>
                  <a:pt x="15" y="99"/>
                  <a:pt x="20" y="99"/>
                </a:cubicBezTo>
                <a:cubicBezTo>
                  <a:pt x="59" y="99"/>
                  <a:pt x="59" y="99"/>
                  <a:pt x="59" y="99"/>
                </a:cubicBezTo>
                <a:cubicBezTo>
                  <a:pt x="67" y="92"/>
                  <a:pt x="67" y="92"/>
                  <a:pt x="67" y="92"/>
                </a:cubicBezTo>
                <a:cubicBezTo>
                  <a:pt x="86" y="89"/>
                  <a:pt x="86" y="89"/>
                  <a:pt x="86" y="89"/>
                </a:cubicBezTo>
                <a:cubicBezTo>
                  <a:pt x="86" y="100"/>
                  <a:pt x="86" y="100"/>
                  <a:pt x="86" y="100"/>
                </a:cubicBezTo>
                <a:cubicBezTo>
                  <a:pt x="107" y="100"/>
                  <a:pt x="107" y="100"/>
                  <a:pt x="107" y="100"/>
                </a:cubicBezTo>
                <a:cubicBezTo>
                  <a:pt x="107" y="34"/>
                  <a:pt x="107" y="34"/>
                  <a:pt x="107" y="34"/>
                </a:cubicBezTo>
                <a:cubicBezTo>
                  <a:pt x="86" y="34"/>
                  <a:pt x="86" y="34"/>
                  <a:pt x="86" y="34"/>
                </a:cubicBezTo>
                <a:cubicBezTo>
                  <a:pt x="86" y="38"/>
                  <a:pt x="86" y="38"/>
                  <a:pt x="86" y="38"/>
                </a:cubicBezTo>
                <a:cubicBezTo>
                  <a:pt x="87" y="65"/>
                  <a:pt x="87" y="65"/>
                  <a:pt x="87" y="65"/>
                </a:cubicBezTo>
                <a:cubicBezTo>
                  <a:pt x="83" y="65"/>
                  <a:pt x="83" y="65"/>
                  <a:pt x="83" y="65"/>
                </a:cubicBezTo>
                <a:cubicBezTo>
                  <a:pt x="80" y="41"/>
                  <a:pt x="80" y="41"/>
                  <a:pt x="80" y="41"/>
                </a:cubicBezTo>
                <a:lnTo>
                  <a:pt x="67" y="3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6" presetClass="entr" presetSubtype="37" fill="hold" nodeType="withEffect">
                                  <p:stCondLst>
                                    <p:cond delay="150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5"/>
                                        </p:tgtEl>
                                        <p:attrNameLst>
                                          <p:attrName>style.visibility</p:attrName>
                                        </p:attrNameLst>
                                      </p:cBhvr>
                                      <p:to>
                                        <p:strVal val="visible"/>
                                      </p:to>
                                    </p:set>
                                    <p:animEffect transition="in" filter="fade">
                                      <p:cBhvr>
                                        <p:cTn id="20" dur="500"/>
                                        <p:tgtEl>
                                          <p:spTgt spid="275"/>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bldLvl="0" animBg="1"/>
      <p:bldP spid="2" grpId="0"/>
      <p:bldP spid="27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7345" y="1849120"/>
            <a:ext cx="11500485"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27.人力资源专家认为，女性在能力、知识背景和智力因素上与男性并无差异，而其在沟通能力和亲和力上有着天然优势。信息时代，女性管理者往往更易于被团队成员所认同，更适合营造企业的凝聚力和发挥员工的积极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对这段文字，理解不准确的是(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A．女性适合做管理工作                     B．女性善于处理各种人事关系</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C．女性在智力上和男性无生理差异    D．信息时代更适合发挥女性的优势</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7345" y="1849120"/>
            <a:ext cx="11500485" cy="325183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27.人力资源专家认为，</a:t>
            </a:r>
            <a:r>
              <a:rPr sz="2400" b="1">
                <a:solidFill>
                  <a:schemeClr val="accent1"/>
                </a:solidFill>
                <a:latin typeface="微软雅黑" panose="020B0503020204020204" pitchFamily="34" charset="-122"/>
                <a:ea typeface="微软雅黑" panose="020B0503020204020204" pitchFamily="34" charset="-122"/>
              </a:rPr>
              <a:t>女性在能力、知识背景和智力因素上与男性并无差异</a:t>
            </a:r>
            <a:r>
              <a:rPr sz="2400">
                <a:latin typeface="微软雅黑" panose="020B0503020204020204" pitchFamily="34" charset="-122"/>
                <a:ea typeface="微软雅黑" panose="020B0503020204020204" pitchFamily="34" charset="-122"/>
              </a:rPr>
              <a:t>，而其在沟通能力和亲和力上有着天然优势。</a:t>
            </a:r>
            <a:r>
              <a:rPr sz="2400" b="1">
                <a:solidFill>
                  <a:schemeClr val="accent3">
                    <a:lumMod val="75000"/>
                  </a:schemeClr>
                </a:solidFill>
                <a:latin typeface="微软雅黑" panose="020B0503020204020204" pitchFamily="34" charset="-122"/>
                <a:ea typeface="微软雅黑" panose="020B0503020204020204" pitchFamily="34" charset="-122"/>
              </a:rPr>
              <a:t>信息时代</a:t>
            </a:r>
            <a:r>
              <a:rPr sz="2400">
                <a:latin typeface="微软雅黑" panose="020B0503020204020204" pitchFamily="34" charset="-122"/>
                <a:ea typeface="微软雅黑" panose="020B0503020204020204" pitchFamily="34" charset="-122"/>
              </a:rPr>
              <a:t>，</a:t>
            </a:r>
            <a:r>
              <a:rPr sz="2400" b="1">
                <a:solidFill>
                  <a:srgbClr val="FF0000"/>
                </a:solidFill>
                <a:latin typeface="微软雅黑" panose="020B0503020204020204" pitchFamily="34" charset="-122"/>
                <a:ea typeface="微软雅黑" panose="020B0503020204020204" pitchFamily="34" charset="-122"/>
              </a:rPr>
              <a:t>女性管理者往往更易于被团队成员所认同</a:t>
            </a:r>
            <a:r>
              <a:rPr sz="2400">
                <a:latin typeface="微软雅黑" panose="020B0503020204020204" pitchFamily="34" charset="-122"/>
                <a:ea typeface="微软雅黑" panose="020B0503020204020204" pitchFamily="34" charset="-122"/>
              </a:rPr>
              <a:t>，更适合营造企业的凝聚力和发挥员工的积极性。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对这段文字，理解</a:t>
            </a:r>
            <a:r>
              <a:rPr sz="2800" b="1">
                <a:latin typeface="微软雅黑" panose="020B0503020204020204" pitchFamily="34" charset="-122"/>
                <a:ea typeface="微软雅黑" panose="020B0503020204020204" pitchFamily="34" charset="-122"/>
              </a:rPr>
              <a:t>不准确</a:t>
            </a:r>
            <a:r>
              <a:rPr sz="2400">
                <a:latin typeface="微软雅黑" panose="020B0503020204020204" pitchFamily="34" charset="-122"/>
                <a:ea typeface="微软雅黑" panose="020B0503020204020204" pitchFamily="34" charset="-122"/>
              </a:rPr>
              <a:t>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a:t>
            </a:r>
            <a:r>
              <a:rPr sz="2400" b="1">
                <a:solidFill>
                  <a:srgbClr val="FF0000"/>
                </a:solidFill>
                <a:latin typeface="微软雅黑" panose="020B0503020204020204" pitchFamily="34" charset="-122"/>
                <a:ea typeface="微软雅黑" panose="020B0503020204020204" pitchFamily="34" charset="-122"/>
              </a:rPr>
              <a:t>女性适合做管理工作</a:t>
            </a:r>
            <a:r>
              <a:rPr sz="2400">
                <a:latin typeface="微软雅黑" panose="020B0503020204020204" pitchFamily="34" charset="-122"/>
                <a:ea typeface="微软雅黑" panose="020B0503020204020204" pitchFamily="34" charset="-122"/>
              </a:rPr>
              <a:t>                     B．女性善于处理</a:t>
            </a:r>
            <a:r>
              <a:rPr sz="2400" b="1">
                <a:solidFill>
                  <a:schemeClr val="accent2"/>
                </a:solidFill>
                <a:latin typeface="微软雅黑" panose="020B0503020204020204" pitchFamily="34" charset="-122"/>
                <a:ea typeface="微软雅黑" panose="020B0503020204020204" pitchFamily="34" charset="-122"/>
              </a:rPr>
              <a:t>各种</a:t>
            </a:r>
            <a:r>
              <a:rPr sz="2400">
                <a:latin typeface="微软雅黑" panose="020B0503020204020204" pitchFamily="34" charset="-122"/>
                <a:ea typeface="微软雅黑" panose="020B0503020204020204" pitchFamily="34" charset="-122"/>
              </a:rPr>
              <a:t>人事关系</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a:t>
            </a:r>
            <a:r>
              <a:rPr sz="2400" b="1">
                <a:solidFill>
                  <a:schemeClr val="accent1"/>
                </a:solidFill>
                <a:latin typeface="微软雅黑" panose="020B0503020204020204" pitchFamily="34" charset="-122"/>
                <a:ea typeface="微软雅黑" panose="020B0503020204020204" pitchFamily="34" charset="-122"/>
              </a:rPr>
              <a:t>女性在智力上和男性无生理差异</a:t>
            </a:r>
            <a:r>
              <a:rPr sz="2400">
                <a:latin typeface="微软雅黑" panose="020B0503020204020204" pitchFamily="34" charset="-122"/>
                <a:ea typeface="微软雅黑" panose="020B0503020204020204" pitchFamily="34" charset="-122"/>
              </a:rPr>
              <a:t>    D．</a:t>
            </a:r>
            <a:r>
              <a:rPr sz="2400" b="1">
                <a:solidFill>
                  <a:schemeClr val="accent3">
                    <a:lumMod val="75000"/>
                  </a:schemeClr>
                </a:solidFill>
                <a:latin typeface="微软雅黑" panose="020B0503020204020204" pitchFamily="34" charset="-122"/>
                <a:ea typeface="微软雅黑" panose="020B0503020204020204" pitchFamily="34" charset="-122"/>
              </a:rPr>
              <a:t>信息时代更适合发挥女性的优势</a:t>
            </a:r>
            <a:endParaRPr sz="2400" b="1">
              <a:solidFill>
                <a:schemeClr val="accent3">
                  <a:lumMod val="7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433060" y="3969385"/>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5440" y="829945"/>
            <a:ext cx="11500485" cy="56813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32.与政府部门相对应的是非政府部门。从理论上讲，政府部门与非政府部门的法律地位、各自所担负的职能性质以及主要负责人的任免程序都是不同的。但是在实际生活中，人们往往忽视或淡化二者的区别。特别是有的地方政府机构设置不完全是从政府职能管理的客观需要出发，科学、合理地确定、设置政府部门；有的在机构与职能没有任何变化的情况下，昨天列为政府部门，今天却变成了非政府部门，以致政府部门的确定带有较大的随意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上面一段话主要支持的观点是(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A．应当严格区分政府部门与非政府部门职能和作用</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B．应科学地界定与设置地方政府部门</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C．政府部门的设定要有相对稳定性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D．政府部门的设置要从政府职能管理的客观需要出发</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5440" y="829945"/>
            <a:ext cx="11500485" cy="56813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32.与政府部门相对应的是非政府部门。从理论上讲，政府部门与非政府部门的法律地位、各自所担负的职能性质以及主要负责人的任免程序都是不同的。</a:t>
            </a:r>
            <a:r>
              <a:rPr sz="2400" b="1">
                <a:solidFill>
                  <a:srgbClr val="FF0000"/>
                </a:solidFill>
                <a:latin typeface="微软雅黑" panose="020B0503020204020204" pitchFamily="34" charset="-122"/>
                <a:ea typeface="微软雅黑" panose="020B0503020204020204" pitchFamily="34" charset="-122"/>
              </a:rPr>
              <a:t>但是</a:t>
            </a:r>
            <a:r>
              <a:rPr sz="2400" u="sng">
                <a:latin typeface="微软雅黑" panose="020B0503020204020204" pitchFamily="34" charset="-122"/>
                <a:ea typeface="微软雅黑" panose="020B0503020204020204" pitchFamily="34" charset="-122"/>
              </a:rPr>
              <a:t>在实际生活中，人们往往忽视或淡化二者的区别</a:t>
            </a:r>
            <a:r>
              <a:rPr sz="2400">
                <a:latin typeface="微软雅黑" panose="020B0503020204020204" pitchFamily="34" charset="-122"/>
                <a:ea typeface="微软雅黑" panose="020B0503020204020204" pitchFamily="34" charset="-122"/>
              </a:rPr>
              <a:t>。</a:t>
            </a:r>
            <a:r>
              <a:rPr sz="2400" b="1">
                <a:solidFill>
                  <a:srgbClr val="FF0000"/>
                </a:solidFill>
                <a:latin typeface="微软雅黑" panose="020B0503020204020204" pitchFamily="34" charset="-122"/>
                <a:ea typeface="微软雅黑" panose="020B0503020204020204" pitchFamily="34" charset="-122"/>
              </a:rPr>
              <a:t>特别是</a:t>
            </a:r>
            <a:r>
              <a:rPr sz="2400" b="1">
                <a:solidFill>
                  <a:schemeClr val="accent1"/>
                </a:solidFill>
                <a:latin typeface="微软雅黑" panose="020B0503020204020204" pitchFamily="34" charset="-122"/>
                <a:ea typeface="微软雅黑" panose="020B0503020204020204" pitchFamily="34" charset="-122"/>
              </a:rPr>
              <a:t>有的</a:t>
            </a:r>
            <a:r>
              <a:rPr sz="2400">
                <a:latin typeface="微软雅黑" panose="020B0503020204020204" pitchFamily="34" charset="-122"/>
                <a:ea typeface="微软雅黑" panose="020B0503020204020204" pitchFamily="34" charset="-122"/>
              </a:rPr>
              <a:t>地方政府机构设置不完全是从政府职能管理的客观需要出发，科学、合理地确定、设置政府部门</a:t>
            </a:r>
            <a:r>
              <a:rPr sz="2400" b="1">
                <a:solidFill>
                  <a:schemeClr val="accent2"/>
                </a:solidFill>
                <a:latin typeface="微软雅黑" panose="020B0503020204020204" pitchFamily="34" charset="-122"/>
                <a:ea typeface="微软雅黑" panose="020B0503020204020204" pitchFamily="34" charset="-122"/>
              </a:rPr>
              <a:t>；</a:t>
            </a:r>
            <a:r>
              <a:rPr sz="2400" b="1">
                <a:solidFill>
                  <a:schemeClr val="accent1"/>
                </a:solidFill>
                <a:latin typeface="微软雅黑" panose="020B0503020204020204" pitchFamily="34" charset="-122"/>
                <a:ea typeface="微软雅黑" panose="020B0503020204020204" pitchFamily="34" charset="-122"/>
              </a:rPr>
              <a:t>有的</a:t>
            </a:r>
            <a:r>
              <a:rPr sz="2400">
                <a:latin typeface="微软雅黑" panose="020B0503020204020204" pitchFamily="34" charset="-122"/>
                <a:ea typeface="微软雅黑" panose="020B0503020204020204" pitchFamily="34" charset="-122"/>
              </a:rPr>
              <a:t>在机构与职能没有任何变化的情况下，昨天列为政府部门，今天却变成了非政府部门，以致政府部门的确定带有较大的随意性。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上面一段话主要支持的观点是(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A．应当严格区分政府部门与非政府部门职能和作用</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B．应科学地界定与设置地方政府部门</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C．政府部门的设定要有相对稳定性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D．政府部门的设置要从政府职能管理的客观需要出发</a:t>
            </a:r>
            <a:endParaRPr sz="2400">
              <a:latin typeface="微软雅黑" panose="020B0503020204020204" pitchFamily="34" charset="-122"/>
              <a:ea typeface="微软雅黑" panose="020B0503020204020204" pitchFamily="34" charset="-122"/>
            </a:endParaRPr>
          </a:p>
        </p:txBody>
      </p:sp>
      <p:sp>
        <p:nvSpPr>
          <p:cNvPr id="2" name="文本框 1"/>
          <p:cNvSpPr txBox="1"/>
          <p:nvPr/>
        </p:nvSpPr>
        <p:spPr>
          <a:xfrm>
            <a:off x="307340" y="4318000"/>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09675" y="1758950"/>
            <a:ext cx="9772015"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36. 一个</a:t>
            </a:r>
            <a:r>
              <a:rPr sz="2400">
                <a:solidFill>
                  <a:schemeClr val="tx1"/>
                </a:solidFill>
                <a:latin typeface="微软雅黑" panose="020B0503020204020204" pitchFamily="34" charset="-122"/>
                <a:ea typeface="微软雅黑" panose="020B0503020204020204" pitchFamily="34" charset="-122"/>
              </a:rPr>
              <a:t>世界级的伟大作家当然先要有作品的____，这一点，莫言毋庸置疑：近30年出版了10多部长篇小说、100多部中短篇小说，塑造出了____的人物。</a:t>
            </a:r>
            <a:endParaRPr sz="2400">
              <a:solidFill>
                <a:schemeClr val="tx1"/>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solidFill>
                  <a:schemeClr val="tx1"/>
                </a:solidFill>
                <a:latin typeface="微软雅黑" panose="020B0503020204020204" pitchFamily="34" charset="-122"/>
                <a:ea typeface="微软雅黑" panose="020B0503020204020204" pitchFamily="34" charset="-122"/>
              </a:rPr>
              <a:t>依次填入划线部分最恰当的一项(  )。</a:t>
            </a:r>
            <a:endParaRPr sz="2400">
              <a:solidFill>
                <a:schemeClr val="tx1"/>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solidFill>
                  <a:schemeClr val="tx1"/>
                </a:solidFill>
                <a:latin typeface="微软雅黑" panose="020B0503020204020204" pitchFamily="34" charset="-122"/>
                <a:ea typeface="微软雅黑" panose="020B0503020204020204" pitchFamily="34" charset="-122"/>
              </a:rPr>
              <a:t>A．厚度    无与伦比      B．高度    千奇百怪</a:t>
            </a:r>
            <a:endParaRPr sz="2400">
              <a:solidFill>
                <a:schemeClr val="tx1"/>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solidFill>
                  <a:schemeClr val="tx1"/>
                </a:solidFill>
                <a:latin typeface="微软雅黑" panose="020B0503020204020204" pitchFamily="34" charset="-122"/>
                <a:ea typeface="微软雅黑" panose="020B0503020204020204" pitchFamily="34" charset="-122"/>
              </a:rPr>
              <a:t>C．广度    形态各异      D．深度    栩栩如生</a:t>
            </a:r>
            <a:endParaRPr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09675" y="1758950"/>
            <a:ext cx="9772015"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36. 一个世界级的伟大作家当然先要有作品的____，这一点，莫言毋庸置疑：近30年出版了</a:t>
            </a:r>
            <a:r>
              <a:rPr sz="2400" b="1">
                <a:solidFill>
                  <a:srgbClr val="FF0000"/>
                </a:solidFill>
                <a:latin typeface="微软雅黑" panose="020B0503020204020204" pitchFamily="34" charset="-122"/>
                <a:ea typeface="微软雅黑" panose="020B0503020204020204" pitchFamily="34" charset="-122"/>
              </a:rPr>
              <a:t>10多部长篇小说、100多部中短篇小说</a:t>
            </a:r>
            <a:r>
              <a:rPr sz="2400">
                <a:latin typeface="微软雅黑" panose="020B0503020204020204" pitchFamily="34" charset="-122"/>
                <a:ea typeface="微软雅黑" panose="020B0503020204020204" pitchFamily="34" charset="-122"/>
              </a:rPr>
              <a:t>，塑造出了____的人物。</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依次填入划线部分最恰当的一项(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A．厚度    无与伦比      B．高度    千奇百怪</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C．广度    形态各异      D．深度    栩栩如生</a:t>
            </a:r>
            <a:endParaRPr sz="2400">
              <a:latin typeface="微软雅黑" panose="020B0503020204020204" pitchFamily="34" charset="-122"/>
              <a:ea typeface="微软雅黑" panose="020B0503020204020204" pitchFamily="34" charset="-122"/>
            </a:endParaRPr>
          </a:p>
        </p:txBody>
      </p:sp>
      <p:sp>
        <p:nvSpPr>
          <p:cNvPr id="2" name="文本框 1"/>
          <p:cNvSpPr txBox="1"/>
          <p:nvPr/>
        </p:nvSpPr>
        <p:spPr>
          <a:xfrm>
            <a:off x="1209675" y="4342765"/>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23010" y="1838960"/>
            <a:ext cx="9745980"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39.随着电扇、空调的____，炎炎夏日中人们手摇蒲扇纳凉的情景已经很难看到了，但____、瑰丽多彩的中国扇文化，却一直传承至今，成为人们记忆中绚丽无比的一道风景</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依次填入划线部分最恰当的一项(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A．出现    享誉中外      B．普及    源远流长</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C．使用    喜闻乐见      D．发明    异彩纷呈</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23010" y="1838960"/>
            <a:ext cx="9745980" cy="31603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39.随着电扇、空调的____，炎炎夏日中人们手摇蒲扇纳凉的情景已经</a:t>
            </a:r>
            <a:r>
              <a:rPr sz="2400" b="1">
                <a:solidFill>
                  <a:srgbClr val="FF0000"/>
                </a:solidFill>
                <a:latin typeface="微软雅黑" panose="020B0503020204020204" pitchFamily="34" charset="-122"/>
                <a:ea typeface="微软雅黑" panose="020B0503020204020204" pitchFamily="34" charset="-122"/>
              </a:rPr>
              <a:t>很难看到了</a:t>
            </a:r>
            <a:r>
              <a:rPr sz="2400">
                <a:latin typeface="微软雅黑" panose="020B0503020204020204" pitchFamily="34" charset="-122"/>
                <a:ea typeface="微软雅黑" panose="020B0503020204020204" pitchFamily="34" charset="-122"/>
              </a:rPr>
              <a:t>，但____、瑰丽多彩的中国</a:t>
            </a:r>
            <a:r>
              <a:rPr sz="2400" b="1">
                <a:solidFill>
                  <a:srgbClr val="FF0000"/>
                </a:solidFill>
                <a:latin typeface="微软雅黑" panose="020B0503020204020204" pitchFamily="34" charset="-122"/>
                <a:ea typeface="微软雅黑" panose="020B0503020204020204" pitchFamily="34" charset="-122"/>
              </a:rPr>
              <a:t>扇文化</a:t>
            </a:r>
            <a:r>
              <a:rPr sz="2400">
                <a:latin typeface="微软雅黑" panose="020B0503020204020204" pitchFamily="34" charset="-122"/>
                <a:ea typeface="微软雅黑" panose="020B0503020204020204" pitchFamily="34" charset="-122"/>
              </a:rPr>
              <a:t>，却一直传承至今，成为人们记忆中绚丽无比的一道风景</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依次填入划线部分最恰当的一项(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A．出现    享誉中外      B．普及    源远流长</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    C．使用    喜闻乐见      D．发明    异彩纷呈</a:t>
            </a:r>
            <a:endParaRPr sz="2400">
              <a:latin typeface="微软雅黑" panose="020B0503020204020204" pitchFamily="34" charset="-122"/>
              <a:ea typeface="微软雅黑" panose="020B0503020204020204" pitchFamily="34" charset="-122"/>
            </a:endParaRPr>
          </a:p>
        </p:txBody>
      </p:sp>
      <p:sp>
        <p:nvSpPr>
          <p:cNvPr id="2" name="文本框 1"/>
          <p:cNvSpPr txBox="1"/>
          <p:nvPr/>
        </p:nvSpPr>
        <p:spPr>
          <a:xfrm>
            <a:off x="4810760" y="3895090"/>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48099" t="17935" r="21292" b="14598"/>
          <a:stretch>
            <a:fillRect/>
          </a:stretch>
        </p:blipFill>
        <p:spPr>
          <a:xfrm rot="10800000">
            <a:off x="0" y="-1"/>
            <a:ext cx="6491390" cy="6870191"/>
          </a:xfrm>
          <a:prstGeom prst="rect">
            <a:avLst/>
          </a:prstGeom>
        </p:spPr>
      </p:pic>
      <p:sp>
        <p:nvSpPr>
          <p:cNvPr id="4" name="MH_Number_1"/>
          <p:cNvSpPr/>
          <p:nvPr>
            <p:custDataLst>
              <p:tags r:id="rId3"/>
            </p:custDataLst>
          </p:nvPr>
        </p:nvSpPr>
        <p:spPr>
          <a:xfrm>
            <a:off x="4635323" y="2674628"/>
            <a:ext cx="1798917" cy="1797702"/>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4"/>
            </p:custDataLst>
          </p:nvPr>
        </p:nvSpPr>
        <p:spPr>
          <a:xfrm>
            <a:off x="6592990" y="2723608"/>
            <a:ext cx="4733923" cy="585555"/>
          </a:xfrm>
          <a:prstGeom prst="roundRect">
            <a:avLst>
              <a:gd name="adj" fmla="val 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spc="200" dirty="0">
                <a:solidFill>
                  <a:schemeClr val="bg1"/>
                </a:solidFill>
                <a:latin typeface="微软雅黑" panose="020B0503020204020204" pitchFamily="34" charset="-122"/>
                <a:ea typeface="微软雅黑" panose="020B0503020204020204" pitchFamily="34" charset="-122"/>
              </a:rPr>
              <a:t>判断推理</a:t>
            </a:r>
            <a:endParaRPr lang="zh-CN" altLang="en-US" sz="32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graphicFrame>
        <p:nvGraphicFramePr>
          <p:cNvPr id="0" name="表格 -1"/>
          <p:cNvGraphicFramePr/>
          <p:nvPr/>
        </p:nvGraphicFramePr>
        <p:xfrm>
          <a:off x="282575" y="1034415"/>
          <a:ext cx="11630025" cy="4632325"/>
        </p:xfrm>
        <a:graphic>
          <a:graphicData uri="http://schemas.openxmlformats.org/drawingml/2006/table">
            <a:tbl>
              <a:tblPr firstRow="1" bandRow="1">
                <a:tableStyleId>{5C22544A-7EE6-4342-B048-85BDC9FD1C3A}</a:tableStyleId>
              </a:tblPr>
              <a:tblGrid>
                <a:gridCol w="2042795"/>
                <a:gridCol w="556895"/>
                <a:gridCol w="1383030"/>
                <a:gridCol w="1421130"/>
                <a:gridCol w="1254125"/>
                <a:gridCol w="685800"/>
                <a:gridCol w="4286250"/>
              </a:tblGrid>
              <a:tr h="758190">
                <a:tc gridSpan="7">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判断推理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lumMod val="90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758190">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图形推理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定义判断</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lumMod val="60000"/>
                        <a:lumOff val="40000"/>
                      </a:schemeClr>
                    </a:solidFill>
                  </a:tcPr>
                </a:tc>
                <a:tc gridSpan="4">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类比推理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逻辑推理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lumMod val="60000"/>
                        <a:lumOff val="40000"/>
                      </a:schemeClr>
                    </a:solidFill>
                  </a:tcPr>
                </a:tc>
              </a:tr>
              <a:tr h="757555">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3">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4">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1117600">
                <a:tc rowSpan="2">
                  <a:txBody>
                    <a:bodyPr/>
                    <a:p>
                      <a:pPr marL="0" indent="97155" algn="l" fontAlgn="auto">
                        <a:lnSpc>
                          <a:spcPct val="150000"/>
                        </a:lnSpc>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对称轴数量</a:t>
                      </a:r>
                      <a:endParaRPr lang="zh-CN"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97155" algn="l" fontAlgn="auto">
                        <a:lnSpc>
                          <a:spcPct val="150000"/>
                        </a:lnSpc>
                        <a:buNone/>
                      </a:pPr>
                      <a:r>
                        <a:rPr 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一笔画</a:t>
                      </a: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轴对称</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97155" algn="l" fontAlgn="auto">
                        <a:lnSpc>
                          <a:spcPct val="150000"/>
                        </a:lnSpc>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部分数</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97155" algn="l" fontAlgn="auto">
                        <a:lnSpc>
                          <a:spcPct val="150000"/>
                        </a:lnSpc>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组合叠加</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97155" algn="l" fontAlgn="auto">
                        <a:lnSpc>
                          <a:spcPct val="150000"/>
                        </a:lnSpc>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图形拼接</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逻辑关系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言语关系</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经验常识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a:txBody>
                    <a:bodyPr/>
                    <a:p>
                      <a:pPr marL="0" indent="0" algn="ctr">
                        <a:buNone/>
                      </a:pP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理论常识</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3">
                        <a:lumMod val="60000"/>
                        <a:lumOff val="40000"/>
                      </a:schemeClr>
                    </a:solidFill>
                  </a:tcPr>
                </a:tc>
                <a:tc rowSpan="2">
                  <a:txBody>
                    <a:bodyPr/>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必然性（</a:t>
                      </a: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朴素逻辑</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削弱</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加强</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解释</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评价（</a:t>
                      </a: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相似结构）</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45720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结论</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1149350">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p>
                      <a:pPr marL="0" indent="349250" algn="l" fontAlgn="auto">
                        <a:buNone/>
                      </a:pPr>
                      <a:r>
                        <a:rPr 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并列</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3492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种属</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3492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全同</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3492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条件</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1333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词性</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1333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反义词</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1333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象征</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133350" algn="l" fontAlgn="auto">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俗语</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功能</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职业</a:t>
                      </a:r>
                      <a:endParaRPr lang="zh-CN" altLang="en-US"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0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50"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48099" t="17935" r="21292" b="14598"/>
          <a:stretch>
            <a:fillRect/>
          </a:stretch>
        </p:blipFill>
        <p:spPr>
          <a:xfrm rot="10800000">
            <a:off x="0" y="-1"/>
            <a:ext cx="6491390" cy="6870191"/>
          </a:xfrm>
          <a:prstGeom prst="rect">
            <a:avLst/>
          </a:prstGeom>
        </p:spPr>
      </p:pic>
      <p:sp>
        <p:nvSpPr>
          <p:cNvPr id="4" name="MH_Number_1"/>
          <p:cNvSpPr/>
          <p:nvPr>
            <p:custDataLst>
              <p:tags r:id="rId3"/>
            </p:custDataLst>
          </p:nvPr>
        </p:nvSpPr>
        <p:spPr>
          <a:xfrm>
            <a:off x="4635323" y="2674628"/>
            <a:ext cx="1798917" cy="1797702"/>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9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4"/>
            </p:custDataLst>
          </p:nvPr>
        </p:nvSpPr>
        <p:spPr>
          <a:xfrm>
            <a:off x="6592990" y="2723608"/>
            <a:ext cx="4733923" cy="585555"/>
          </a:xfrm>
          <a:prstGeom prst="roundRect">
            <a:avLst>
              <a:gd name="adj" fmla="val 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zh-CN" sz="3200" spc="200" dirty="0">
                <a:solidFill>
                  <a:schemeClr val="bg1"/>
                </a:solidFill>
                <a:latin typeface="微软雅黑" panose="020B0503020204020204" pitchFamily="34" charset="-122"/>
                <a:ea typeface="微软雅黑" panose="020B0503020204020204" pitchFamily="34" charset="-122"/>
              </a:rPr>
              <a:t>言语理解</a:t>
            </a:r>
            <a:endParaRPr lang="zh-CN" altLang="zh-CN" sz="32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61．依据图形规律，填入问号处最合适的一项是：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11" name="图片 49"/>
          <p:cNvPicPr>
            <a:picLocks noChangeAspect="1"/>
          </p:cNvPicPr>
          <p:nvPr/>
        </p:nvPicPr>
        <p:blipFill>
          <a:blip r:embed="rId3"/>
          <a:stretch>
            <a:fillRect/>
          </a:stretch>
        </p:blipFill>
        <p:spPr>
          <a:xfrm>
            <a:off x="1431290" y="1824355"/>
            <a:ext cx="9726930" cy="370522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560768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61．依据图形规律，填入问号处最合适的一项是：</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     考点：对称轴数量</a:t>
            </a:r>
            <a:endParaRPr lang="zh-CN" altLang="en-US" sz="2400" b="1">
              <a:solidFill>
                <a:srgbClr val="FF0000"/>
              </a:solidFill>
              <a:latin typeface="微软雅黑" panose="020B0503020204020204" pitchFamily="34" charset="-122"/>
              <a:ea typeface="微软雅黑" panose="020B0503020204020204" pitchFamily="34" charset="-122"/>
            </a:endParaRPr>
          </a:p>
        </p:txBody>
      </p:sp>
      <p:pic>
        <p:nvPicPr>
          <p:cNvPr id="-2147482611" name="图片 49"/>
          <p:cNvPicPr>
            <a:picLocks noChangeAspect="1"/>
          </p:cNvPicPr>
          <p:nvPr/>
        </p:nvPicPr>
        <p:blipFill>
          <a:blip r:embed="rId3"/>
          <a:stretch>
            <a:fillRect/>
          </a:stretch>
        </p:blipFill>
        <p:spPr>
          <a:xfrm>
            <a:off x="1431290" y="1824355"/>
            <a:ext cx="9726930" cy="3705225"/>
          </a:xfrm>
          <a:prstGeom prst="rect">
            <a:avLst/>
          </a:prstGeom>
          <a:noFill/>
          <a:ln w="9525">
            <a:noFill/>
          </a:ln>
        </p:spPr>
      </p:pic>
      <p:cxnSp>
        <p:nvCxnSpPr>
          <p:cNvPr id="2" name="直接连接符 1"/>
          <p:cNvCxnSpPr/>
          <p:nvPr/>
        </p:nvCxnSpPr>
        <p:spPr>
          <a:xfrm>
            <a:off x="1608455" y="1965960"/>
            <a:ext cx="1271905" cy="1336675"/>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431290" y="1966595"/>
            <a:ext cx="1613535" cy="133604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3801110" y="1745615"/>
            <a:ext cx="34925" cy="155702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8667750" y="1856105"/>
            <a:ext cx="34925" cy="155702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888740" y="3641090"/>
            <a:ext cx="34925" cy="155702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2736850" y="4368800"/>
            <a:ext cx="2163445" cy="3175"/>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7030720" y="3641090"/>
            <a:ext cx="34925" cy="155702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63．依据图形规律，填入问号处最合适的一项是：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09" name="图片 55"/>
          <p:cNvPicPr>
            <a:picLocks noChangeAspect="1"/>
          </p:cNvPicPr>
          <p:nvPr/>
        </p:nvPicPr>
        <p:blipFill>
          <a:blip r:embed="rId3"/>
          <a:stretch>
            <a:fillRect/>
          </a:stretch>
        </p:blipFill>
        <p:spPr>
          <a:xfrm>
            <a:off x="963295" y="1579245"/>
            <a:ext cx="10498455" cy="414655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482609" name="图片 55"/>
          <p:cNvPicPr>
            <a:picLocks noChangeAspect="1"/>
          </p:cNvPicPr>
          <p:nvPr/>
        </p:nvPicPr>
        <p:blipFill>
          <a:blip r:embed="rId1"/>
          <a:stretch>
            <a:fillRect/>
          </a:stretch>
        </p:blipFill>
        <p:spPr>
          <a:xfrm>
            <a:off x="963295" y="1579245"/>
            <a:ext cx="10498455" cy="4146550"/>
          </a:xfrm>
          <a:prstGeom prst="rect">
            <a:avLst/>
          </a:prstGeom>
          <a:noFill/>
          <a:ln w="9525">
            <a:noFill/>
          </a:ln>
        </p:spPr>
      </p:pic>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2"/>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3"/>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62464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63．依据图形规律，填入问号处最合适的一项是：</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a:t>
            </a:r>
            <a:r>
              <a:rPr lang="en-US" altLang="zh-CN" sz="3200">
                <a:solidFill>
                  <a:srgbClr val="FF0000"/>
                </a:solidFill>
                <a:latin typeface="微软雅黑" panose="020B0503020204020204" pitchFamily="34" charset="-122"/>
                <a:ea typeface="微软雅黑" panose="020B0503020204020204" pitchFamily="34" charset="-122"/>
              </a:rPr>
              <a:t>3    2         3    2          5    4         2    1</a:t>
            </a:r>
            <a:endParaRPr lang="en-US" altLang="zh-CN" sz="3200">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3200">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800" b="1">
                <a:solidFill>
                  <a:srgbClr val="FF0000"/>
                </a:solidFill>
                <a:latin typeface="微软雅黑" panose="020B0503020204020204" pitchFamily="34" charset="-122"/>
                <a:ea typeface="微软雅黑" panose="020B0503020204020204" pitchFamily="34" charset="-122"/>
                <a:sym typeface="+mn-ea"/>
              </a:rPr>
              <a:t>                     5     2           2    3           2     1           3    4</a:t>
            </a:r>
            <a:endParaRPr lang="en-US" altLang="zh-CN" sz="2800" b="1">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sym typeface="+mn-ea"/>
              </a:rPr>
              <a:t>考点：部分数</a:t>
            </a:r>
            <a:endParaRPr lang="zh-CN" altLang="en-US" sz="20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64．依据图形规律，填入问号处最合适的一项是：</a:t>
            </a:r>
            <a:endParaRPr lang="en-US" altLang="zh-CN" sz="2000">
              <a:latin typeface="微软雅黑" panose="020B0503020204020204" pitchFamily="34" charset="-122"/>
              <a:ea typeface="微软雅黑" panose="020B0503020204020204" pitchFamily="34" charset="-122"/>
            </a:endParaRPr>
          </a:p>
        </p:txBody>
      </p:sp>
      <p:pic>
        <p:nvPicPr>
          <p:cNvPr id="-2147482608" name="图片 58"/>
          <p:cNvPicPr>
            <a:picLocks noChangeAspect="1"/>
          </p:cNvPicPr>
          <p:nvPr/>
        </p:nvPicPr>
        <p:blipFill>
          <a:blip r:embed="rId3"/>
          <a:stretch>
            <a:fillRect/>
          </a:stretch>
        </p:blipFill>
        <p:spPr>
          <a:xfrm>
            <a:off x="717550" y="1449070"/>
            <a:ext cx="10875010" cy="4456430"/>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55168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64．依据图形规律，填入问号处最合适的一项是：</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000" b="1">
                <a:solidFill>
                  <a:srgbClr val="FF0000"/>
                </a:solidFill>
                <a:latin typeface="微软雅黑" panose="020B0503020204020204" pitchFamily="34" charset="-122"/>
                <a:ea typeface="微软雅黑" panose="020B0503020204020204" pitchFamily="34" charset="-122"/>
                <a:sym typeface="+mn-ea"/>
              </a:rPr>
              <a:t>      考点：组合叠加</a:t>
            </a:r>
            <a:r>
              <a:rPr lang="en-US" altLang="zh-CN" sz="2000" b="1">
                <a:solidFill>
                  <a:srgbClr val="FF0000"/>
                </a:solidFill>
                <a:latin typeface="微软雅黑" panose="020B0503020204020204" pitchFamily="34" charset="-122"/>
                <a:ea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sym typeface="+mn-ea"/>
              </a:rPr>
              <a:t>去异存同</a:t>
            </a:r>
            <a:r>
              <a:rPr lang="en-US" altLang="zh-CN" sz="2000" b="1">
                <a:solidFill>
                  <a:srgbClr val="FF0000"/>
                </a:solidFill>
                <a:latin typeface="微软雅黑" panose="020B0503020204020204" pitchFamily="34" charset="-122"/>
                <a:ea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sym typeface="+mn-ea"/>
              </a:rPr>
              <a:t>翻转</a:t>
            </a:r>
            <a:endParaRPr lang="zh-CN" altLang="en-US" sz="2000" b="1">
              <a:solidFill>
                <a:srgbClr val="FF0000"/>
              </a:solidFill>
              <a:latin typeface="微软雅黑" panose="020B0503020204020204" pitchFamily="34" charset="-122"/>
              <a:ea typeface="微软雅黑" panose="020B0503020204020204" pitchFamily="34" charset="-122"/>
              <a:sym typeface="+mn-ea"/>
            </a:endParaRPr>
          </a:p>
        </p:txBody>
      </p:sp>
      <p:pic>
        <p:nvPicPr>
          <p:cNvPr id="-2147482608" name="图片 58"/>
          <p:cNvPicPr>
            <a:picLocks noChangeAspect="1"/>
          </p:cNvPicPr>
          <p:nvPr/>
        </p:nvPicPr>
        <p:blipFill>
          <a:blip r:embed="rId3"/>
          <a:stretch>
            <a:fillRect/>
          </a:stretch>
        </p:blipFill>
        <p:spPr>
          <a:xfrm>
            <a:off x="717550" y="1449070"/>
            <a:ext cx="10875010" cy="4456430"/>
          </a:xfrm>
          <a:prstGeom prst="rect">
            <a:avLst/>
          </a:prstGeom>
          <a:noFill/>
          <a:ln w="9525">
            <a:noFill/>
          </a:ln>
        </p:spPr>
      </p:pic>
      <p:sp>
        <p:nvSpPr>
          <p:cNvPr id="2" name="文本框 1"/>
          <p:cNvSpPr txBox="1"/>
          <p:nvPr/>
        </p:nvSpPr>
        <p:spPr>
          <a:xfrm>
            <a:off x="913130" y="18288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13130" y="228981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13130" y="362331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334260" y="362331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694430" y="33782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431030" y="33782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右上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243070" y="18288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右上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847340" y="18288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右上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847340" y="2289810"/>
            <a:ext cx="720090" cy="384810"/>
          </a:xfrm>
          <a:prstGeom prst="rect">
            <a:avLst/>
          </a:prstGeom>
          <a:noFill/>
        </p:spPr>
        <p:txBody>
          <a:bodyPr wrap="square" rtlCol="0">
            <a:spAutoFit/>
          </a:bodyPr>
          <a:p>
            <a:r>
              <a:rPr lang="zh-CN" altLang="en-US" b="1">
                <a:solidFill>
                  <a:srgbClr val="FF0000"/>
                </a:solidFill>
                <a:latin typeface="微软雅黑" panose="020B0503020204020204" pitchFamily="34" charset="-122"/>
                <a:ea typeface="微软雅黑" panose="020B0503020204020204" pitchFamily="34" charset="-122"/>
              </a:rPr>
              <a:t>右下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43070" y="2289810"/>
            <a:ext cx="720090" cy="384810"/>
          </a:xfrm>
          <a:prstGeom prst="rect">
            <a:avLst/>
          </a:prstGeom>
          <a:noFill/>
        </p:spPr>
        <p:txBody>
          <a:bodyPr wrap="square" rtlCol="0">
            <a:spAutoFit/>
          </a:bodyPr>
          <a:p>
            <a:r>
              <a:rPr lang="zh-CN" altLang="en-US" b="1">
                <a:solidFill>
                  <a:srgbClr val="FF0000"/>
                </a:solidFill>
                <a:latin typeface="微软雅黑" panose="020B0503020204020204" pitchFamily="34" charset="-122"/>
                <a:ea typeface="微软雅黑" panose="020B0503020204020204" pitchFamily="34" charset="-122"/>
              </a:rPr>
              <a:t>右下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53210" y="3623310"/>
            <a:ext cx="720090" cy="384810"/>
          </a:xfrm>
          <a:prstGeom prst="rect">
            <a:avLst/>
          </a:prstGeom>
          <a:noFill/>
        </p:spPr>
        <p:txBody>
          <a:bodyPr wrap="square" rtlCol="0">
            <a:spAutoFit/>
          </a:bodyPr>
          <a:p>
            <a:r>
              <a:rPr lang="zh-CN" altLang="en-US" b="1">
                <a:solidFill>
                  <a:srgbClr val="FF0000"/>
                </a:solidFill>
                <a:latin typeface="微软雅黑" panose="020B0503020204020204" pitchFamily="34" charset="-122"/>
                <a:ea typeface="微软雅黑" panose="020B0503020204020204" pitchFamily="34" charset="-122"/>
              </a:rPr>
              <a:t>右下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974340" y="3623310"/>
            <a:ext cx="720090" cy="384810"/>
          </a:xfrm>
          <a:prstGeom prst="rect">
            <a:avLst/>
          </a:prstGeom>
          <a:noFill/>
        </p:spPr>
        <p:txBody>
          <a:bodyPr wrap="square" rtlCol="0">
            <a:spAutoFit/>
          </a:bodyPr>
          <a:p>
            <a:r>
              <a:rPr lang="zh-CN" altLang="en-US" b="1">
                <a:solidFill>
                  <a:srgbClr val="FF0000"/>
                </a:solidFill>
                <a:latin typeface="微软雅黑" panose="020B0503020204020204" pitchFamily="34" charset="-122"/>
                <a:ea typeface="微软雅黑" panose="020B0503020204020204" pitchFamily="34" charset="-122"/>
              </a:rPr>
              <a:t>右下</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847340" y="47879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右上</a:t>
            </a:r>
            <a:endParaRPr lang="zh-CN" altLang="en-US" b="1">
              <a:solidFill>
                <a:srgbClr val="FF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913130" y="4787900"/>
            <a:ext cx="640080" cy="384810"/>
          </a:xfrm>
          <a:prstGeom prst="rect">
            <a:avLst/>
          </a:prstGeom>
          <a:noFill/>
        </p:spPr>
        <p:txBody>
          <a:bodyPr wrap="none" rtlCol="0">
            <a:spAutoFit/>
          </a:bodyPr>
          <a:p>
            <a:r>
              <a:rPr lang="zh-CN" altLang="en-US" b="1">
                <a:solidFill>
                  <a:srgbClr val="FF0000"/>
                </a:solidFill>
                <a:latin typeface="微软雅黑" panose="020B0503020204020204" pitchFamily="34" charset="-122"/>
                <a:ea typeface="微软雅黑" panose="020B0503020204020204" pitchFamily="34" charset="-122"/>
              </a:rPr>
              <a:t>左上</a:t>
            </a:r>
            <a:endParaRPr lang="zh-CN" altLang="en-US"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65．选项中的四个图形，由题干图形拼合而成的是：</a:t>
            </a:r>
            <a:endParaRPr lang="en-US" altLang="zh-CN" sz="2000">
              <a:latin typeface="微软雅黑" panose="020B0503020204020204" pitchFamily="34" charset="-122"/>
              <a:ea typeface="微软雅黑" panose="020B0503020204020204" pitchFamily="34" charset="-122"/>
            </a:endParaRPr>
          </a:p>
        </p:txBody>
      </p:sp>
      <p:pic>
        <p:nvPicPr>
          <p:cNvPr id="-2147482607" name="图片 61"/>
          <p:cNvPicPr>
            <a:picLocks noChangeAspect="1"/>
          </p:cNvPicPr>
          <p:nvPr/>
        </p:nvPicPr>
        <p:blipFill>
          <a:blip r:embed="rId3"/>
          <a:stretch>
            <a:fillRect/>
          </a:stretch>
        </p:blipFill>
        <p:spPr>
          <a:xfrm>
            <a:off x="1974215" y="1634490"/>
            <a:ext cx="7546975" cy="4359275"/>
          </a:xfrm>
          <a:prstGeom prst="rect">
            <a:avLst/>
          </a:prstGeom>
          <a:noFill/>
          <a:ln w="9525">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61620" y="802005"/>
            <a:ext cx="11705590" cy="4876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    　65．选项中的四个图形，由题干图形拼合而成的是：</a:t>
            </a:r>
            <a:endParaRPr lang="en-US" altLang="zh-CN" sz="20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8138160" y="1866900"/>
            <a:ext cx="3828415" cy="3429635"/>
            <a:chOff x="10917" y="3754"/>
            <a:chExt cx="4210" cy="3424"/>
          </a:xfrm>
        </p:grpSpPr>
        <p:pic>
          <p:nvPicPr>
            <p:cNvPr id="11" name="图片 10"/>
            <p:cNvPicPr>
              <a:picLocks noChangeAspect="1"/>
            </p:cNvPicPr>
            <p:nvPr/>
          </p:nvPicPr>
          <p:blipFill>
            <a:blip r:embed="rId3"/>
            <a:stretch>
              <a:fillRect/>
            </a:stretch>
          </p:blipFill>
          <p:spPr>
            <a:xfrm>
              <a:off x="10917" y="3754"/>
              <a:ext cx="4211" cy="3424"/>
            </a:xfrm>
            <a:prstGeom prst="rect">
              <a:avLst/>
            </a:prstGeom>
          </p:spPr>
        </p:pic>
        <p:cxnSp>
          <p:nvCxnSpPr>
            <p:cNvPr id="12" name="直接连接符 11"/>
            <p:cNvCxnSpPr/>
            <p:nvPr/>
          </p:nvCxnSpPr>
          <p:spPr>
            <a:xfrm flipH="1">
              <a:off x="12571" y="5720"/>
              <a:ext cx="1087" cy="105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2571" y="5115"/>
              <a:ext cx="1107" cy="525"/>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2469" y="4113"/>
              <a:ext cx="9" cy="1047"/>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95935" y="1715770"/>
            <a:ext cx="7281545" cy="3992245"/>
            <a:chOff x="769" y="2718"/>
            <a:chExt cx="9964" cy="5364"/>
          </a:xfrm>
        </p:grpSpPr>
        <p:grpSp>
          <p:nvGrpSpPr>
            <p:cNvPr id="10" name="组合 9"/>
            <p:cNvGrpSpPr/>
            <p:nvPr/>
          </p:nvGrpSpPr>
          <p:grpSpPr>
            <a:xfrm>
              <a:off x="769" y="2718"/>
              <a:ext cx="9965" cy="5364"/>
              <a:chOff x="2829" y="2474"/>
              <a:chExt cx="11884" cy="6864"/>
            </a:xfrm>
          </p:grpSpPr>
          <p:pic>
            <p:nvPicPr>
              <p:cNvPr id="-2147482607" name="图片 61"/>
              <p:cNvPicPr>
                <a:picLocks noChangeAspect="1"/>
              </p:cNvPicPr>
              <p:nvPr/>
            </p:nvPicPr>
            <p:blipFill>
              <a:blip r:embed="rId4"/>
              <a:stretch>
                <a:fillRect/>
              </a:stretch>
            </p:blipFill>
            <p:spPr>
              <a:xfrm>
                <a:off x="2829" y="2474"/>
                <a:ext cx="11885" cy="6865"/>
              </a:xfrm>
              <a:prstGeom prst="rect">
                <a:avLst/>
              </a:prstGeom>
              <a:noFill/>
              <a:ln w="9525">
                <a:noFill/>
              </a:ln>
            </p:spPr>
          </p:pic>
          <p:cxnSp>
            <p:nvCxnSpPr>
              <p:cNvPr id="2" name="直接连接符 1"/>
              <p:cNvCxnSpPr/>
              <p:nvPr/>
            </p:nvCxnSpPr>
            <p:spPr>
              <a:xfrm flipH="1">
                <a:off x="3678" y="3520"/>
                <a:ext cx="780" cy="74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958" y="3800"/>
                <a:ext cx="780" cy="74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958" y="3340"/>
                <a:ext cx="800" cy="380"/>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9798" y="4160"/>
                <a:ext cx="800" cy="380"/>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flipH="1" flipV="1">
              <a:off x="6613" y="3395"/>
              <a:ext cx="5" cy="645"/>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56895" y="869315"/>
            <a:ext cx="11082020" cy="47548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69.财政部去年10月向社会公开行政事业的收费和政府性基金目录。行政事业性收费是指国家机关、事业单位、代行政府职能的社会团体及其他组织根据法律法规等有关规定，依据国务院规定程序批准，在实施社会公共管理，以及在向公民、法人提供特定公共服务过程中，向特定对象收取的费用：政府性基金是指各级人民政府及其所属部门根据法律、国家行政法规和有关文件的规定，为支持某项事业发展，按照国家规定程序批准，向公民、法人和其他组织征收的具有专项用途的资金，包括各种基金、资金、附加和专项收费。</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根据上述定义，下列选项中所列项目全部属于政府性基金的是：（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①民航发展基金    ②壹基金    	③华夏基金        ④残疾人就业保障金</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⑤国家电影事业发展专项资金    	⑥彩票公益金  	⑦港口建设费</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⑧国家司法考试报名考务费      	⑨城市公用事业附加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A.①②④⑦		B.③⑤⑥⑨		C.①④⑤⑨		D.⑤⑥⑦⑧</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56895" y="869315"/>
            <a:ext cx="11082020" cy="49129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69.财政部去年10月向社会公开行政事业的收费和政府性基金目录。行政事业性收费是指国家机关、事业单位、代行政府职能的社会团体及其他组织根据法律法规等有关规定，依据国务院规定程序批准，在实施社会公共管理，以及在向公民、法人提供特定公共服务过程中，向特定对象收取的费用：</a:t>
            </a:r>
            <a:r>
              <a:rPr lang="en-US" altLang="zh-CN" sz="2000" b="1">
                <a:latin typeface="微软雅黑" panose="020B0503020204020204" pitchFamily="34" charset="-122"/>
                <a:ea typeface="微软雅黑" panose="020B0503020204020204" pitchFamily="34" charset="-122"/>
              </a:rPr>
              <a:t>政府性基金</a:t>
            </a:r>
            <a:r>
              <a:rPr lang="en-US" altLang="zh-CN" sz="2000">
                <a:latin typeface="微软雅黑" panose="020B0503020204020204" pitchFamily="34" charset="-122"/>
                <a:ea typeface="微软雅黑" panose="020B0503020204020204" pitchFamily="34" charset="-122"/>
              </a:rPr>
              <a:t>是指</a:t>
            </a:r>
            <a:r>
              <a:rPr lang="en-US" altLang="zh-CN" sz="2000" b="1">
                <a:solidFill>
                  <a:srgbClr val="FF0000"/>
                </a:solidFill>
                <a:latin typeface="微软雅黑" panose="020B0503020204020204" pitchFamily="34" charset="-122"/>
                <a:ea typeface="微软雅黑" panose="020B0503020204020204" pitchFamily="34" charset="-122"/>
              </a:rPr>
              <a:t>各级人民政府及其所属部门</a:t>
            </a:r>
            <a:r>
              <a:rPr lang="en-US" altLang="zh-CN" sz="2000">
                <a:latin typeface="微软雅黑" panose="020B0503020204020204" pitchFamily="34" charset="-122"/>
                <a:ea typeface="微软雅黑" panose="020B0503020204020204" pitchFamily="34" charset="-122"/>
              </a:rPr>
              <a:t>根据法律、国家行政法规和有关文件的规定，</a:t>
            </a:r>
            <a:r>
              <a:rPr lang="en-US" altLang="zh-CN" sz="2000" b="1">
                <a:solidFill>
                  <a:schemeClr val="accent1"/>
                </a:solidFill>
                <a:latin typeface="微软雅黑" panose="020B0503020204020204" pitchFamily="34" charset="-122"/>
                <a:ea typeface="微软雅黑" panose="020B0503020204020204" pitchFamily="34" charset="-122"/>
              </a:rPr>
              <a:t>为支持某项事业发展</a:t>
            </a:r>
            <a:r>
              <a:rPr lang="en-US" altLang="zh-CN" sz="2000">
                <a:latin typeface="微软雅黑" panose="020B0503020204020204" pitchFamily="34" charset="-122"/>
                <a:ea typeface="微软雅黑" panose="020B0503020204020204" pitchFamily="34" charset="-122"/>
              </a:rPr>
              <a:t>，按照国家规定程序批准，向</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公民、法人和其他组织征收</a:t>
            </a:r>
            <a:r>
              <a:rPr lang="en-US" altLang="zh-CN" sz="2000">
                <a:latin typeface="微软雅黑" panose="020B0503020204020204" pitchFamily="34" charset="-122"/>
                <a:ea typeface="微软雅黑" panose="020B0503020204020204" pitchFamily="34" charset="-122"/>
              </a:rPr>
              <a:t>的具有专项用途的资金，</a:t>
            </a:r>
            <a:r>
              <a:rPr lang="en-US" altLang="zh-CN" sz="2800" b="1">
                <a:latin typeface="微软雅黑" panose="020B0503020204020204" pitchFamily="34" charset="-122"/>
                <a:ea typeface="微软雅黑" panose="020B0503020204020204" pitchFamily="34" charset="-122"/>
              </a:rPr>
              <a:t>包括</a:t>
            </a:r>
            <a:r>
              <a:rPr lang="en-US" altLang="zh-CN" sz="2000">
                <a:latin typeface="微软雅黑" panose="020B0503020204020204" pitchFamily="34" charset="-122"/>
                <a:ea typeface="微软雅黑" panose="020B0503020204020204" pitchFamily="34" charset="-122"/>
              </a:rPr>
              <a:t>各种</a:t>
            </a:r>
            <a:r>
              <a:rPr lang="en-US" altLang="zh-CN" sz="2000" b="1">
                <a:solidFill>
                  <a:schemeClr val="accent5"/>
                </a:solidFill>
                <a:latin typeface="微软雅黑" panose="020B0503020204020204" pitchFamily="34" charset="-122"/>
                <a:ea typeface="微软雅黑" panose="020B0503020204020204" pitchFamily="34" charset="-122"/>
              </a:rPr>
              <a:t>基金、资金、附加和专项收费</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根据上述定义，下列选项中所列项目全部</a:t>
            </a:r>
            <a:r>
              <a:rPr lang="en-US" altLang="zh-CN" sz="2000" b="1">
                <a:solidFill>
                  <a:srgbClr val="FF0000"/>
                </a:solidFill>
                <a:latin typeface="微软雅黑" panose="020B0503020204020204" pitchFamily="34" charset="-122"/>
                <a:ea typeface="微软雅黑" panose="020B0503020204020204" pitchFamily="34" charset="-122"/>
              </a:rPr>
              <a:t>属于</a:t>
            </a:r>
            <a:r>
              <a:rPr lang="en-US" altLang="zh-CN" sz="2000" b="1">
                <a:latin typeface="微软雅黑" panose="020B0503020204020204" pitchFamily="34" charset="-122"/>
                <a:ea typeface="微软雅黑" panose="020B0503020204020204" pitchFamily="34" charset="-122"/>
              </a:rPr>
              <a:t>政府性基金</a:t>
            </a:r>
            <a:r>
              <a:rPr lang="en-US" altLang="zh-CN" sz="2000">
                <a:latin typeface="微软雅黑" panose="020B0503020204020204" pitchFamily="34" charset="-122"/>
                <a:ea typeface="微软雅黑" panose="020B0503020204020204" pitchFamily="34" charset="-122"/>
              </a:rPr>
              <a:t>的是：（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①民航发展基金    ②壹基金    	③华夏基金        ④残疾人就业保障金</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⑤国家电影事业发展专项资金    	⑥彩票公益金  	⑦港口建设费</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⑧国家司法考试报名考务费      	⑨城市公用事业附加</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A.①②④⑦		B.③⑤⑥⑨		C.①④⑤⑨		D.⑤⑥⑦⑧</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graphicFrame>
        <p:nvGraphicFramePr>
          <p:cNvPr id="0" name="表格 -1"/>
          <p:cNvGraphicFramePr/>
          <p:nvPr/>
        </p:nvGraphicFramePr>
        <p:xfrm>
          <a:off x="1144905" y="1545590"/>
          <a:ext cx="9980295" cy="3663950"/>
        </p:xfrm>
        <a:graphic>
          <a:graphicData uri="http://schemas.openxmlformats.org/drawingml/2006/table">
            <a:tbl>
              <a:tblPr firstRow="1" bandRow="1">
                <a:tableStyleId>{5C22544A-7EE6-4342-B048-85BDC9FD1C3A}</a:tableStyleId>
              </a:tblPr>
              <a:tblGrid>
                <a:gridCol w="998220"/>
                <a:gridCol w="997585"/>
                <a:gridCol w="998220"/>
                <a:gridCol w="998220"/>
                <a:gridCol w="998220"/>
                <a:gridCol w="997585"/>
                <a:gridCol w="998220"/>
                <a:gridCol w="998220"/>
                <a:gridCol w="997585"/>
                <a:gridCol w="998220"/>
              </a:tblGrid>
              <a:tr h="611505">
                <a:tc gridSpan="10">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2015</a:t>
                      </a: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重庆选调言语理解考点分布</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612140">
                <a:tc gridSpan="2">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逻辑填空</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语句表达</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5">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片段阅读</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611505">
                <a:tc grid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3">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gridSpan="5">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17</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463550">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没有</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成语</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涉及</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成语</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C000"/>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衔接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语句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排序</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病句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辨析</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主观型</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细节性</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gridSpan="3">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特殊型</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hMerge="1">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901700">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8</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词句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理解</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添加</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承接</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0" indent="0" algn="ctr">
                        <a:buNone/>
                      </a:pPr>
                      <a:r>
                        <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叙述</a:t>
                      </a:r>
                      <a:endParaRPr lang="zh-CN" altLang="en-US"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2"/>
                    </a:solidFill>
                  </a:tcPr>
                </a:tc>
              </a:tr>
              <a:tr h="463550">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6</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zh-CN" sz="2400" b="0" u="none">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1054100"/>
            <a:ext cx="10969625" cy="473138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72.某大学考古博物馆发表了有关今年出售和获得藏品的报告，人们对报告的准确性产生了疑问，为了防止争议，报告由其他大学的三个考古学家来复审。因为这三个人会被允许查阅一切与报告有关的档案和资料，他们肯定可以判断报告是否准确。</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上述论证的推理是错误的，因为：(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A.没有说明该馆的收藏是对大众开放的，还是仅供学者研究使用</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B.没有说明这三个考古学家是否有权查阅许多年以来的馆藏记录</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C.没有说明这三个考古学家发现报告有误后如何处理</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D.忽略了一些与报告无关的文件会提及今年馆藏的出售和增添藏品情况的可能性</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1054100"/>
            <a:ext cx="10969625" cy="473138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72.某大学考古博物馆发表了有关今年出售和获得藏品的报告，人们对报告的准确性产生了疑问，为了防止争议，报告由其他大学的三个考古学家来复审。</a:t>
            </a:r>
            <a:r>
              <a:rPr lang="en-US" altLang="zh-CN" sz="2400" b="1">
                <a:solidFill>
                  <a:srgbClr val="FF0000"/>
                </a:solidFill>
                <a:latin typeface="微软雅黑" panose="020B0503020204020204" pitchFamily="34" charset="-122"/>
                <a:ea typeface="微软雅黑" panose="020B0503020204020204" pitchFamily="34" charset="-122"/>
              </a:rPr>
              <a:t>因为</a:t>
            </a:r>
            <a:r>
              <a:rPr lang="en-US" altLang="zh-CN" sz="2400">
                <a:latin typeface="微软雅黑" panose="020B0503020204020204" pitchFamily="34" charset="-122"/>
                <a:ea typeface="微软雅黑" panose="020B0503020204020204" pitchFamily="34" charset="-122"/>
              </a:rPr>
              <a:t>这三个人会</a:t>
            </a:r>
            <a:r>
              <a:rPr lang="en-US" altLang="zh-CN" sz="2400" b="1">
                <a:solidFill>
                  <a:schemeClr val="accent3">
                    <a:lumMod val="75000"/>
                  </a:schemeClr>
                </a:solidFill>
                <a:latin typeface="微软雅黑" panose="020B0503020204020204" pitchFamily="34" charset="-122"/>
                <a:ea typeface="微软雅黑" panose="020B0503020204020204" pitchFamily="34" charset="-122"/>
              </a:rPr>
              <a:t>被允许查阅一切与报告有关的档案和资料</a:t>
            </a:r>
            <a:r>
              <a:rPr lang="en-US" altLang="zh-CN" sz="2400">
                <a:latin typeface="微软雅黑" panose="020B0503020204020204" pitchFamily="34" charset="-122"/>
                <a:ea typeface="微软雅黑" panose="020B0503020204020204" pitchFamily="34" charset="-122"/>
              </a:rPr>
              <a:t>，他们</a:t>
            </a:r>
            <a:r>
              <a:rPr lang="en-US" altLang="zh-CN" sz="2400" b="1">
                <a:solidFill>
                  <a:schemeClr val="accent3">
                    <a:lumMod val="75000"/>
                  </a:schemeClr>
                </a:solidFill>
                <a:latin typeface="微软雅黑" panose="020B0503020204020204" pitchFamily="34" charset="-122"/>
                <a:ea typeface="微软雅黑" panose="020B0503020204020204" pitchFamily="34" charset="-122"/>
              </a:rPr>
              <a:t>肯定可以判断报告是否准确</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上述论证的</a:t>
            </a:r>
            <a:r>
              <a:rPr lang="en-US" altLang="zh-CN" sz="2400" b="1">
                <a:latin typeface="微软雅黑" panose="020B0503020204020204" pitchFamily="34" charset="-122"/>
                <a:ea typeface="微软雅黑" panose="020B0503020204020204" pitchFamily="34" charset="-122"/>
              </a:rPr>
              <a:t>推理是错误的，因为</a:t>
            </a: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A.没有说明该馆的收藏是</a:t>
            </a:r>
            <a:r>
              <a:rPr lang="en-US" altLang="zh-CN" sz="2400" b="1">
                <a:solidFill>
                  <a:srgbClr val="FF0000"/>
                </a:solidFill>
                <a:latin typeface="微软雅黑" panose="020B0503020204020204" pitchFamily="34" charset="-122"/>
                <a:ea typeface="微软雅黑" panose="020B0503020204020204" pitchFamily="34" charset="-122"/>
              </a:rPr>
              <a:t>对大众开放的，还是仅供学者研究使用</a:t>
            </a:r>
            <a:endParaRPr lang="en-US" altLang="zh-CN" sz="24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B.没有说明这三个考古学家</a:t>
            </a:r>
            <a:r>
              <a:rPr lang="en-US" altLang="zh-CN" sz="2400" b="1">
                <a:solidFill>
                  <a:srgbClr val="FF0000"/>
                </a:solidFill>
                <a:latin typeface="微软雅黑" panose="020B0503020204020204" pitchFamily="34" charset="-122"/>
                <a:ea typeface="微软雅黑" panose="020B0503020204020204" pitchFamily="34" charset="-122"/>
              </a:rPr>
              <a:t>是否有权</a:t>
            </a:r>
            <a:r>
              <a:rPr lang="en-US" altLang="zh-CN" sz="2400">
                <a:latin typeface="微软雅黑" panose="020B0503020204020204" pitchFamily="34" charset="-122"/>
                <a:ea typeface="微软雅黑" panose="020B0503020204020204" pitchFamily="34" charset="-122"/>
              </a:rPr>
              <a:t>查阅许多年以来的馆藏记录</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C.没有说明这三个考古学家发现报告有误后</a:t>
            </a:r>
            <a:r>
              <a:rPr lang="en-US" altLang="zh-CN" sz="2400" b="1">
                <a:solidFill>
                  <a:srgbClr val="FF0000"/>
                </a:solidFill>
                <a:latin typeface="微软雅黑" panose="020B0503020204020204" pitchFamily="34" charset="-122"/>
                <a:ea typeface="微软雅黑" panose="020B0503020204020204" pitchFamily="34" charset="-122"/>
              </a:rPr>
              <a:t>如何处理</a:t>
            </a:r>
            <a:endParaRPr lang="en-US" altLang="zh-CN" sz="24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D.忽略了</a:t>
            </a:r>
            <a:r>
              <a:rPr lang="en-US" altLang="zh-CN" sz="2400" b="1">
                <a:solidFill>
                  <a:srgbClr val="FF0000"/>
                </a:solidFill>
                <a:latin typeface="微软雅黑" panose="020B0503020204020204" pitchFamily="34" charset="-122"/>
                <a:ea typeface="微软雅黑" panose="020B0503020204020204" pitchFamily="34" charset="-122"/>
              </a:rPr>
              <a:t>一些与报告无关的文件会提及今年馆藏的出售和增添藏品情况</a:t>
            </a:r>
            <a:r>
              <a:rPr lang="en-US" altLang="zh-CN" sz="2400">
                <a:latin typeface="微软雅黑" panose="020B0503020204020204" pitchFamily="34" charset="-122"/>
                <a:ea typeface="微软雅黑" panose="020B0503020204020204" pitchFamily="34" charset="-122"/>
              </a:rPr>
              <a:t>的可能性</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9900" y="1042035"/>
            <a:ext cx="11255375" cy="47548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74.社会各界要求惩治行贿人的呼声一直不绝于耳。近年来，最高人民检察院也不断提出“依法严厉打击严重行贿犯罪”的要求。2014年1季度，广州市检察机关共查办行贿犯罪人员89人，同比上升102.27%，立案查办的行贿和单位行贿犯罪案件首次超过了受贿案件总数。2013年检察机关对5515名行贿人依法追究刑事责任。同比上升18.6%，但相比数量巨大并逐年递增的受贿犯罪，还是不太相称。</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能够解释上述矛盾现象的不包括：（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A.行贿犯罪趋势群体化、交易手段隐蔽化，对检察机关办案能力构成了挑战</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B.司法实践中普遍存在“重受贿而轻行贿”倾向</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C.行贿者档案信息尚未公开，无法接受公众监督</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D.司法机关为收集证据，往往会从轻或免罪作为“交换”条件，使一些行贿人作为所谓“污点证人”被有意放过而非减轻处罚</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9900" y="1042035"/>
            <a:ext cx="11255375" cy="49129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74.社会各界要求惩治行贿人的呼声一直不绝于耳。近年来，最高人民检察院也不断提出“依法严厉打击严重行贿犯罪”的要求。2014年1季度，广州市检察机关共查办行</a:t>
            </a:r>
            <a:r>
              <a:rPr lang="en-US" altLang="zh-CN" sz="2000" b="1">
                <a:solidFill>
                  <a:schemeClr val="accent1"/>
                </a:solidFill>
                <a:latin typeface="微软雅黑" panose="020B0503020204020204" pitchFamily="34" charset="-122"/>
                <a:ea typeface="微软雅黑" panose="020B0503020204020204" pitchFamily="34" charset="-122"/>
              </a:rPr>
              <a:t>贿犯罪人员</a:t>
            </a:r>
            <a:r>
              <a:rPr lang="en-US" altLang="zh-CN" sz="2000">
                <a:latin typeface="微软雅黑" panose="020B0503020204020204" pitchFamily="34" charset="-122"/>
                <a:ea typeface="微软雅黑" panose="020B0503020204020204" pitchFamily="34" charset="-122"/>
              </a:rPr>
              <a:t>89人，同比上升102.27%，立案查办的</a:t>
            </a:r>
            <a:r>
              <a:rPr lang="en-US" altLang="zh-CN" sz="2000" b="1">
                <a:solidFill>
                  <a:schemeClr val="accent1"/>
                </a:solidFill>
                <a:latin typeface="微软雅黑" panose="020B0503020204020204" pitchFamily="34" charset="-122"/>
                <a:ea typeface="微软雅黑" panose="020B0503020204020204" pitchFamily="34" charset="-122"/>
              </a:rPr>
              <a:t>行贿</a:t>
            </a:r>
            <a:r>
              <a:rPr lang="en-US" altLang="zh-CN" sz="2000">
                <a:latin typeface="微软雅黑" panose="020B0503020204020204" pitchFamily="34" charset="-122"/>
                <a:ea typeface="微软雅黑" panose="020B0503020204020204" pitchFamily="34" charset="-122"/>
              </a:rPr>
              <a:t>和</a:t>
            </a:r>
            <a:r>
              <a:rPr lang="en-US" altLang="zh-CN" sz="2000" b="1">
                <a:solidFill>
                  <a:schemeClr val="accent1"/>
                </a:solidFill>
                <a:latin typeface="微软雅黑" panose="020B0503020204020204" pitchFamily="34" charset="-122"/>
                <a:ea typeface="微软雅黑" panose="020B0503020204020204" pitchFamily="34" charset="-122"/>
              </a:rPr>
              <a:t>单位行贿犯罪案件</a:t>
            </a:r>
            <a:r>
              <a:rPr lang="en-US" altLang="zh-CN" sz="2000">
                <a:latin typeface="微软雅黑" panose="020B0503020204020204" pitchFamily="34" charset="-122"/>
                <a:ea typeface="微软雅黑" panose="020B0503020204020204" pitchFamily="34" charset="-122"/>
              </a:rPr>
              <a:t>首次超过了受贿案件总数。2013年检察机关对5515名</a:t>
            </a:r>
            <a:r>
              <a:rPr lang="en-US" altLang="zh-CN" sz="2000" b="1">
                <a:solidFill>
                  <a:schemeClr val="accent1"/>
                </a:solidFill>
                <a:latin typeface="微软雅黑" panose="020B0503020204020204" pitchFamily="34" charset="-122"/>
                <a:ea typeface="微软雅黑" panose="020B0503020204020204" pitchFamily="34" charset="-122"/>
              </a:rPr>
              <a:t>行贿人</a:t>
            </a:r>
            <a:r>
              <a:rPr lang="en-US" altLang="zh-CN" sz="2000">
                <a:latin typeface="微软雅黑" panose="020B0503020204020204" pitchFamily="34" charset="-122"/>
                <a:ea typeface="微软雅黑" panose="020B0503020204020204" pitchFamily="34" charset="-122"/>
              </a:rPr>
              <a:t>依法追究刑事责任。同比上升18.6%，</a:t>
            </a:r>
            <a:r>
              <a:rPr lang="en-US" altLang="zh-CN" sz="2800" b="1">
                <a:solidFill>
                  <a:srgbClr val="FF0000"/>
                </a:solidFill>
                <a:latin typeface="微软雅黑" panose="020B0503020204020204" pitchFamily="34" charset="-122"/>
                <a:ea typeface="微软雅黑" panose="020B0503020204020204" pitchFamily="34" charset="-122"/>
              </a:rPr>
              <a:t>但</a:t>
            </a:r>
            <a:r>
              <a:rPr lang="en-US" altLang="zh-CN" sz="2000">
                <a:latin typeface="微软雅黑" panose="020B0503020204020204" pitchFamily="34" charset="-122"/>
                <a:ea typeface="微软雅黑" panose="020B0503020204020204" pitchFamily="34" charset="-122"/>
              </a:rPr>
              <a:t>相比数量巨大并逐年递增的</a:t>
            </a:r>
            <a:r>
              <a:rPr lang="en-US" altLang="zh-CN" sz="2000" b="1">
                <a:solidFill>
                  <a:schemeClr val="accent1"/>
                </a:solidFill>
                <a:latin typeface="微软雅黑" panose="020B0503020204020204" pitchFamily="34" charset="-122"/>
                <a:ea typeface="微软雅黑" panose="020B0503020204020204" pitchFamily="34" charset="-122"/>
              </a:rPr>
              <a:t>受贿犯罪</a:t>
            </a:r>
            <a:r>
              <a:rPr lang="en-US" altLang="zh-CN" sz="2000">
                <a:latin typeface="微软雅黑" panose="020B0503020204020204" pitchFamily="34" charset="-122"/>
                <a:ea typeface="微软雅黑" panose="020B0503020204020204" pitchFamily="34" charset="-122"/>
              </a:rPr>
              <a:t>，还是不太相称。</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b="1">
                <a:solidFill>
                  <a:srgbClr val="FF0000"/>
                </a:solidFill>
                <a:latin typeface="微软雅黑" panose="020B0503020204020204" pitchFamily="34" charset="-122"/>
                <a:ea typeface="微软雅黑" panose="020B0503020204020204" pitchFamily="34" charset="-122"/>
              </a:rPr>
              <a:t>能够解释</a:t>
            </a:r>
            <a:r>
              <a:rPr lang="en-US" altLang="zh-CN" sz="2000">
                <a:latin typeface="微软雅黑" panose="020B0503020204020204" pitchFamily="34" charset="-122"/>
                <a:ea typeface="微软雅黑" panose="020B0503020204020204" pitchFamily="34" charset="-122"/>
              </a:rPr>
              <a:t>上述矛盾现象的</a:t>
            </a:r>
            <a:r>
              <a:rPr lang="en-US" altLang="zh-CN" sz="2000" b="1">
                <a:solidFill>
                  <a:srgbClr val="FF0000"/>
                </a:solidFill>
                <a:latin typeface="微软雅黑" panose="020B0503020204020204" pitchFamily="34" charset="-122"/>
                <a:ea typeface="微软雅黑" panose="020B0503020204020204" pitchFamily="34" charset="-122"/>
              </a:rPr>
              <a:t>不包括</a:t>
            </a:r>
            <a:r>
              <a:rPr lang="en-US" altLang="zh-CN" sz="2000">
                <a:latin typeface="微软雅黑" panose="020B0503020204020204" pitchFamily="34" charset="-122"/>
                <a:ea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A.行贿犯罪趋势群体化、交易手段隐蔽化，对检察机关办案能力构成了挑战</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B.司法实践中普遍存在“重受贿而轻行贿”倾向</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C.行贿者档案信息尚未公开，无法接受公众监督</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D.司法机关为收集证据，往往会从轻或免罪作为“交换”条件，使一些行贿人作为所谓“污点证人”被有意放过而非减轻处罚</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5475" y="815975"/>
            <a:ext cx="10944225" cy="56692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78.近年来，越来越多的国内外研究发现，官员变更导致的政策不稳定性对一个地区的宏观经济增长有显著的负面影响。</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研究得出上述结论的前提假设是：（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Ⅰ.官员变更比率的提高和官员变更波动率的增大都会显著刺激财政支出的扩张，而财政支出扩张则会对经济增长产生显著的抑制作用</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Ⅱ.地方政府往往掌握地方国企的经济管理权以及区域内行政审批、土地征用、贷款担保、政策优惠等重要资源，从而拥有较大的“权力”去自主发展经济和制定经济发展政策</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Ⅲ.在以相对绩效为核心的晋升体制下，地方政府大多承担着比上一级政府更大的经济压力，其对社会经济增长的推动往往更加投入</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Ⅳ.官员变更引起的政策不稳定性会通过刺激官员的短视性政策行为以及由此衍生政策不确定性预期对经济增长产生负面影响</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A.Ⅰ和Ⅳ			B.Ⅱ和Ⅲ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C.Ⅰ和Ⅲ			D.Ⅱ和Ⅳ</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5475" y="815975"/>
            <a:ext cx="10944225" cy="56692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78.近年来，越来越多的国内外研究发现，</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官员变更</a:t>
            </a:r>
            <a:r>
              <a:rPr lang="en-US" altLang="zh-CN" sz="2000" b="1">
                <a:solidFill>
                  <a:srgbClr val="FF0000"/>
                </a:solidFill>
                <a:latin typeface="微软雅黑" panose="020B0503020204020204" pitchFamily="34" charset="-122"/>
                <a:ea typeface="微软雅黑" panose="020B0503020204020204" pitchFamily="34" charset="-122"/>
              </a:rPr>
              <a:t>导致</a:t>
            </a:r>
            <a:r>
              <a:rPr lang="en-US" altLang="zh-CN" sz="2000">
                <a:latin typeface="微软雅黑" panose="020B0503020204020204" pitchFamily="34" charset="-122"/>
                <a:ea typeface="微软雅黑" panose="020B0503020204020204" pitchFamily="34" charset="-122"/>
              </a:rPr>
              <a:t>的政策不稳定性对</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一个地区的宏观经济增长有显著的负面影响</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研究得出上述结论的</a:t>
            </a:r>
            <a:r>
              <a:rPr lang="en-US" altLang="zh-CN" sz="2000" b="1">
                <a:solidFill>
                  <a:srgbClr val="FF0000"/>
                </a:solidFill>
                <a:latin typeface="微软雅黑" panose="020B0503020204020204" pitchFamily="34" charset="-122"/>
                <a:ea typeface="微软雅黑" panose="020B0503020204020204" pitchFamily="34" charset="-122"/>
              </a:rPr>
              <a:t>前提假设</a:t>
            </a:r>
            <a:r>
              <a:rPr lang="en-US" altLang="zh-CN" sz="2000">
                <a:latin typeface="微软雅黑" panose="020B0503020204020204" pitchFamily="34" charset="-122"/>
                <a:ea typeface="微软雅黑" panose="020B0503020204020204" pitchFamily="34" charset="-122"/>
              </a:rPr>
              <a:t>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Ⅰ.</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官员变更比率</a:t>
            </a:r>
            <a:r>
              <a:rPr lang="en-US" altLang="zh-CN" sz="2000">
                <a:latin typeface="微软雅黑" panose="020B0503020204020204" pitchFamily="34" charset="-122"/>
                <a:ea typeface="微软雅黑" panose="020B0503020204020204" pitchFamily="34" charset="-122"/>
              </a:rPr>
              <a:t>的提高和官员变更波动率的增大都会显著刺激财政支出的扩张，而财政支出扩张则会</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对经济增长产生显著的抑制作用</a:t>
            </a:r>
            <a:endParaRPr lang="en-US" altLang="zh-CN" sz="2000" b="1">
              <a:solidFill>
                <a:schemeClr val="accent5">
                  <a:lumMod val="75000"/>
                </a:schemeClr>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Ⅱ.地方政府往往掌握地方国企的经济管理权以及区域内行政审批、土地征用、贷款担保、政策优惠等重要资源，从而拥有较大的“权力”去自主发展经济和制定经济发展政策</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Ⅲ.在以相对绩效为核心的晋升体制下，地方政府大多承担着比上一级政府更大的经济压力，其对社会经济增长的推动往往更加投入</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Ⅳ.</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官员变更</a:t>
            </a:r>
            <a:r>
              <a:rPr lang="en-US" altLang="zh-CN" sz="2000">
                <a:latin typeface="微软雅黑" panose="020B0503020204020204" pitchFamily="34" charset="-122"/>
                <a:ea typeface="微软雅黑" panose="020B0503020204020204" pitchFamily="34" charset="-122"/>
              </a:rPr>
              <a:t>引起的政策不稳定性会通过刺激官员的短视性政策行为以及由此衍生政策不确定性预期</a:t>
            </a:r>
            <a:r>
              <a:rPr lang="en-US" altLang="zh-CN" sz="2000" b="1">
                <a:solidFill>
                  <a:schemeClr val="accent5">
                    <a:lumMod val="75000"/>
                  </a:schemeClr>
                </a:solidFill>
                <a:latin typeface="微软雅黑" panose="020B0503020204020204" pitchFamily="34" charset="-122"/>
                <a:ea typeface="微软雅黑" panose="020B0503020204020204" pitchFamily="34" charset="-122"/>
              </a:rPr>
              <a:t>对经济增长产生负面影响</a:t>
            </a:r>
            <a:endParaRPr lang="en-US" altLang="zh-CN" sz="2000" b="1">
              <a:solidFill>
                <a:schemeClr val="accent5">
                  <a:lumMod val="75000"/>
                </a:schemeClr>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A.Ⅰ和Ⅳ			B.Ⅱ和Ⅲ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C.Ⅰ和Ⅲ			D.Ⅱ和Ⅳ</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1179195"/>
            <a:ext cx="9912350" cy="448056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79.航天局认为优秀宇航员应具备三个条件：第一，丰富的知识；第二，熟练的技术；第三，坚强的意志。现有至少符合条件之一的甲、乙、丙、丁四位优秀飞行员报名参选，已知：</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①甲、乙意志坚强程度相同</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②乙、丙知识水平相当</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③丙、丁并非都是知识丰富</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④四人中三人知识丰富、两人意志坚强，一人技术熟练</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航天局经过考察，发现其中只有一人完全符合优秀宇航员的全部条件。他是：（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A.甲				B.乙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C.丙				D.丁</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21005" y="714375"/>
            <a:ext cx="11149965" cy="551688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79.航天局认为优秀宇航员应具备三个条件：</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第一，丰富的知识；</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第二，熟练的技术；</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第三，坚强的意志。</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现有</a:t>
            </a:r>
            <a:r>
              <a:rPr lang="en-US" altLang="zh-CN" sz="2000" b="1">
                <a:solidFill>
                  <a:srgbClr val="FF0000"/>
                </a:solidFill>
                <a:latin typeface="微软雅黑" panose="020B0503020204020204" pitchFamily="34" charset="-122"/>
                <a:ea typeface="微软雅黑" panose="020B0503020204020204" pitchFamily="34" charset="-122"/>
              </a:rPr>
              <a:t>至少符合条件之一</a:t>
            </a:r>
            <a:r>
              <a:rPr lang="en-US" altLang="zh-CN" sz="2000">
                <a:latin typeface="微软雅黑" panose="020B0503020204020204" pitchFamily="34" charset="-122"/>
                <a:ea typeface="微软雅黑" panose="020B0503020204020204" pitchFamily="34" charset="-122"/>
              </a:rPr>
              <a:t>的甲、乙、丙、丁四位优秀飞行员报名参选，已知：</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①甲、乙意志坚强程度相同</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②乙、丙知识水平相当</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③丙、丁并非都是知识丰富</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④四人中三人知识丰富、两人意志坚强，一人技术熟练</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航天局经过考察，发现其中只有一人完全符合优秀宇航员的全部条件。他是：（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A.甲				B.乙				</a:t>
            </a:r>
            <a:endParaRPr lang="en-US" altLang="zh-CN"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000">
                <a:latin typeface="微软雅黑" panose="020B0503020204020204" pitchFamily="34" charset="-122"/>
                <a:ea typeface="微软雅黑" panose="020B0503020204020204" pitchFamily="34" charset="-122"/>
              </a:rPr>
              <a:t>C.丙				D.丁</a:t>
            </a:r>
            <a:endParaRPr lang="en-US" altLang="zh-CN" sz="2000">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6249035" y="714375"/>
          <a:ext cx="4661535" cy="1711960"/>
        </p:xfrm>
        <a:graphic>
          <a:graphicData uri="http://schemas.openxmlformats.org/drawingml/2006/table">
            <a:tbl>
              <a:tblPr firstRow="1" bandRow="1">
                <a:tableStyleId>{5C22544A-7EE6-4342-B048-85BDC9FD1C3A}</a:tableStyleId>
              </a:tblPr>
              <a:tblGrid>
                <a:gridCol w="932205"/>
                <a:gridCol w="932714"/>
                <a:gridCol w="932205"/>
                <a:gridCol w="932206"/>
                <a:gridCol w="932205"/>
              </a:tblGrid>
              <a:tr h="427990">
                <a:tc>
                  <a:txBody>
                    <a:bodyPr/>
                    <a:p>
                      <a:pPr>
                        <a:buNone/>
                      </a:pPr>
                      <a:endParaRPr lang="zh-CN" altLang="en-US"/>
                    </a:p>
                  </a:txBody>
                  <a:tcPr/>
                </a:tc>
                <a:tc>
                  <a:txBody>
                    <a:bodyPr/>
                    <a:p>
                      <a:pPr algn="ctr">
                        <a:buNone/>
                      </a:pPr>
                      <a:r>
                        <a:rPr lang="zh-CN" altLang="en-US">
                          <a:latin typeface="微软雅黑" panose="020B0503020204020204" pitchFamily="34" charset="-122"/>
                          <a:ea typeface="微软雅黑" panose="020B0503020204020204" pitchFamily="34" charset="-122"/>
                        </a:rPr>
                        <a:t>甲</a:t>
                      </a:r>
                      <a:endParaRPr lang="zh-CN" altLang="en-US">
                        <a:latin typeface="微软雅黑" panose="020B0503020204020204" pitchFamily="34" charset="-122"/>
                        <a:ea typeface="微软雅黑" panose="020B0503020204020204" pitchFamily="34" charset="-122"/>
                      </a:endParaRPr>
                    </a:p>
                  </a:txBody>
                  <a:tcPr/>
                </a:tc>
                <a:tc>
                  <a:txBody>
                    <a:bodyPr/>
                    <a:p>
                      <a:pPr algn="ctr">
                        <a:buNone/>
                      </a:pPr>
                      <a:r>
                        <a:rPr lang="zh-CN" altLang="en-US">
                          <a:latin typeface="微软雅黑" panose="020B0503020204020204" pitchFamily="34" charset="-122"/>
                          <a:ea typeface="微软雅黑" panose="020B0503020204020204" pitchFamily="34" charset="-122"/>
                        </a:rPr>
                        <a:t>乙</a:t>
                      </a:r>
                      <a:endParaRPr lang="zh-CN" altLang="en-US">
                        <a:latin typeface="微软雅黑" panose="020B0503020204020204" pitchFamily="34" charset="-122"/>
                        <a:ea typeface="微软雅黑" panose="020B0503020204020204" pitchFamily="34" charset="-122"/>
                      </a:endParaRPr>
                    </a:p>
                  </a:txBody>
                  <a:tcPr/>
                </a:tc>
                <a:tc>
                  <a:txBody>
                    <a:bodyPr/>
                    <a:p>
                      <a:pPr algn="ctr">
                        <a:buNone/>
                      </a:pPr>
                      <a:r>
                        <a:rPr lang="zh-CN" altLang="en-US">
                          <a:latin typeface="微软雅黑" panose="020B0503020204020204" pitchFamily="34" charset="-122"/>
                          <a:ea typeface="微软雅黑" panose="020B0503020204020204" pitchFamily="34" charset="-122"/>
                        </a:rPr>
                        <a:t>丙</a:t>
                      </a:r>
                      <a:endParaRPr lang="zh-CN" altLang="en-US">
                        <a:latin typeface="微软雅黑" panose="020B0503020204020204" pitchFamily="34" charset="-122"/>
                        <a:ea typeface="微软雅黑" panose="020B0503020204020204" pitchFamily="34" charset="-122"/>
                      </a:endParaRPr>
                    </a:p>
                  </a:txBody>
                  <a:tcPr/>
                </a:tc>
                <a:tc>
                  <a:txBody>
                    <a:bodyPr/>
                    <a:p>
                      <a:pPr algn="ctr">
                        <a:buNone/>
                      </a:pPr>
                      <a:r>
                        <a:rPr lang="zh-CN" altLang="en-US">
                          <a:latin typeface="微软雅黑" panose="020B0503020204020204" pitchFamily="34" charset="-122"/>
                          <a:ea typeface="微软雅黑" panose="020B0503020204020204" pitchFamily="34" charset="-122"/>
                        </a:rPr>
                        <a:t>丁</a:t>
                      </a:r>
                      <a:endParaRPr lang="zh-CN" altLang="en-US">
                        <a:latin typeface="微软雅黑" panose="020B0503020204020204" pitchFamily="34" charset="-122"/>
                        <a:ea typeface="微软雅黑" panose="020B0503020204020204" pitchFamily="34" charset="-122"/>
                      </a:endParaRPr>
                    </a:p>
                  </a:txBody>
                  <a:tcPr/>
                </a:tc>
              </a:tr>
              <a:tr h="427990">
                <a:tc>
                  <a:txBody>
                    <a:bodyPr/>
                    <a:p>
                      <a:pPr>
                        <a:buNone/>
                      </a:pPr>
                      <a:r>
                        <a:rPr lang="zh-CN" altLang="en-US">
                          <a:latin typeface="微软雅黑" panose="020B0503020204020204" pitchFamily="34" charset="-122"/>
                          <a:ea typeface="微软雅黑" panose="020B0503020204020204" pitchFamily="34" charset="-122"/>
                        </a:rPr>
                        <a:t>知识</a:t>
                      </a:r>
                      <a:r>
                        <a:rPr lang="en-US" altLang="zh-CN">
                          <a:latin typeface="微软雅黑" panose="020B0503020204020204" pitchFamily="34" charset="-122"/>
                          <a:ea typeface="微软雅黑" panose="020B0503020204020204" pitchFamily="34" charset="-122"/>
                        </a:rPr>
                        <a:t>3</a:t>
                      </a:r>
                      <a:endParaRPr lang="en-US" altLang="zh-CN">
                        <a:latin typeface="微软雅黑" panose="020B0503020204020204" pitchFamily="34" charset="-122"/>
                        <a:ea typeface="微软雅黑" panose="020B0503020204020204" pitchFamily="34" charset="-122"/>
                      </a:endParaRPr>
                    </a:p>
                  </a:txBody>
                  <a:tcPr/>
                </a:tc>
                <a:tc>
                  <a:txBody>
                    <a:bodyPr/>
                    <a:p>
                      <a:pPr>
                        <a:buNone/>
                      </a:pPr>
                      <a:r>
                        <a:rPr lang="en-US" altLang="zh-CN">
                          <a:latin typeface="微软雅黑" panose="020B0503020204020204" pitchFamily="34" charset="-122"/>
                          <a:ea typeface="微软雅黑" panose="020B0503020204020204" pitchFamily="34" charset="-122"/>
                        </a:rPr>
                        <a:t>OK</a:t>
                      </a:r>
                      <a:endParaRPr lang="en-US" altLang="zh-CN">
                        <a:latin typeface="微软雅黑" panose="020B0503020204020204" pitchFamily="34" charset="-122"/>
                        <a:ea typeface="微软雅黑" panose="020B0503020204020204" pitchFamily="34" charset="-122"/>
                      </a:endParaRPr>
                    </a:p>
                  </a:txBody>
                  <a:tcPr/>
                </a:tc>
                <a:tc>
                  <a:txBody>
                    <a:bodyPr/>
                    <a:p>
                      <a:pPr>
                        <a:buNone/>
                      </a:pPr>
                      <a:r>
                        <a:rPr lang="en-US" altLang="zh-CN">
                          <a:latin typeface="微软雅黑" panose="020B0503020204020204" pitchFamily="34" charset="-122"/>
                          <a:ea typeface="微软雅黑" panose="020B0503020204020204" pitchFamily="34" charset="-122"/>
                        </a:rPr>
                        <a:t>OK</a:t>
                      </a:r>
                      <a:endParaRPr lang="en-US" altLang="zh-CN">
                        <a:latin typeface="微软雅黑" panose="020B0503020204020204" pitchFamily="34" charset="-122"/>
                        <a:ea typeface="微软雅黑" panose="020B0503020204020204" pitchFamily="34" charset="-122"/>
                      </a:endParaRPr>
                    </a:p>
                  </a:txBody>
                  <a:tcPr/>
                </a:tc>
                <a:tc>
                  <a:txBody>
                    <a:bodyPr/>
                    <a:p>
                      <a:pPr>
                        <a:buNone/>
                      </a:pPr>
                      <a:r>
                        <a:rPr lang="en-US" altLang="zh-CN">
                          <a:latin typeface="微软雅黑" panose="020B0503020204020204" pitchFamily="34" charset="-122"/>
                          <a:ea typeface="微软雅黑" panose="020B0503020204020204" pitchFamily="34" charset="-122"/>
                        </a:rPr>
                        <a:t>OK</a:t>
                      </a:r>
                      <a:endParaRPr lang="en-US" altLang="zh-CN">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r>
              <a:tr h="427990">
                <a:tc>
                  <a:txBody>
                    <a:bodyPr/>
                    <a:p>
                      <a:pPr>
                        <a:buNone/>
                      </a:pPr>
                      <a:r>
                        <a:rPr lang="zh-CN" altLang="en-US">
                          <a:latin typeface="微软雅黑" panose="020B0503020204020204" pitchFamily="34" charset="-122"/>
                          <a:ea typeface="微软雅黑" panose="020B0503020204020204" pitchFamily="34" charset="-122"/>
                        </a:rPr>
                        <a:t>技术</a:t>
                      </a:r>
                      <a:r>
                        <a:rPr lang="en-US" altLang="zh-CN">
                          <a:latin typeface="微软雅黑" panose="020B0503020204020204" pitchFamily="34" charset="-122"/>
                          <a:ea typeface="微软雅黑" panose="020B0503020204020204" pitchFamily="34" charset="-122"/>
                        </a:rPr>
                        <a:t>1</a:t>
                      </a:r>
                      <a:endParaRPr lang="en-US" altLang="zh-CN">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c>
                  <a:txBody>
                    <a:bodyPr/>
                    <a:p>
                      <a:pPr>
                        <a:buNone/>
                      </a:pPr>
                      <a:endParaRPr lang="en-US" altLang="zh-CN">
                        <a:latin typeface="微软雅黑" panose="020B0503020204020204" pitchFamily="34" charset="-122"/>
                        <a:ea typeface="微软雅黑" panose="020B0503020204020204" pitchFamily="34" charset="-122"/>
                      </a:endParaRPr>
                    </a:p>
                  </a:txBody>
                  <a:tcPr/>
                </a:tc>
              </a:tr>
              <a:tr h="427990">
                <a:tc>
                  <a:txBody>
                    <a:bodyPr/>
                    <a:p>
                      <a:pPr>
                        <a:buNone/>
                      </a:pPr>
                      <a:r>
                        <a:rPr lang="zh-CN" altLang="en-US">
                          <a:latin typeface="微软雅黑" panose="020B0503020204020204" pitchFamily="34" charset="-122"/>
                          <a:ea typeface="微软雅黑" panose="020B0503020204020204" pitchFamily="34" charset="-122"/>
                        </a:rPr>
                        <a:t>意志</a:t>
                      </a:r>
                      <a:r>
                        <a:rPr lang="en-US" altLang="zh-CN">
                          <a:latin typeface="微软雅黑" panose="020B0503020204020204" pitchFamily="34" charset="-122"/>
                          <a:ea typeface="微软雅黑" panose="020B0503020204020204" pitchFamily="34" charset="-122"/>
                        </a:rPr>
                        <a:t>2</a:t>
                      </a:r>
                      <a:endParaRPr lang="en-US" altLang="zh-CN">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c>
                  <a:txBody>
                    <a:bodyPr/>
                    <a:p>
                      <a:pPr>
                        <a:buNone/>
                      </a:pPr>
                      <a:endParaRPr lang="zh-CN" altLang="en-US">
                        <a:latin typeface="微软雅黑" panose="020B0503020204020204" pitchFamily="34" charset="-122"/>
                        <a:ea typeface="微软雅黑" panose="020B0503020204020204" pitchFamily="34" charset="-122"/>
                      </a:endParaRPr>
                    </a:p>
                  </a:txBody>
                  <a:tcPr/>
                </a:tc>
                <a:tc>
                  <a:txBody>
                    <a:bodyPr/>
                    <a:p>
                      <a:pPr>
                        <a:buNone/>
                      </a:pPr>
                      <a:r>
                        <a:rPr lang="en-US" altLang="zh-CN">
                          <a:latin typeface="微软雅黑" panose="020B0503020204020204" pitchFamily="34" charset="-122"/>
                          <a:ea typeface="微软雅黑" panose="020B0503020204020204" pitchFamily="34" charset="-122"/>
                        </a:rPr>
                        <a:t>OK</a:t>
                      </a:r>
                      <a:endParaRPr lang="en-US" altLang="zh-CN">
                        <a:latin typeface="微软雅黑" panose="020B0503020204020204" pitchFamily="34" charset="-122"/>
                        <a:ea typeface="微软雅黑" panose="020B0503020204020204" pitchFamily="34" charset="-122"/>
                      </a:endParaRPr>
                    </a:p>
                  </a:txBody>
                  <a:tcPr/>
                </a:tc>
                <a:tc>
                  <a:txBody>
                    <a:bodyPr/>
                    <a:p>
                      <a:pPr>
                        <a:buNone/>
                      </a:pPr>
                      <a:r>
                        <a:rPr lang="en-US" altLang="zh-CN">
                          <a:latin typeface="微软雅黑" panose="020B0503020204020204" pitchFamily="34" charset="-122"/>
                          <a:ea typeface="微软雅黑" panose="020B0503020204020204" pitchFamily="34" charset="-122"/>
                        </a:rPr>
                        <a:t>OK</a:t>
                      </a:r>
                      <a:endParaRPr lang="en-US" altLang="zh-CN">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88260"/>
            <a:ext cx="9912350" cy="27584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83.陡峭</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adj.</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：山峰</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a:t>
            </a:r>
            <a:r>
              <a:rPr lang="zh-CN" altLang="en-US"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A.俭朴：生活			B.精炼：态度</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C.滥用：药物			D.闪耀：光芒</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rPr>
              <a:t>言语关系</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词性</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88260"/>
            <a:ext cx="9912350" cy="27584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84.重力：滤水                </a:t>
            </a:r>
            <a:r>
              <a:rPr lang="zh-CN" altLang="en-US" sz="2400" b="1">
                <a:solidFill>
                  <a:srgbClr val="FF0000"/>
                </a:solidFill>
                <a:latin typeface="微软雅黑" panose="020B0503020204020204" pitchFamily="34" charset="-122"/>
                <a:ea typeface="微软雅黑" panose="020B0503020204020204" pitchFamily="34" charset="-122"/>
                <a:sym typeface="+mn-ea"/>
              </a:rPr>
              <a:t>只有</a:t>
            </a:r>
            <a:r>
              <a:rPr lang="zh-CN" altLang="en-US" sz="2400">
                <a:solidFill>
                  <a:schemeClr val="tx1"/>
                </a:solidFill>
                <a:latin typeface="微软雅黑" panose="020B0503020204020204" pitchFamily="34" charset="-122"/>
                <a:ea typeface="微软雅黑" panose="020B0503020204020204" pitchFamily="34" charset="-122"/>
                <a:sym typeface="+mn-ea"/>
              </a:rPr>
              <a:t>有重力</a:t>
            </a:r>
            <a:r>
              <a:rPr lang="zh-CN" altLang="en-US" sz="2400">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才</a:t>
            </a:r>
            <a:r>
              <a:rPr lang="zh-CN" altLang="en-US" sz="2400">
                <a:latin typeface="微软雅黑" panose="020B0503020204020204" pitchFamily="34" charset="-122"/>
                <a:ea typeface="微软雅黑" panose="020B0503020204020204" pitchFamily="34" charset="-122"/>
                <a:sym typeface="+mn-ea"/>
              </a:rPr>
              <a:t>能滤水</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A.镜子：反射			B.书本：知识</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C.运动：惯性			D.质量：重力</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sym typeface="+mn-ea"/>
              </a:rPr>
              <a:t>逻辑关系</a:t>
            </a:r>
            <a:r>
              <a:rPr lang="en-US" altLang="zh-CN" sz="2400" b="1">
                <a:solidFill>
                  <a:srgbClr val="FF0000"/>
                </a:solidFill>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条件关系</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1038225"/>
            <a:ext cx="10407650" cy="515112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16.雾霾当然不是一天形成的，雾霾也绝不是我国工业化、城市化过程的“独生子”——伦敦、洛杉矶等城市也都曾在茫茫迷雾中忧伤，甚至哭泣。当然，存在未必合理，别人的弯路，我们要尽量避免，或者缩短。但这绝不应成为“慢治”的托词，也不应只是由政府唱“独角戏”。事实上，治理雾霾，没有局外人。你的行动，就是春风；你的改变，也是蓝天。很多时候，我们习惯了指责和观望，往往缺少反思和行动。个人能为减轻雾霾做点什么？少开一次车，拒绝露天烧烤，关掉长明灯，一点一滴的微行动，可以汇成吹走雾霾的浩浩清风。</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这段话概括最准确的一项是：(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A．治理雾霾，人人有责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B．只有齐心协力治理，才能换回蔚蓝晴空</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C．治理雾霾关键在行动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D．治理雾霾是一场不可松懈的持久战</a:t>
            </a:r>
            <a:endParaRPr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97785"/>
            <a:ext cx="9912350" cy="275844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87.做一天和尚撞一天钟：得过且过</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A.醉翁之意不在酒：项庄舞剑	B.张公吃酒李公醉：罪有应得</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C.坐山观虎斗：必有好戏		D.有志不在年高：有眼不识泰山</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sym typeface="+mn-ea"/>
              </a:rPr>
              <a:t>言语关系</a:t>
            </a:r>
            <a:r>
              <a:rPr lang="en-US" altLang="zh-CN" sz="2400" b="1">
                <a:solidFill>
                  <a:srgbClr val="FF0000"/>
                </a:solidFill>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俗语含义</a:t>
            </a: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判断推理</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17550" y="2597785"/>
            <a:ext cx="9912350" cy="33064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90.睡眠  对于  （    ）  相当于  跑步  对于  （    ）</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A.精力  身体			B.休息  锻炼</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400">
                <a:latin typeface="微软雅黑" panose="020B0503020204020204" pitchFamily="34" charset="-122"/>
                <a:ea typeface="微软雅黑" panose="020B0503020204020204" pitchFamily="34" charset="-122"/>
              </a:rPr>
              <a:t>C.工作  健康			D.工作  运动</a:t>
            </a: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endParaRPr lang="en-US" altLang="zh-CN"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zh-CN" altLang="en-US" sz="2400" b="1">
                <a:solidFill>
                  <a:srgbClr val="FF0000"/>
                </a:solidFill>
                <a:latin typeface="微软雅黑" panose="020B0503020204020204" pitchFamily="34" charset="-122"/>
                <a:ea typeface="微软雅黑" panose="020B0503020204020204" pitchFamily="34" charset="-122"/>
                <a:sym typeface="+mn-ea"/>
              </a:rPr>
              <a:t>逻辑关系</a:t>
            </a:r>
            <a:r>
              <a:rPr lang="en-US" altLang="zh-CN" sz="2400" b="1">
                <a:solidFill>
                  <a:srgbClr val="FF0000"/>
                </a:solidFill>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概念间关系</a:t>
            </a:r>
            <a:r>
              <a:rPr lang="en-US" altLang="zh-CN" sz="2400" b="1">
                <a:solidFill>
                  <a:srgbClr val="FF0000"/>
                </a:solidFill>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包含关系</a:t>
            </a:r>
            <a:r>
              <a:rPr lang="en-US" altLang="zh-CN" sz="2400" b="1">
                <a:solidFill>
                  <a:srgbClr val="FF0000"/>
                </a:solidFill>
                <a:latin typeface="微软雅黑" panose="020B0503020204020204" pitchFamily="34" charset="-122"/>
                <a:ea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sym typeface="+mn-ea"/>
              </a:rPr>
              <a:t>种属关系：</a:t>
            </a:r>
            <a:endParaRPr lang="zh-CN" altLang="en-US" sz="2400" b="1">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en-US" sz="2400">
                <a:solidFill>
                  <a:schemeClr val="tx1"/>
                </a:solidFill>
                <a:latin typeface="微软雅黑" panose="020B0503020204020204" pitchFamily="34" charset="-122"/>
                <a:ea typeface="微软雅黑" panose="020B0503020204020204" pitchFamily="34" charset="-122"/>
                <a:sym typeface="+mn-ea"/>
              </a:rPr>
              <a:t>睡眠是一种休息，跑步是一种锻炼</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6" name="矩形 51"/>
          <p:cNvSpPr>
            <a:spLocks noChangeArrowheads="1"/>
          </p:cNvSpPr>
          <p:nvPr/>
        </p:nvSpPr>
        <p:spPr bwMode="auto">
          <a:xfrm>
            <a:off x="5509895" y="884555"/>
            <a:ext cx="292608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3600" b="1">
                <a:solidFill>
                  <a:srgbClr val="000000"/>
                </a:solidFill>
                <a:latin typeface="微软雅黑" panose="020B0503020204020204" pitchFamily="34" charset="-122"/>
                <a:ea typeface="微软雅黑" panose="020B0503020204020204" pitchFamily="34" charset="-122"/>
              </a:rPr>
              <a:t>欢迎联系我们</a:t>
            </a:r>
            <a:endParaRPr lang="zh-CN" altLang="en-US" sz="3600" b="1">
              <a:solidFill>
                <a:srgbClr val="000000"/>
              </a:solidFill>
              <a:latin typeface="微软雅黑" panose="020B0503020204020204" pitchFamily="34" charset="-122"/>
              <a:ea typeface="微软雅黑" panose="020B0503020204020204" pitchFamily="34" charset="-122"/>
            </a:endParaRPr>
          </a:p>
        </p:txBody>
      </p:sp>
      <p:sp>
        <p:nvSpPr>
          <p:cNvPr id="17" name="矩形 52"/>
          <p:cNvSpPr>
            <a:spLocks noChangeArrowheads="1"/>
          </p:cNvSpPr>
          <p:nvPr/>
        </p:nvSpPr>
        <p:spPr bwMode="auto">
          <a:xfrm>
            <a:off x="5540375" y="1699260"/>
            <a:ext cx="5884545" cy="40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总部办公室：</a:t>
            </a:r>
            <a:endParaRPr sz="2000" b="1">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重庆沙坪坝小龙坎沙龙汇文化广场三楼</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（小龙坎地铁站1号出口前行100米）</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zh-CN" altLang="en-US" sz="2000" b="1">
                <a:solidFill>
                  <a:schemeClr val="tx1"/>
                </a:solidFill>
                <a:latin typeface="微软雅黑" panose="020B0503020204020204" pitchFamily="34" charset="-122"/>
                <a:ea typeface="微软雅黑" panose="020B0503020204020204" pitchFamily="34" charset="-122"/>
              </a:rPr>
              <a:t>官方网站：</a:t>
            </a:r>
            <a:r>
              <a:rPr lang="zh-CN" altLang="en-US" sz="2000">
                <a:solidFill>
                  <a:schemeClr val="tx1"/>
                </a:solidFill>
                <a:latin typeface="微软雅黑" panose="020B0503020204020204" pitchFamily="34" charset="-122"/>
                <a:ea typeface="微软雅黑" panose="020B0503020204020204" pitchFamily="34" charset="-122"/>
              </a:rPr>
              <a:t>www.leenjy.com</a:t>
            </a:r>
            <a:endParaRPr lang="zh-CN" altLang="en-US"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咨询电话：</a:t>
            </a:r>
            <a:r>
              <a:rPr sz="2000">
                <a:solidFill>
                  <a:schemeClr val="tx1"/>
                </a:solidFill>
                <a:latin typeface="微软雅黑" panose="020B0503020204020204" pitchFamily="34" charset="-122"/>
                <a:ea typeface="微软雅黑" panose="020B0503020204020204" pitchFamily="34" charset="-122"/>
              </a:rPr>
              <a:t>023-88730955</a:t>
            </a:r>
            <a:endParaRPr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 询</a:t>
            </a:r>
            <a:r>
              <a:rPr lang="en-US" sz="2000" b="1">
                <a:solidFill>
                  <a:schemeClr val="tx1"/>
                </a:solidFill>
                <a:latin typeface="微软雅黑" panose="020B0503020204020204" pitchFamily="34" charset="-122"/>
                <a:ea typeface="微软雅黑" panose="020B0503020204020204" pitchFamily="34" charset="-122"/>
              </a:rPr>
              <a:t>QQ</a:t>
            </a:r>
            <a:r>
              <a:rPr sz="2000" b="1">
                <a:solidFill>
                  <a:schemeClr val="tx1"/>
                </a:solidFill>
                <a:latin typeface="微软雅黑" panose="020B0503020204020204" pitchFamily="34" charset="-122"/>
                <a:ea typeface="微软雅黑" panose="020B0503020204020204" pitchFamily="34" charset="-122"/>
              </a:rPr>
              <a:t>：</a:t>
            </a:r>
            <a:r>
              <a:rPr sz="2000">
                <a:solidFill>
                  <a:schemeClr val="tx1"/>
                </a:solidFill>
                <a:latin typeface="微软雅黑" panose="020B0503020204020204" pitchFamily="34" charset="-122"/>
                <a:ea typeface="微软雅黑" panose="020B0503020204020204" pitchFamily="34" charset="-122"/>
              </a:rPr>
              <a:t>105064734</a:t>
            </a:r>
            <a:r>
              <a:rPr sz="2000">
                <a:solidFill>
                  <a:srgbClr val="000000"/>
                </a:solidFill>
                <a:latin typeface="微软雅黑" panose="020B0503020204020204" pitchFamily="34" charset="-122"/>
                <a:ea typeface="微软雅黑" panose="020B0503020204020204" pitchFamily="34" charset="-122"/>
              </a:rPr>
              <a:t>4</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en-US" sz="2000" b="1">
                <a:solidFill>
                  <a:schemeClr val="tx1"/>
                </a:solidFill>
                <a:latin typeface="微软雅黑" panose="020B0503020204020204" pitchFamily="34" charset="-122"/>
                <a:ea typeface="微软雅黑" panose="020B0503020204020204" pitchFamily="34" charset="-122"/>
              </a:rPr>
              <a:t>QQ</a:t>
            </a:r>
            <a:r>
              <a:rPr lang="zh-CN" altLang="en-US" sz="2000" b="1">
                <a:solidFill>
                  <a:schemeClr val="tx1"/>
                </a:solidFill>
                <a:latin typeface="微软雅黑" panose="020B0503020204020204" pitchFamily="34" charset="-122"/>
                <a:ea typeface="微软雅黑" panose="020B0503020204020204" pitchFamily="34" charset="-122"/>
              </a:rPr>
              <a:t>交流群：</a:t>
            </a:r>
            <a:r>
              <a:rPr lang="en-US" altLang="zh-CN" sz="2000" b="1">
                <a:solidFill>
                  <a:srgbClr val="FF0000"/>
                </a:solidFill>
                <a:latin typeface="微软雅黑" panose="020B0503020204020204" pitchFamily="34" charset="-122"/>
                <a:ea typeface="微软雅黑" panose="020B0503020204020204" pitchFamily="34" charset="-122"/>
              </a:rPr>
              <a:t>311628921</a:t>
            </a:r>
            <a:endParaRPr lang="en-US" altLang="zh-CN" sz="2000" b="1">
              <a:solidFill>
                <a:srgbClr val="FF0000"/>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648325" y="1577023"/>
            <a:ext cx="25257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descr="LOGO2"/>
          <p:cNvPicPr>
            <a:picLocks noChangeAspect="1"/>
          </p:cNvPicPr>
          <p:nvPr/>
        </p:nvPicPr>
        <p:blipFill>
          <a:blip r:embed="rId1"/>
          <a:stretch>
            <a:fillRect/>
          </a:stretch>
        </p:blipFill>
        <p:spPr>
          <a:xfrm>
            <a:off x="1830705" y="762000"/>
            <a:ext cx="2632075" cy="2438400"/>
          </a:xfrm>
          <a:prstGeom prst="rect">
            <a:avLst/>
          </a:prstGeom>
          <a:effectLst>
            <a:outerShdw blurRad="76200" dir="13500000" sy="23000" kx="1200000" algn="br" rotWithShape="0">
              <a:prstClr val="black">
                <a:alpha val="20000"/>
              </a:prstClr>
            </a:outerShdw>
          </a:effectLst>
        </p:spPr>
      </p:pic>
      <p:pic>
        <p:nvPicPr>
          <p:cNvPr id="3" name="图片 2" descr="qrcode_for_gh_85fbe125b027_430"/>
          <p:cNvPicPr>
            <a:picLocks noChangeAspect="1"/>
          </p:cNvPicPr>
          <p:nvPr/>
        </p:nvPicPr>
        <p:blipFill>
          <a:blip r:embed="rId2"/>
          <a:stretch>
            <a:fillRect/>
          </a:stretch>
        </p:blipFill>
        <p:spPr>
          <a:xfrm>
            <a:off x="1830705" y="3444240"/>
            <a:ext cx="2632075" cy="2632075"/>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35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281040" y="433978"/>
            <a:ext cx="9630410" cy="5394960"/>
          </a:xfrm>
          <a:prstGeom prst="rect">
            <a:avLst/>
          </a:prstGeom>
          <a:noFill/>
        </p:spPr>
        <p:txBody>
          <a:bodyPr wrap="square" rtlCol="0">
            <a:spAutoFit/>
          </a:bodyPr>
          <a:lstStyle/>
          <a:p>
            <a:pPr algn="ctr" fontAlgn="auto">
              <a:lnSpc>
                <a:spcPct val="150000"/>
              </a:lnSpc>
            </a:pP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r>
              <a:rPr lang="zh-CN" altLang="en-US" sz="6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魔鬼训练营</a:t>
            </a:r>
            <a:r>
              <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开班啦！</a:t>
            </a:r>
            <a:endPar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auto">
              <a:lnSpc>
                <a:spcPct val="150000"/>
              </a:lnSpc>
            </a:pPr>
            <a:r>
              <a:rPr lang="zh-CN" altLang="en-US" sz="4400" b="1"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为保证学习质量，限额</a:t>
            </a:r>
            <a:r>
              <a:rPr lang="en-US" altLang="zh-CN" sz="4400" b="1"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a:t>
            </a:r>
            <a:r>
              <a:rPr lang="zh-CN" altLang="en-US" sz="4400" b="1"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a:t>
            </a:r>
            <a:endParaRPr lang="zh-CN" altLang="en-US" sz="4400" b="1"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auto">
              <a:lnSpc>
                <a:spcPct val="150000"/>
              </a:lnSpc>
            </a:pPr>
            <a:r>
              <a:rPr lang="en-US" altLang="zh-CN"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天</a:t>
            </a:r>
            <a:r>
              <a:rPr lang="en-US" altLang="zh-CN"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晚理论学习</a:t>
            </a:r>
            <a:r>
              <a:rPr lang="en-US" altLang="zh-CN"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夯实基础</a:t>
            </a:r>
            <a:endPar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auto">
              <a:lnSpc>
                <a:spcPct val="150000"/>
              </a:lnSpc>
            </a:pPr>
            <a:r>
              <a:rPr lang="en-US" altLang="zh-CN"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次全真模拟考试</a:t>
            </a:r>
            <a:r>
              <a:rPr lang="en-US" altLang="zh-CN"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考前冲刺</a:t>
            </a:r>
            <a:endParaRPr lang="zh-CN" altLang="en-US" sz="5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350"/>
            <a:ext cx="12192000" cy="68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338061" y="2363108"/>
            <a:ext cx="3570208" cy="1107996"/>
          </a:xfrm>
          <a:prstGeom prst="rect">
            <a:avLst/>
          </a:prstGeom>
          <a:noFill/>
        </p:spPr>
        <p:txBody>
          <a:bodyPr wrap="none" rtlCol="0">
            <a:spAutoFit/>
          </a:bodyPr>
          <a:lstStyle/>
          <a:p>
            <a:pPr algn="ctr"/>
            <a:r>
              <a:rPr lang="zh-CN" altLang="en-US" sz="66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谢谢欣赏</a:t>
            </a:r>
            <a:endParaRPr lang="zh-CN" altLang="en-US" sz="66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446125" y="3402772"/>
            <a:ext cx="3346685" cy="369332"/>
          </a:xfrm>
          <a:prstGeom prst="rect">
            <a:avLst/>
          </a:prstGeom>
          <a:noFill/>
        </p:spPr>
        <p:txBody>
          <a:bodyPr wrap="none">
            <a:spAutoFit/>
          </a:bodyPr>
          <a:lstStyle/>
          <a:p>
            <a:pPr algn="ctr">
              <a:defRPr/>
            </a:pPr>
            <a:r>
              <a:rPr lang="en-US" altLang="zh-CN" dirty="0">
                <a:solidFill>
                  <a:schemeClr val="bg1"/>
                </a:solidFill>
                <a:latin typeface="微软雅黑" panose="020B0503020204020204" pitchFamily="34" charset="-122"/>
                <a:ea typeface="微软雅黑" panose="020B0503020204020204" pitchFamily="34" charset="-122"/>
              </a:rPr>
              <a:t>THANK YOU FOR LISTENING</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 name="圆角矩形 7"/>
          <p:cNvSpPr/>
          <p:nvPr/>
        </p:nvSpPr>
        <p:spPr>
          <a:xfrm>
            <a:off x="6201410" y="2269490"/>
            <a:ext cx="3842385" cy="2962910"/>
          </a:xfrm>
          <a:prstGeom prst="roundRect">
            <a:avLst>
              <a:gd name="adj" fmla="val 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LOGO2"/>
          <p:cNvPicPr>
            <a:picLocks noChangeAspect="1"/>
          </p:cNvPicPr>
          <p:nvPr/>
        </p:nvPicPr>
        <p:blipFill>
          <a:blip r:embed="rId2"/>
          <a:stretch>
            <a:fillRect/>
          </a:stretch>
        </p:blipFill>
        <p:spPr>
          <a:xfrm>
            <a:off x="1739265" y="852170"/>
            <a:ext cx="2632075" cy="2438400"/>
          </a:xfrm>
          <a:prstGeom prst="rect">
            <a:avLst/>
          </a:prstGeom>
          <a:effectLst>
            <a:outerShdw blurRad="76200" dir="13500000" sy="23000" kx="1200000" algn="br" rotWithShape="0">
              <a:schemeClr val="bg2">
                <a:lumMod val="90000"/>
                <a:alpha val="20000"/>
              </a:schemeClr>
            </a:outerShdw>
          </a:effectLst>
        </p:spPr>
      </p:pic>
      <p:pic>
        <p:nvPicPr>
          <p:cNvPr id="3" name="图片 2" descr="qrcode_for_gh_85fbe125b027_430"/>
          <p:cNvPicPr>
            <a:picLocks noChangeAspect="1"/>
          </p:cNvPicPr>
          <p:nvPr/>
        </p:nvPicPr>
        <p:blipFill>
          <a:blip r:embed="rId3"/>
          <a:stretch>
            <a:fillRect/>
          </a:stretch>
        </p:blipFill>
        <p:spPr>
          <a:xfrm>
            <a:off x="1739265" y="3534410"/>
            <a:ext cx="2632075" cy="2632075"/>
          </a:xfrm>
          <a:prstGeom prst="rect">
            <a:avLst/>
          </a:prstGeom>
          <a:effectLst>
            <a:outerShdw blurRad="76200" dir="13500000" sy="23000" kx="1200000" algn="br" rotWithShape="0">
              <a:schemeClr val="bg2">
                <a:alpha val="20000"/>
              </a:schemeClr>
            </a:outerShdw>
          </a:effectLst>
        </p:spPr>
      </p:pic>
      <p:sp>
        <p:nvSpPr>
          <p:cNvPr id="8" name="文本框 7"/>
          <p:cNvSpPr txBox="1"/>
          <p:nvPr/>
        </p:nvSpPr>
        <p:spPr>
          <a:xfrm>
            <a:off x="6431280" y="3952875"/>
            <a:ext cx="3440430" cy="1280160"/>
          </a:xfrm>
          <a:prstGeom prst="rect">
            <a:avLst/>
          </a:prstGeom>
          <a:noFill/>
        </p:spPr>
        <p:txBody>
          <a:bodyPr wrap="none" rtlCol="0">
            <a:spAutoFit/>
          </a:bodyPr>
          <a:p>
            <a:pPr algn="l" defTabSz="914400" fontAlgn="auto">
              <a:lnSpc>
                <a:spcPct val="150000"/>
              </a:lnSpc>
              <a:buFont typeface="Arial" panose="020B0604020202020204" pitchFamily="34" charset="0"/>
              <a:buNone/>
            </a:pPr>
            <a:r>
              <a:rPr lang="zh-CN" altLang="en-US" sz="2000" b="1">
                <a:solidFill>
                  <a:schemeClr val="accent4"/>
                </a:solidFill>
                <a:effectLst/>
                <a:latin typeface="微软雅黑" panose="020B0503020204020204" pitchFamily="34" charset="-122"/>
                <a:ea typeface="微软雅黑" panose="020B0503020204020204" pitchFamily="34" charset="-122"/>
              </a:rPr>
              <a:t>联系我们  ：</a:t>
            </a:r>
            <a:r>
              <a:rPr sz="2000" b="1">
                <a:solidFill>
                  <a:schemeClr val="accent4"/>
                </a:solidFill>
                <a:effectLst/>
                <a:latin typeface="微软雅黑" panose="020B0503020204020204" pitchFamily="34" charset="-122"/>
                <a:ea typeface="微软雅黑" panose="020B0503020204020204" pitchFamily="34" charset="-122"/>
                <a:sym typeface="+mn-ea"/>
              </a:rPr>
              <a:t>023-88730955</a:t>
            </a:r>
            <a:endParaRPr sz="2000" b="1">
              <a:solidFill>
                <a:schemeClr val="accent4"/>
              </a:solidFill>
              <a:effectLst/>
              <a:latin typeface="微软雅黑" panose="020B0503020204020204" pitchFamily="34" charset="-122"/>
              <a:ea typeface="微软雅黑" panose="020B0503020204020204" pitchFamily="34" charset="-122"/>
              <a:sym typeface="+mn-ea"/>
            </a:endParaRPr>
          </a:p>
          <a:p>
            <a:pPr algn="l" defTabSz="914400" fontAlgn="auto">
              <a:lnSpc>
                <a:spcPct val="150000"/>
              </a:lnSpc>
              <a:buFont typeface="Arial" panose="020B0604020202020204" pitchFamily="34" charset="0"/>
              <a:buNone/>
            </a:pPr>
            <a:r>
              <a:rPr lang="en-US" sz="2000" b="1">
                <a:solidFill>
                  <a:schemeClr val="accent4"/>
                </a:solidFill>
                <a:effectLst/>
                <a:latin typeface="微软雅黑" panose="020B0503020204020204" pitchFamily="34" charset="-122"/>
                <a:ea typeface="微软雅黑" panose="020B0503020204020204" pitchFamily="34" charset="-122"/>
                <a:sym typeface="+mn-ea"/>
              </a:rPr>
              <a:t>QQ</a:t>
            </a:r>
            <a:r>
              <a:rPr lang="zh-CN" altLang="en-US" sz="2000" b="1">
                <a:solidFill>
                  <a:schemeClr val="accent4"/>
                </a:solidFill>
                <a:effectLst/>
                <a:latin typeface="微软雅黑" panose="020B0503020204020204" pitchFamily="34" charset="-122"/>
                <a:ea typeface="微软雅黑" panose="020B0503020204020204" pitchFamily="34" charset="-122"/>
                <a:sym typeface="+mn-ea"/>
              </a:rPr>
              <a:t>交流群：</a:t>
            </a:r>
            <a:r>
              <a:rPr lang="en-US" altLang="zh-CN" sz="2000" b="1">
                <a:solidFill>
                  <a:schemeClr val="accent4"/>
                </a:solidFill>
                <a:effectLst/>
                <a:latin typeface="微软雅黑" panose="020B0503020204020204" pitchFamily="34" charset="-122"/>
                <a:ea typeface="微软雅黑" panose="020B0503020204020204" pitchFamily="34" charset="-122"/>
                <a:sym typeface="+mn-ea"/>
              </a:rPr>
              <a:t>311628921</a:t>
            </a:r>
            <a:endParaRPr lang="en-US" altLang="zh-CN" sz="2000" b="1">
              <a:solidFill>
                <a:schemeClr val="accent4"/>
              </a:solidFill>
              <a:effectLst/>
              <a:latin typeface="微软雅黑" panose="020B0503020204020204" pitchFamily="34" charset="-122"/>
              <a:ea typeface="微软雅黑" panose="020B0503020204020204" pitchFamily="34" charset="-122"/>
              <a:sym typeface="+mn-ea"/>
            </a:endParaRPr>
          </a:p>
          <a:p>
            <a:endParaRPr lang="zh-CN" altLang="en-US"/>
          </a:p>
        </p:txBody>
      </p:sp>
      <p:cxnSp>
        <p:nvCxnSpPr>
          <p:cNvPr id="18" name="直接连接符 17"/>
          <p:cNvCxnSpPr/>
          <p:nvPr/>
        </p:nvCxnSpPr>
        <p:spPr>
          <a:xfrm>
            <a:off x="6461760" y="3952875"/>
            <a:ext cx="329184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1530" y="1038225"/>
            <a:ext cx="10407650" cy="5151120"/>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16.雾霾当然不是一天形成的，雾霾也绝不是我国工业化、城市化过程的“独生子”——伦敦、洛杉矶等城市也都曾在茫茫迷雾中忧伤，甚至哭泣。当然，存在未必合理，别人的弯路，我们要尽量避免，或者缩短。</a:t>
            </a:r>
            <a:r>
              <a:rPr sz="2000" b="1">
                <a:solidFill>
                  <a:srgbClr val="FF0000"/>
                </a:solidFill>
                <a:latin typeface="微软雅黑" panose="020B0503020204020204" pitchFamily="34" charset="-122"/>
                <a:ea typeface="微软雅黑" panose="020B0503020204020204" pitchFamily="34" charset="-122"/>
              </a:rPr>
              <a:t>但</a:t>
            </a:r>
            <a:r>
              <a:rPr sz="2000">
                <a:latin typeface="微软雅黑" panose="020B0503020204020204" pitchFamily="34" charset="-122"/>
                <a:ea typeface="微软雅黑" panose="020B0503020204020204" pitchFamily="34" charset="-122"/>
              </a:rPr>
              <a:t>这</a:t>
            </a:r>
            <a:r>
              <a:rPr sz="2000" u="sng">
                <a:latin typeface="微软雅黑" panose="020B0503020204020204" pitchFamily="34" charset="-122"/>
                <a:ea typeface="微软雅黑" panose="020B0503020204020204" pitchFamily="34" charset="-122"/>
              </a:rPr>
              <a:t>绝</a:t>
            </a:r>
            <a:r>
              <a:rPr sz="2000" b="1" u="sng">
                <a:solidFill>
                  <a:srgbClr val="FF0000"/>
                </a:solidFill>
                <a:latin typeface="微软雅黑" panose="020B0503020204020204" pitchFamily="34" charset="-122"/>
                <a:ea typeface="微软雅黑" panose="020B0503020204020204" pitchFamily="34" charset="-122"/>
              </a:rPr>
              <a:t>不应</a:t>
            </a:r>
            <a:r>
              <a:rPr sz="2000" u="sng">
                <a:latin typeface="微软雅黑" panose="020B0503020204020204" pitchFamily="34" charset="-122"/>
                <a:ea typeface="微软雅黑" panose="020B0503020204020204" pitchFamily="34" charset="-122"/>
              </a:rPr>
              <a:t>成为“慢治”的托词，也不应只是由政府唱“独角戏”</a:t>
            </a:r>
            <a:r>
              <a:rPr sz="2000">
                <a:latin typeface="微软雅黑" panose="020B0503020204020204" pitchFamily="34" charset="-122"/>
                <a:ea typeface="微软雅黑" panose="020B0503020204020204" pitchFamily="34" charset="-122"/>
              </a:rPr>
              <a:t>。</a:t>
            </a:r>
            <a:r>
              <a:rPr sz="2000" b="1">
                <a:solidFill>
                  <a:srgbClr val="FF0000"/>
                </a:solidFill>
                <a:latin typeface="微软雅黑" panose="020B0503020204020204" pitchFamily="34" charset="-122"/>
                <a:ea typeface="微软雅黑" panose="020B0503020204020204" pitchFamily="34" charset="-122"/>
              </a:rPr>
              <a:t>事实上</a:t>
            </a:r>
            <a:r>
              <a:rPr sz="2000">
                <a:latin typeface="微软雅黑" panose="020B0503020204020204" pitchFamily="34" charset="-122"/>
                <a:ea typeface="微软雅黑" panose="020B0503020204020204" pitchFamily="34" charset="-122"/>
              </a:rPr>
              <a:t>，</a:t>
            </a:r>
            <a:r>
              <a:rPr sz="2000" u="sng">
                <a:latin typeface="微软雅黑" panose="020B0503020204020204" pitchFamily="34" charset="-122"/>
                <a:ea typeface="微软雅黑" panose="020B0503020204020204" pitchFamily="34" charset="-122"/>
              </a:rPr>
              <a:t>治理雾霾，没有局外人。你的行动，就是春风；你的改变，也是蓝天。</a:t>
            </a:r>
            <a:r>
              <a:rPr sz="2000">
                <a:latin typeface="微软雅黑" panose="020B0503020204020204" pitchFamily="34" charset="-122"/>
                <a:ea typeface="微软雅黑" panose="020B0503020204020204" pitchFamily="34" charset="-122"/>
              </a:rPr>
              <a:t>很多时候，我们习惯了指责和观望，往往缺少反思和行动。个人能为减轻雾霾做点什么？少开一次车，拒绝露天烧烤，关掉长明灯，一点一滴的微行动，可以汇成吹走雾霾的浩浩清风。</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这段话概括最准确的一项是：(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A．治理雾霾，人人有责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B．只有齐心协力治理，才能换回蔚蓝晴空</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C．治理雾霾关键在行动    </a:t>
            </a:r>
            <a:endParaRPr sz="20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000">
                <a:latin typeface="微软雅黑" panose="020B0503020204020204" pitchFamily="34" charset="-122"/>
                <a:ea typeface="微软雅黑" panose="020B0503020204020204" pitchFamily="34" charset="-122"/>
              </a:rPr>
              <a:t>D．治理雾霾是一场不可松懈的持久战</a:t>
            </a:r>
            <a:endParaRPr sz="2000">
              <a:latin typeface="微软雅黑" panose="020B0503020204020204" pitchFamily="34" charset="-122"/>
              <a:ea typeface="微软雅黑" panose="020B0503020204020204" pitchFamily="34" charset="-122"/>
            </a:endParaRPr>
          </a:p>
        </p:txBody>
      </p:sp>
      <p:sp>
        <p:nvSpPr>
          <p:cNvPr id="2" name="文本框 1"/>
          <p:cNvSpPr txBox="1"/>
          <p:nvPr/>
        </p:nvSpPr>
        <p:spPr>
          <a:xfrm>
            <a:off x="717550" y="4193540"/>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58800" y="909320"/>
            <a:ext cx="11078210" cy="55352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17.自由主义是在对抗中世纪黑暗的绝对主义政治和封建主义而发展起来的，为了拓展政治参与的空间，自由主义秉持了普遍主义的姿态，它主张普遍的人的权利，以此对旧的政治势力进行打击。故而历史地看，自由主义是作为一种解放性的思想登上历史舞台的。但是，自由主义内在地具有保守性的一面，从资产阶级的立场出发，它关注的核心是财产权的保护，所以天然地对大众抱有敌意。这个特性使其在现实中对“人”的范围持有狭隘的理解，比如，霍布豪斯在《自由主义》中刻意回避了一个基本的事实：古希腊城邦是个奴隶制社会。面对奴隶制社会高谈自由，我们不禁要问：这是谁的自由？</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上述文字中加下划线的“这个特性”指的是：(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A．自由主义对抗旧的政治势力     B．自由主义内在地就有保守性的一面</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C．自由主义核心是保护财产权     D．自由主义对“人”的范围有狭隘的理解</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58800" y="909320"/>
            <a:ext cx="11078210" cy="553529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17.自由主义是在对抗中世纪黑暗的绝对主义政治和封建主义而发展起来的，为了拓展政治参与的空间，自由主义秉持了普遍主义的姿态，它主张普遍的人的权利，以此对旧的政治势力进行打击。故而历史地看，自由主义是作为一种解放性的思想登上历史舞台的。但是，</a:t>
            </a:r>
            <a:r>
              <a:rPr sz="2400" b="1">
                <a:solidFill>
                  <a:schemeClr val="accent2"/>
                </a:solidFill>
                <a:latin typeface="微软雅黑" panose="020B0503020204020204" pitchFamily="34" charset="-122"/>
                <a:ea typeface="微软雅黑" panose="020B0503020204020204" pitchFamily="34" charset="-122"/>
              </a:rPr>
              <a:t>自由主义内在地具有保守性的一面</a:t>
            </a:r>
            <a:r>
              <a:rPr sz="2400">
                <a:latin typeface="微软雅黑" panose="020B0503020204020204" pitchFamily="34" charset="-122"/>
                <a:ea typeface="微软雅黑" panose="020B0503020204020204" pitchFamily="34" charset="-122"/>
              </a:rPr>
              <a:t>，从资产阶级的立场出发，</a:t>
            </a:r>
            <a:r>
              <a:rPr sz="2400" b="1">
                <a:solidFill>
                  <a:schemeClr val="accent3">
                    <a:lumMod val="75000"/>
                  </a:schemeClr>
                </a:solidFill>
                <a:latin typeface="微软雅黑" panose="020B0503020204020204" pitchFamily="34" charset="-122"/>
                <a:ea typeface="微软雅黑" panose="020B0503020204020204" pitchFamily="34" charset="-122"/>
              </a:rPr>
              <a:t>它关注的核心</a:t>
            </a:r>
            <a:r>
              <a:rPr sz="2400">
                <a:latin typeface="微软雅黑" panose="020B0503020204020204" pitchFamily="34" charset="-122"/>
                <a:ea typeface="微软雅黑" panose="020B0503020204020204" pitchFamily="34" charset="-122"/>
              </a:rPr>
              <a:t>是财产权的保护，所以天然地对大众抱有敌意。</a:t>
            </a:r>
            <a:r>
              <a:rPr sz="2400" b="1" i="1">
                <a:solidFill>
                  <a:schemeClr val="accent2"/>
                </a:solidFill>
                <a:latin typeface="微软雅黑" panose="020B0503020204020204" pitchFamily="34" charset="-122"/>
                <a:ea typeface="微软雅黑" panose="020B0503020204020204" pitchFamily="34" charset="-122"/>
              </a:rPr>
              <a:t>这个特性</a:t>
            </a:r>
            <a:r>
              <a:rPr sz="2400">
                <a:latin typeface="微软雅黑" panose="020B0503020204020204" pitchFamily="34" charset="-122"/>
                <a:ea typeface="微软雅黑" panose="020B0503020204020204" pitchFamily="34" charset="-122"/>
              </a:rPr>
              <a:t>使其在现实中对“人”的范围持有狭隘的理解，比如，霍布豪斯在《自由主义》中刻意回避了一个基本的事实：古希腊城邦是个奴隶制社会。面对奴隶制社会高谈自由，我们不禁要问：这是谁的自由？</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上述文字中加下划线的“</a:t>
            </a:r>
            <a:r>
              <a:rPr sz="2400" b="1" i="1">
                <a:solidFill>
                  <a:schemeClr val="accent2"/>
                </a:solidFill>
                <a:latin typeface="微软雅黑" panose="020B0503020204020204" pitchFamily="34" charset="-122"/>
                <a:ea typeface="微软雅黑" panose="020B0503020204020204" pitchFamily="34" charset="-122"/>
              </a:rPr>
              <a:t>这个特性</a:t>
            </a:r>
            <a:r>
              <a:rPr sz="2400">
                <a:latin typeface="微软雅黑" panose="020B0503020204020204" pitchFamily="34" charset="-122"/>
                <a:ea typeface="微软雅黑" panose="020B0503020204020204" pitchFamily="34" charset="-122"/>
              </a:rPr>
              <a:t>”指的是：(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A．自由主义对抗旧的政治势力     B．自由主义内在地就有保守性的一面</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a:t>
            </a:r>
            <a:r>
              <a:rPr sz="2400" b="1">
                <a:solidFill>
                  <a:schemeClr val="accent3">
                    <a:lumMod val="75000"/>
                  </a:schemeClr>
                </a:solidFill>
                <a:latin typeface="微软雅黑" panose="020B0503020204020204" pitchFamily="34" charset="-122"/>
                <a:ea typeface="微软雅黑" panose="020B0503020204020204" pitchFamily="34" charset="-122"/>
              </a:rPr>
              <a:t>自由主义核心是保护财产权</a:t>
            </a:r>
            <a:r>
              <a:rPr sz="2400">
                <a:latin typeface="微软雅黑" panose="020B0503020204020204" pitchFamily="34" charset="-122"/>
                <a:ea typeface="微软雅黑" panose="020B0503020204020204" pitchFamily="34" charset="-122"/>
              </a:rPr>
              <a:t>     D．自由主义对“人”的范围有狭隘的理解</a:t>
            </a:r>
            <a:endParaRPr sz="2400">
              <a:latin typeface="微软雅黑" panose="020B0503020204020204" pitchFamily="34" charset="-122"/>
              <a:ea typeface="微软雅黑" panose="020B0503020204020204" pitchFamily="34" charset="-122"/>
            </a:endParaRPr>
          </a:p>
        </p:txBody>
      </p:sp>
      <p:sp>
        <p:nvSpPr>
          <p:cNvPr id="2" name="文本框 1"/>
          <p:cNvSpPr txBox="1"/>
          <p:nvPr/>
        </p:nvSpPr>
        <p:spPr>
          <a:xfrm>
            <a:off x="5099685" y="5300345"/>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7345" y="883920"/>
            <a:ext cx="11500485" cy="56813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25.到了消费者导向时代，是从“被动市场”到“主动市场”。市场上产品更加丰富，同时消费者对产品更加理智和挑剔。国内企业越来越成熟和专业化，国外企业也适应了中国经济的节奏，更加深入地参与到经济生活中来，企业的生存发展面临更加激烈的竞争和越来越挑剔的消费者。如果企业还仅仅被动跟随市场需求的变化生产商品，那就难以生存发展。因此，这个阶段转型 发展的关键就是要完成对消费需求从被动适应到主动创造的转变。</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从上文可推知，消费者导向时代所倡导的是：(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A．不断追求产能规模的扩大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B．关注提高产品质量，研究市场需求</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C．用永无止境的创新去满足消费者对美好生活的追求</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D．注重依托科技创新、商业模式创新，管理提升等塑造价值链关键环节的竞争优势</a:t>
            </a:r>
            <a:endParaRPr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a:spLocks noChangeArrowheads="1"/>
          </p:cNvSpPr>
          <p:nvPr/>
        </p:nvSpPr>
        <p:spPr bwMode="auto">
          <a:xfrm>
            <a:off x="136525" y="133350"/>
            <a:ext cx="11922125" cy="6572250"/>
          </a:xfrm>
          <a:prstGeom prst="rect">
            <a:avLst/>
          </a:prstGeom>
          <a:noFill/>
          <a:ln w="33338" cap="rnd">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 name="MH_Number_1"/>
          <p:cNvSpPr/>
          <p:nvPr>
            <p:custDataLst>
              <p:tags r:id="rId1"/>
            </p:custDataLst>
          </p:nvPr>
        </p:nvSpPr>
        <p:spPr>
          <a:xfrm>
            <a:off x="219075" y="215900"/>
            <a:ext cx="498475" cy="498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0</a:t>
            </a:r>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811213" y="215900"/>
            <a:ext cx="3431603" cy="498475"/>
          </a:xfrm>
          <a:prstGeom prst="rect">
            <a:avLst/>
          </a:prstGeom>
          <a:noFill/>
          <a:ln>
            <a:solidFill>
              <a:srgbClr val="FDD1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sz="2400" spc="200" dirty="0">
                <a:solidFill>
                  <a:srgbClr val="333132"/>
                </a:solidFill>
                <a:latin typeface="微软雅黑" panose="020B0503020204020204" pitchFamily="34" charset="-122"/>
                <a:ea typeface="微软雅黑" panose="020B0503020204020204" pitchFamily="34" charset="-122"/>
              </a:rPr>
              <a:t>言语理解</a:t>
            </a:r>
            <a:endParaRPr lang="zh-CN" altLang="zh-CN" sz="2400" spc="200" dirty="0">
              <a:solidFill>
                <a:srgbClr val="3331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7345" y="883920"/>
            <a:ext cx="11500485" cy="5681345"/>
          </a:xfrm>
          <a:prstGeom prst="rect">
            <a:avLst/>
          </a:prstGeom>
          <a:noFill/>
        </p:spPr>
        <p:txBody>
          <a:bodyPr wrap="square" rtlCol="0" anchor="t">
            <a:spAutoFit/>
          </a:bodyPr>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25.到了消费者导向时代，是从“被动市场”到“主动市场”。市场上产品更加丰富，同时消费者对产品更加理智和挑剔。国内企业越来越成熟和专业化，国外企业也适应了中国经济的节奏，更加深入地参与到经济生活中来，企业的生存发展面临更加激烈的竞争和越来越挑剔的消费者。</a:t>
            </a:r>
            <a:r>
              <a:rPr sz="2400" b="1">
                <a:solidFill>
                  <a:srgbClr val="FF0000"/>
                </a:solidFill>
                <a:latin typeface="微软雅黑" panose="020B0503020204020204" pitchFamily="34" charset="-122"/>
                <a:ea typeface="微软雅黑" panose="020B0503020204020204" pitchFamily="34" charset="-122"/>
              </a:rPr>
              <a:t>如果</a:t>
            </a:r>
            <a:r>
              <a:rPr sz="2400" u="sng">
                <a:latin typeface="微软雅黑" panose="020B0503020204020204" pitchFamily="34" charset="-122"/>
                <a:ea typeface="微软雅黑" panose="020B0503020204020204" pitchFamily="34" charset="-122"/>
              </a:rPr>
              <a:t>企业还仅仅被动跟随市场需求的变化生产商品</a:t>
            </a:r>
            <a:r>
              <a:rPr sz="2400">
                <a:latin typeface="微软雅黑" panose="020B0503020204020204" pitchFamily="34" charset="-122"/>
                <a:ea typeface="微软雅黑" panose="020B0503020204020204" pitchFamily="34" charset="-122"/>
              </a:rPr>
              <a:t>，</a:t>
            </a:r>
            <a:r>
              <a:rPr sz="2400" b="1">
                <a:solidFill>
                  <a:srgbClr val="FF0000"/>
                </a:solidFill>
                <a:latin typeface="微软雅黑" panose="020B0503020204020204" pitchFamily="34" charset="-122"/>
                <a:ea typeface="微软雅黑" panose="020B0503020204020204" pitchFamily="34" charset="-122"/>
              </a:rPr>
              <a:t>那就</a:t>
            </a:r>
            <a:r>
              <a:rPr sz="2400" u="sng">
                <a:latin typeface="微软雅黑" panose="020B0503020204020204" pitchFamily="34" charset="-122"/>
                <a:ea typeface="微软雅黑" panose="020B0503020204020204" pitchFamily="34" charset="-122"/>
              </a:rPr>
              <a:t>难以生存发展</a:t>
            </a:r>
            <a:r>
              <a:rPr sz="2400">
                <a:latin typeface="微软雅黑" panose="020B0503020204020204" pitchFamily="34" charset="-122"/>
                <a:ea typeface="微软雅黑" panose="020B0503020204020204" pitchFamily="34" charset="-122"/>
              </a:rPr>
              <a:t>。</a:t>
            </a:r>
            <a:r>
              <a:rPr sz="2400" b="1">
                <a:solidFill>
                  <a:srgbClr val="FF0000"/>
                </a:solidFill>
                <a:latin typeface="微软雅黑" panose="020B0503020204020204" pitchFamily="34" charset="-122"/>
                <a:ea typeface="微软雅黑" panose="020B0503020204020204" pitchFamily="34" charset="-122"/>
              </a:rPr>
              <a:t>因此</a:t>
            </a:r>
            <a:r>
              <a:rPr sz="2400">
                <a:latin typeface="微软雅黑" panose="020B0503020204020204" pitchFamily="34" charset="-122"/>
                <a:ea typeface="微软雅黑" panose="020B0503020204020204" pitchFamily="34" charset="-122"/>
              </a:rPr>
              <a:t>，</a:t>
            </a:r>
            <a:r>
              <a:rPr sz="2400" u="sng">
                <a:latin typeface="微软雅黑" panose="020B0503020204020204" pitchFamily="34" charset="-122"/>
                <a:ea typeface="微软雅黑" panose="020B0503020204020204" pitchFamily="34" charset="-122"/>
              </a:rPr>
              <a:t>这个阶段转型 发展的关键就是要完成对消费需求从被动适应到</a:t>
            </a:r>
            <a:r>
              <a:rPr sz="2400" b="1" u="sng">
                <a:solidFill>
                  <a:srgbClr val="FF0000"/>
                </a:solidFill>
                <a:latin typeface="微软雅黑" panose="020B0503020204020204" pitchFamily="34" charset="-122"/>
                <a:ea typeface="微软雅黑" panose="020B0503020204020204" pitchFamily="34" charset="-122"/>
              </a:rPr>
              <a:t>主动创造的转变</a:t>
            </a:r>
            <a:r>
              <a:rPr sz="2400" u="sng">
                <a:latin typeface="微软雅黑" panose="020B0503020204020204" pitchFamily="34" charset="-122"/>
                <a:ea typeface="微软雅黑" panose="020B0503020204020204" pitchFamily="34" charset="-122"/>
              </a:rPr>
              <a:t>。</a:t>
            </a:r>
            <a:endParaRPr sz="2400" u="sng">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从上文可推知，消费者导向时代所倡导的是：(  )</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A．不断追求产能规模的扩大</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B．关注提高产品质量，研究市场需求</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C．用永无止境的</a:t>
            </a:r>
            <a:r>
              <a:rPr sz="2400" b="1">
                <a:solidFill>
                  <a:srgbClr val="FF0000"/>
                </a:solidFill>
                <a:latin typeface="微软雅黑" panose="020B0503020204020204" pitchFamily="34" charset="-122"/>
                <a:ea typeface="微软雅黑" panose="020B0503020204020204" pitchFamily="34" charset="-122"/>
              </a:rPr>
              <a:t>创新</a:t>
            </a:r>
            <a:r>
              <a:rPr sz="2400">
                <a:latin typeface="微软雅黑" panose="020B0503020204020204" pitchFamily="34" charset="-122"/>
                <a:ea typeface="微软雅黑" panose="020B0503020204020204" pitchFamily="34" charset="-122"/>
              </a:rPr>
              <a:t>去满足消费者对美好生活的追求</a:t>
            </a:r>
            <a:endParaRPr sz="24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sz="2400">
                <a:latin typeface="微软雅黑" panose="020B0503020204020204" pitchFamily="34" charset="-122"/>
                <a:ea typeface="微软雅黑" panose="020B0503020204020204" pitchFamily="34" charset="-122"/>
              </a:rPr>
              <a:t>D．注重依托科技</a:t>
            </a:r>
            <a:r>
              <a:rPr sz="2400" b="1">
                <a:solidFill>
                  <a:srgbClr val="FF0000"/>
                </a:solidFill>
                <a:latin typeface="微软雅黑" panose="020B0503020204020204" pitchFamily="34" charset="-122"/>
                <a:ea typeface="微软雅黑" panose="020B0503020204020204" pitchFamily="34" charset="-122"/>
              </a:rPr>
              <a:t>创新</a:t>
            </a:r>
            <a:r>
              <a:rPr sz="2400">
                <a:latin typeface="微软雅黑" panose="020B0503020204020204" pitchFamily="34" charset="-122"/>
                <a:ea typeface="微软雅黑" panose="020B0503020204020204" pitchFamily="34" charset="-122"/>
              </a:rPr>
              <a:t>、商业模式创新，管理提升等塑造价值链</a:t>
            </a:r>
            <a:r>
              <a:rPr sz="2400" b="1">
                <a:solidFill>
                  <a:srgbClr val="FF0000"/>
                </a:solidFill>
                <a:latin typeface="微软雅黑" panose="020B0503020204020204" pitchFamily="34" charset="-122"/>
                <a:ea typeface="微软雅黑" panose="020B0503020204020204" pitchFamily="34" charset="-122"/>
              </a:rPr>
              <a:t>关键环节的竞争优势</a:t>
            </a:r>
            <a:endParaRPr sz="2400" b="1">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07340" y="5375275"/>
            <a:ext cx="504190" cy="678815"/>
          </a:xfrm>
          <a:prstGeom prst="rect">
            <a:avLst/>
          </a:prstGeom>
          <a:noFill/>
        </p:spPr>
        <p:txBody>
          <a:bodyPr wrap="none" rtlCol="0">
            <a:spAutoFit/>
          </a:bodyPr>
          <a:p>
            <a:r>
              <a:rPr lang="zh-CN" altLang="en-US" sz="3600" b="1">
                <a:solidFill>
                  <a:srgbClr val="FF0000"/>
                </a:solidFill>
                <a:latin typeface="微软雅黑" panose="020B0503020204020204" pitchFamily="34" charset="-122"/>
                <a:ea typeface="微软雅黑" panose="020B0503020204020204" pitchFamily="34" charset="-122"/>
              </a:rPr>
              <a:t>√</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429225421"/>
  <p:tag name="MH_LIBRARY" val="CONTENTS"/>
  <p:tag name="MH_TYPE" val="NUMBER"/>
  <p:tag name="ID" val="547142"/>
  <p:tag name="MH_ORDER" val="1"/>
</p:tagLst>
</file>

<file path=ppt/tags/tag10.xml><?xml version="1.0" encoding="utf-8"?>
<p:tagLst xmlns:p="http://schemas.openxmlformats.org/presentationml/2006/main">
  <p:tag name="MH" val="20150429225421"/>
  <p:tag name="MH_LIBRARY" val="CONTENTS"/>
  <p:tag name="MH_TYPE" val="ENTRY"/>
  <p:tag name="ID" val="547142"/>
  <p:tag name="MH_ORDER" val="1"/>
</p:tagLst>
</file>

<file path=ppt/tags/tag11.xml><?xml version="1.0" encoding="utf-8"?>
<p:tagLst xmlns:p="http://schemas.openxmlformats.org/presentationml/2006/main">
  <p:tag name="MH" val="20150429225421"/>
  <p:tag name="MH_LIBRARY" val="CONTENTS"/>
  <p:tag name="MH_TYPE" val="NUMBER"/>
  <p:tag name="ID" val="547142"/>
  <p:tag name="MH_ORDER" val="1"/>
</p:tagLst>
</file>

<file path=ppt/tags/tag12.xml><?xml version="1.0" encoding="utf-8"?>
<p:tagLst xmlns:p="http://schemas.openxmlformats.org/presentationml/2006/main">
  <p:tag name="MH" val="20150429225421"/>
  <p:tag name="MH_LIBRARY" val="CONTENTS"/>
  <p:tag name="MH_TYPE" val="ENTRY"/>
  <p:tag name="ID" val="547142"/>
  <p:tag name="MH_ORDER" val="1"/>
</p:tagLst>
</file>

<file path=ppt/tags/tag13.xml><?xml version="1.0" encoding="utf-8"?>
<p:tagLst xmlns:p="http://schemas.openxmlformats.org/presentationml/2006/main">
  <p:tag name="MH" val="20150429225421"/>
  <p:tag name="MH_LIBRARY" val="CONTENTS"/>
  <p:tag name="MH_TYPE" val="NUMBER"/>
  <p:tag name="ID" val="547142"/>
  <p:tag name="MH_ORDER" val="1"/>
</p:tagLst>
</file>

<file path=ppt/tags/tag14.xml><?xml version="1.0" encoding="utf-8"?>
<p:tagLst xmlns:p="http://schemas.openxmlformats.org/presentationml/2006/main">
  <p:tag name="MH" val="20150429225421"/>
  <p:tag name="MH_LIBRARY" val="CONTENTS"/>
  <p:tag name="MH_TYPE" val="ENTRY"/>
  <p:tag name="ID" val="547142"/>
  <p:tag name="MH_ORDER" val="1"/>
</p:tagLst>
</file>

<file path=ppt/tags/tag15.xml><?xml version="1.0" encoding="utf-8"?>
<p:tagLst xmlns:p="http://schemas.openxmlformats.org/presentationml/2006/main">
  <p:tag name="MH" val="20150429225421"/>
  <p:tag name="MH_LIBRARY" val="CONTENTS"/>
  <p:tag name="MH_TYPE" val="NUMBER"/>
  <p:tag name="ID" val="547142"/>
  <p:tag name="MH_ORDER" val="1"/>
</p:tagLst>
</file>

<file path=ppt/tags/tag16.xml><?xml version="1.0" encoding="utf-8"?>
<p:tagLst xmlns:p="http://schemas.openxmlformats.org/presentationml/2006/main">
  <p:tag name="MH" val="20150429225421"/>
  <p:tag name="MH_LIBRARY" val="CONTENTS"/>
  <p:tag name="MH_TYPE" val="ENTRY"/>
  <p:tag name="ID" val="547142"/>
  <p:tag name="MH_ORDER" val="1"/>
</p:tagLst>
</file>

<file path=ppt/tags/tag17.xml><?xml version="1.0" encoding="utf-8"?>
<p:tagLst xmlns:p="http://schemas.openxmlformats.org/presentationml/2006/main">
  <p:tag name="MH" val="20150429225421"/>
  <p:tag name="MH_LIBRARY" val="CONTENTS"/>
  <p:tag name="MH_TYPE" val="NUMBER"/>
  <p:tag name="ID" val="547142"/>
  <p:tag name="MH_ORDER" val="1"/>
</p:tagLst>
</file>

<file path=ppt/tags/tag18.xml><?xml version="1.0" encoding="utf-8"?>
<p:tagLst xmlns:p="http://schemas.openxmlformats.org/presentationml/2006/main">
  <p:tag name="MH" val="20150429225421"/>
  <p:tag name="MH_LIBRARY" val="CONTENTS"/>
  <p:tag name="MH_TYPE" val="ENTRY"/>
  <p:tag name="ID" val="547142"/>
  <p:tag name="MH_ORDER" val="1"/>
</p:tagLst>
</file>

<file path=ppt/tags/tag19.xml><?xml version="1.0" encoding="utf-8"?>
<p:tagLst xmlns:p="http://schemas.openxmlformats.org/presentationml/2006/main">
  <p:tag name="MH" val="20150429225421"/>
  <p:tag name="MH_LIBRARY" val="CONTENTS"/>
  <p:tag name="MH_TYPE" val="NUMBER"/>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20.xml><?xml version="1.0" encoding="utf-8"?>
<p:tagLst xmlns:p="http://schemas.openxmlformats.org/presentationml/2006/main">
  <p:tag name="MH" val="20150429225421"/>
  <p:tag name="MH_LIBRARY" val="CONTENTS"/>
  <p:tag name="MH_TYPE" val="ENTRY"/>
  <p:tag name="ID" val="547142"/>
  <p:tag name="MH_ORDER" val="1"/>
</p:tagLst>
</file>

<file path=ppt/tags/tag21.xml><?xml version="1.0" encoding="utf-8"?>
<p:tagLst xmlns:p="http://schemas.openxmlformats.org/presentationml/2006/main">
  <p:tag name="MH" val="20150429225421"/>
  <p:tag name="MH_LIBRARY" val="CONTENTS"/>
  <p:tag name="MH_TYPE" val="NUMBER"/>
  <p:tag name="ID" val="547142"/>
  <p:tag name="MH_ORDER" val="1"/>
</p:tagLst>
</file>

<file path=ppt/tags/tag22.xml><?xml version="1.0" encoding="utf-8"?>
<p:tagLst xmlns:p="http://schemas.openxmlformats.org/presentationml/2006/main">
  <p:tag name="MH" val="20150429225421"/>
  <p:tag name="MH_LIBRARY" val="CONTENTS"/>
  <p:tag name="MH_TYPE" val="ENTRY"/>
  <p:tag name="ID" val="547142"/>
  <p:tag name="MH_ORDER" val="1"/>
</p:tagLst>
</file>

<file path=ppt/tags/tag23.xml><?xml version="1.0" encoding="utf-8"?>
<p:tagLst xmlns:p="http://schemas.openxmlformats.org/presentationml/2006/main">
  <p:tag name="MH" val="20150429225421"/>
  <p:tag name="MH_LIBRARY" val="CONTENTS"/>
  <p:tag name="MH_TYPE" val="NUMBER"/>
  <p:tag name="ID" val="547142"/>
  <p:tag name="MH_ORDER" val="1"/>
</p:tagLst>
</file>

<file path=ppt/tags/tag24.xml><?xml version="1.0" encoding="utf-8"?>
<p:tagLst xmlns:p="http://schemas.openxmlformats.org/presentationml/2006/main">
  <p:tag name="MH" val="20150429225421"/>
  <p:tag name="MH_LIBRARY" val="CONTENTS"/>
  <p:tag name="MH_TYPE" val="ENTRY"/>
  <p:tag name="ID" val="547142"/>
  <p:tag name="MH_ORDER" val="1"/>
</p:tagLst>
</file>

<file path=ppt/tags/tag25.xml><?xml version="1.0" encoding="utf-8"?>
<p:tagLst xmlns:p="http://schemas.openxmlformats.org/presentationml/2006/main">
  <p:tag name="MH" val="20150429225421"/>
  <p:tag name="MH_LIBRARY" val="CONTENTS"/>
  <p:tag name="MH_TYPE" val="NUMBER"/>
  <p:tag name="ID" val="547142"/>
  <p:tag name="MH_ORDER" val="1"/>
</p:tagLst>
</file>

<file path=ppt/tags/tag26.xml><?xml version="1.0" encoding="utf-8"?>
<p:tagLst xmlns:p="http://schemas.openxmlformats.org/presentationml/2006/main">
  <p:tag name="MH" val="20150429225421"/>
  <p:tag name="MH_LIBRARY" val="CONTENTS"/>
  <p:tag name="MH_TYPE" val="ENTRY"/>
  <p:tag name="ID" val="547142"/>
  <p:tag name="MH_ORDER" val="1"/>
</p:tagLst>
</file>

<file path=ppt/tags/tag27.xml><?xml version="1.0" encoding="utf-8"?>
<p:tagLst xmlns:p="http://schemas.openxmlformats.org/presentationml/2006/main">
  <p:tag name="MH" val="20150429225421"/>
  <p:tag name="MH_LIBRARY" val="CONTENTS"/>
  <p:tag name="MH_TYPE" val="NUMBER"/>
  <p:tag name="ID" val="547142"/>
  <p:tag name="MH_ORDER" val="1"/>
</p:tagLst>
</file>

<file path=ppt/tags/tag28.xml><?xml version="1.0" encoding="utf-8"?>
<p:tagLst xmlns:p="http://schemas.openxmlformats.org/presentationml/2006/main">
  <p:tag name="MH" val="20150429225421"/>
  <p:tag name="MH_LIBRARY" val="CONTENTS"/>
  <p:tag name="MH_TYPE" val="ENTRY"/>
  <p:tag name="ID" val="547142"/>
  <p:tag name="MH_ORDER" val="1"/>
</p:tagLst>
</file>

<file path=ppt/tags/tag29.xml><?xml version="1.0" encoding="utf-8"?>
<p:tagLst xmlns:p="http://schemas.openxmlformats.org/presentationml/2006/main">
  <p:tag name="MH" val="20150429225421"/>
  <p:tag name="MH_LIBRARY" val="CONTENTS"/>
  <p:tag name="MH_TYPE" val="NUMBER"/>
  <p:tag name="ID" val="547142"/>
  <p:tag name="MH_ORDER" val="1"/>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30.xml><?xml version="1.0" encoding="utf-8"?>
<p:tagLst xmlns:p="http://schemas.openxmlformats.org/presentationml/2006/main">
  <p:tag name="MH" val="20150429225421"/>
  <p:tag name="MH_LIBRARY" val="CONTENTS"/>
  <p:tag name="MH_TYPE" val="ENTRY"/>
  <p:tag name="ID" val="547142"/>
  <p:tag name="MH_ORDER" val="1"/>
</p:tagLst>
</file>

<file path=ppt/tags/tag31.xml><?xml version="1.0" encoding="utf-8"?>
<p:tagLst xmlns:p="http://schemas.openxmlformats.org/presentationml/2006/main">
  <p:tag name="MH" val="20150429225421"/>
  <p:tag name="MH_LIBRARY" val="CONTENTS"/>
  <p:tag name="MH_TYPE" val="NUMBER"/>
  <p:tag name="ID" val="547142"/>
  <p:tag name="MH_ORDER" val="1"/>
</p:tagLst>
</file>

<file path=ppt/tags/tag32.xml><?xml version="1.0" encoding="utf-8"?>
<p:tagLst xmlns:p="http://schemas.openxmlformats.org/presentationml/2006/main">
  <p:tag name="MH" val="20150429225421"/>
  <p:tag name="MH_LIBRARY" val="CONTENTS"/>
  <p:tag name="MH_TYPE" val="ENTRY"/>
  <p:tag name="ID" val="547142"/>
  <p:tag name="MH_ORDER" val="1"/>
</p:tagLst>
</file>

<file path=ppt/tags/tag33.xml><?xml version="1.0" encoding="utf-8"?>
<p:tagLst xmlns:p="http://schemas.openxmlformats.org/presentationml/2006/main">
  <p:tag name="MH" val="20150429225421"/>
  <p:tag name="MH_LIBRARY" val="CONTENTS"/>
  <p:tag name="MH_TYPE" val="NUMBER"/>
  <p:tag name="ID" val="547142"/>
  <p:tag name="MH_ORDER" val="1"/>
</p:tagLst>
</file>

<file path=ppt/tags/tag34.xml><?xml version="1.0" encoding="utf-8"?>
<p:tagLst xmlns:p="http://schemas.openxmlformats.org/presentationml/2006/main">
  <p:tag name="MH" val="20150429225421"/>
  <p:tag name="MH_LIBRARY" val="CONTENTS"/>
  <p:tag name="MH_TYPE" val="ENTRY"/>
  <p:tag name="ID" val="547142"/>
  <p:tag name="MH_ORDER" val="1"/>
</p:tagLst>
</file>

<file path=ppt/tags/tag35.xml><?xml version="1.0" encoding="utf-8"?>
<p:tagLst xmlns:p="http://schemas.openxmlformats.org/presentationml/2006/main">
  <p:tag name="MH" val="20150429225421"/>
  <p:tag name="MH_LIBRARY" val="CONTENTS"/>
  <p:tag name="MH_TYPE" val="NUMBER"/>
  <p:tag name="ID" val="547142"/>
  <p:tag name="MH_ORDER" val="1"/>
</p:tagLst>
</file>

<file path=ppt/tags/tag36.xml><?xml version="1.0" encoding="utf-8"?>
<p:tagLst xmlns:p="http://schemas.openxmlformats.org/presentationml/2006/main">
  <p:tag name="MH" val="20150429225421"/>
  <p:tag name="MH_LIBRARY" val="CONTENTS"/>
  <p:tag name="MH_TYPE" val="ENTRY"/>
  <p:tag name="ID" val="547142"/>
  <p:tag name="MH_ORDER" val="1"/>
</p:tagLst>
</file>

<file path=ppt/tags/tag37.xml><?xml version="1.0" encoding="utf-8"?>
<p:tagLst xmlns:p="http://schemas.openxmlformats.org/presentationml/2006/main">
  <p:tag name="MH" val="20150429225421"/>
  <p:tag name="MH_LIBRARY" val="CONTENTS"/>
  <p:tag name="MH_TYPE" val="NUMBER"/>
  <p:tag name="ID" val="547142"/>
  <p:tag name="MH_ORDER" val="1"/>
</p:tagLst>
</file>

<file path=ppt/tags/tag38.xml><?xml version="1.0" encoding="utf-8"?>
<p:tagLst xmlns:p="http://schemas.openxmlformats.org/presentationml/2006/main">
  <p:tag name="MH" val="20150429225421"/>
  <p:tag name="MH_LIBRARY" val="CONTENTS"/>
  <p:tag name="MH_TYPE" val="ENTRY"/>
  <p:tag name="ID" val="547142"/>
  <p:tag name="MH_ORDER" val="1"/>
</p:tagLst>
</file>

<file path=ppt/tags/tag39.xml><?xml version="1.0" encoding="utf-8"?>
<p:tagLst xmlns:p="http://schemas.openxmlformats.org/presentationml/2006/main">
  <p:tag name="MH" val="20150429225421"/>
  <p:tag name="MH_LIBRARY" val="CONTENTS"/>
  <p:tag name="MH_TYPE" val="NUMBER"/>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40.xml><?xml version="1.0" encoding="utf-8"?>
<p:tagLst xmlns:p="http://schemas.openxmlformats.org/presentationml/2006/main">
  <p:tag name="MH" val="20150429225421"/>
  <p:tag name="MH_LIBRARY" val="CONTENTS"/>
  <p:tag name="MH_TYPE" val="ENTRY"/>
  <p:tag name="ID" val="547142"/>
  <p:tag name="MH_ORDER" val="1"/>
</p:tagLst>
</file>

<file path=ppt/tags/tag41.xml><?xml version="1.0" encoding="utf-8"?>
<p:tagLst xmlns:p="http://schemas.openxmlformats.org/presentationml/2006/main">
  <p:tag name="MH" val="20150429225421"/>
  <p:tag name="MH_LIBRARY" val="CONTENTS"/>
  <p:tag name="MH_TYPE" val="NUMBER"/>
  <p:tag name="ID" val="547142"/>
  <p:tag name="MH_ORDER" val="1"/>
</p:tagLst>
</file>

<file path=ppt/tags/tag42.xml><?xml version="1.0" encoding="utf-8"?>
<p:tagLst xmlns:p="http://schemas.openxmlformats.org/presentationml/2006/main">
  <p:tag name="MH" val="20150429225421"/>
  <p:tag name="MH_LIBRARY" val="CONTENTS"/>
  <p:tag name="MH_TYPE" val="ENTRY"/>
  <p:tag name="ID" val="547142"/>
  <p:tag name="MH_ORDER" val="1"/>
</p:tagLst>
</file>

<file path=ppt/tags/tag43.xml><?xml version="1.0" encoding="utf-8"?>
<p:tagLst xmlns:p="http://schemas.openxmlformats.org/presentationml/2006/main">
  <p:tag name="MH" val="20150429225421"/>
  <p:tag name="MH_LIBRARY" val="CONTENTS"/>
  <p:tag name="MH_TYPE" val="NUMBER"/>
  <p:tag name="ID" val="547142"/>
  <p:tag name="MH_ORDER" val="1"/>
</p:tagLst>
</file>

<file path=ppt/tags/tag44.xml><?xml version="1.0" encoding="utf-8"?>
<p:tagLst xmlns:p="http://schemas.openxmlformats.org/presentationml/2006/main">
  <p:tag name="MH" val="20150429225421"/>
  <p:tag name="MH_LIBRARY" val="CONTENTS"/>
  <p:tag name="MH_TYPE" val="ENTRY"/>
  <p:tag name="ID" val="547142"/>
  <p:tag name="MH_ORDER" val="1"/>
</p:tagLst>
</file>

<file path=ppt/tags/tag45.xml><?xml version="1.0" encoding="utf-8"?>
<p:tagLst xmlns:p="http://schemas.openxmlformats.org/presentationml/2006/main">
  <p:tag name="MH" val="20150429225421"/>
  <p:tag name="MH_LIBRARY" val="CONTENTS"/>
  <p:tag name="MH_TYPE" val="NUMBER"/>
  <p:tag name="ID" val="547142"/>
  <p:tag name="MH_ORDER" val="1"/>
</p:tagLst>
</file>

<file path=ppt/tags/tag46.xml><?xml version="1.0" encoding="utf-8"?>
<p:tagLst xmlns:p="http://schemas.openxmlformats.org/presentationml/2006/main">
  <p:tag name="MH" val="20150429225421"/>
  <p:tag name="MH_LIBRARY" val="CONTENTS"/>
  <p:tag name="MH_TYPE" val="ENTRY"/>
  <p:tag name="ID" val="547142"/>
  <p:tag name="MH_ORDER" val="1"/>
</p:tagLst>
</file>

<file path=ppt/tags/tag47.xml><?xml version="1.0" encoding="utf-8"?>
<p:tagLst xmlns:p="http://schemas.openxmlformats.org/presentationml/2006/main">
  <p:tag name="MH" val="20150429225421"/>
  <p:tag name="MH_LIBRARY" val="CONTENTS"/>
  <p:tag name="MH_TYPE" val="NUMBER"/>
  <p:tag name="ID" val="547142"/>
  <p:tag name="MH_ORDER" val="1"/>
</p:tagLst>
</file>

<file path=ppt/tags/tag48.xml><?xml version="1.0" encoding="utf-8"?>
<p:tagLst xmlns:p="http://schemas.openxmlformats.org/presentationml/2006/main">
  <p:tag name="MH" val="20150429225421"/>
  <p:tag name="MH_LIBRARY" val="CONTENTS"/>
  <p:tag name="MH_TYPE" val="ENTRY"/>
  <p:tag name="ID" val="547142"/>
  <p:tag name="MH_ORDER" val="1"/>
</p:tagLst>
</file>

<file path=ppt/tags/tag49.xml><?xml version="1.0" encoding="utf-8"?>
<p:tagLst xmlns:p="http://schemas.openxmlformats.org/presentationml/2006/main">
  <p:tag name="MH" val="20150429225421"/>
  <p:tag name="MH_LIBRARY" val="CONTENTS"/>
  <p:tag name="MH_TYPE" val="NUMBER"/>
  <p:tag name="ID" val="547142"/>
  <p:tag name="MH_ORDER" val="1"/>
</p:tagLst>
</file>

<file path=ppt/tags/tag5.xml><?xml version="1.0" encoding="utf-8"?>
<p:tagLst xmlns:p="http://schemas.openxmlformats.org/presentationml/2006/main">
  <p:tag name="MH" val="20150429225421"/>
  <p:tag name="MH_LIBRARY" val="CONTENTS"/>
  <p:tag name="MH_TYPE" val="NUMBER"/>
  <p:tag name="ID" val="547142"/>
  <p:tag name="MH_ORDER" val="1"/>
</p:tagLst>
</file>

<file path=ppt/tags/tag50.xml><?xml version="1.0" encoding="utf-8"?>
<p:tagLst xmlns:p="http://schemas.openxmlformats.org/presentationml/2006/main">
  <p:tag name="MH" val="20150429225421"/>
  <p:tag name="MH_LIBRARY" val="CONTENTS"/>
  <p:tag name="MH_TYPE" val="ENTRY"/>
  <p:tag name="ID" val="547142"/>
  <p:tag name="MH_ORDER" val="1"/>
</p:tagLst>
</file>

<file path=ppt/tags/tag51.xml><?xml version="1.0" encoding="utf-8"?>
<p:tagLst xmlns:p="http://schemas.openxmlformats.org/presentationml/2006/main">
  <p:tag name="MH" val="20150429225421"/>
  <p:tag name="MH_LIBRARY" val="CONTENTS"/>
  <p:tag name="MH_TYPE" val="NUMBER"/>
  <p:tag name="ID" val="547142"/>
  <p:tag name="MH_ORDER" val="1"/>
</p:tagLst>
</file>

<file path=ppt/tags/tag52.xml><?xml version="1.0" encoding="utf-8"?>
<p:tagLst xmlns:p="http://schemas.openxmlformats.org/presentationml/2006/main">
  <p:tag name="MH" val="20150429225421"/>
  <p:tag name="MH_LIBRARY" val="CONTENTS"/>
  <p:tag name="MH_TYPE" val="ENTRY"/>
  <p:tag name="ID" val="547142"/>
  <p:tag name="MH_ORDER" val="1"/>
</p:tagLst>
</file>

<file path=ppt/tags/tag53.xml><?xml version="1.0" encoding="utf-8"?>
<p:tagLst xmlns:p="http://schemas.openxmlformats.org/presentationml/2006/main">
  <p:tag name="MH" val="20150429225421"/>
  <p:tag name="MH_LIBRARY" val="CONTENTS"/>
  <p:tag name="MH_TYPE" val="NUMBER"/>
  <p:tag name="ID" val="547142"/>
  <p:tag name="MH_ORDER" val="1"/>
</p:tagLst>
</file>

<file path=ppt/tags/tag54.xml><?xml version="1.0" encoding="utf-8"?>
<p:tagLst xmlns:p="http://schemas.openxmlformats.org/presentationml/2006/main">
  <p:tag name="MH" val="20150429225421"/>
  <p:tag name="MH_LIBRARY" val="CONTENTS"/>
  <p:tag name="MH_TYPE" val="ENTRY"/>
  <p:tag name="ID" val="547142"/>
  <p:tag name="MH_ORDER" val="1"/>
</p:tagLst>
</file>

<file path=ppt/tags/tag55.xml><?xml version="1.0" encoding="utf-8"?>
<p:tagLst xmlns:p="http://schemas.openxmlformats.org/presentationml/2006/main">
  <p:tag name="MH" val="20150429225421"/>
  <p:tag name="MH_LIBRARY" val="CONTENTS"/>
  <p:tag name="MH_TYPE" val="NUMBER"/>
  <p:tag name="ID" val="547142"/>
  <p:tag name="MH_ORDER" val="1"/>
</p:tagLst>
</file>

<file path=ppt/tags/tag56.xml><?xml version="1.0" encoding="utf-8"?>
<p:tagLst xmlns:p="http://schemas.openxmlformats.org/presentationml/2006/main">
  <p:tag name="MH" val="20150429225421"/>
  <p:tag name="MH_LIBRARY" val="CONTENTS"/>
  <p:tag name="MH_TYPE" val="ENTRY"/>
  <p:tag name="ID" val="547142"/>
  <p:tag name="MH_ORDER" val="1"/>
</p:tagLst>
</file>

<file path=ppt/tags/tag57.xml><?xml version="1.0" encoding="utf-8"?>
<p:tagLst xmlns:p="http://schemas.openxmlformats.org/presentationml/2006/main">
  <p:tag name="MH" val="20150429225421"/>
  <p:tag name="MH_LIBRARY" val="CONTENTS"/>
  <p:tag name="MH_TYPE" val="NUMBER"/>
  <p:tag name="ID" val="547142"/>
  <p:tag name="MH_ORDER" val="1"/>
</p:tagLst>
</file>

<file path=ppt/tags/tag58.xml><?xml version="1.0" encoding="utf-8"?>
<p:tagLst xmlns:p="http://schemas.openxmlformats.org/presentationml/2006/main">
  <p:tag name="MH" val="20150429225421"/>
  <p:tag name="MH_LIBRARY" val="CONTENTS"/>
  <p:tag name="MH_TYPE" val="ENTRY"/>
  <p:tag name="ID" val="547142"/>
  <p:tag name="MH_ORDER" val="1"/>
</p:tagLst>
</file>

<file path=ppt/tags/tag59.xml><?xml version="1.0" encoding="utf-8"?>
<p:tagLst xmlns:p="http://schemas.openxmlformats.org/presentationml/2006/main">
  <p:tag name="MH" val="20150429225421"/>
  <p:tag name="MH_LIBRARY" val="CONTENTS"/>
  <p:tag name="MH_TYPE" val="NUMBER"/>
  <p:tag name="ID" val="547142"/>
  <p:tag name="MH_ORDER" val="1"/>
</p:tagLst>
</file>

<file path=ppt/tags/tag6.xml><?xml version="1.0" encoding="utf-8"?>
<p:tagLst xmlns:p="http://schemas.openxmlformats.org/presentationml/2006/main">
  <p:tag name="MH" val="20150429225421"/>
  <p:tag name="MH_LIBRARY" val="CONTENTS"/>
  <p:tag name="MH_TYPE" val="ENTRY"/>
  <p:tag name="ID" val="547142"/>
  <p:tag name="MH_ORDER" val="1"/>
</p:tagLst>
</file>

<file path=ppt/tags/tag60.xml><?xml version="1.0" encoding="utf-8"?>
<p:tagLst xmlns:p="http://schemas.openxmlformats.org/presentationml/2006/main">
  <p:tag name="MH" val="20150429225421"/>
  <p:tag name="MH_LIBRARY" val="CONTENTS"/>
  <p:tag name="MH_TYPE" val="ENTRY"/>
  <p:tag name="ID" val="547142"/>
  <p:tag name="MH_ORDER" val="1"/>
</p:tagLst>
</file>

<file path=ppt/tags/tag61.xml><?xml version="1.0" encoding="utf-8"?>
<p:tagLst xmlns:p="http://schemas.openxmlformats.org/presentationml/2006/main">
  <p:tag name="MH" val="20150429225421"/>
  <p:tag name="MH_LIBRARY" val="CONTENTS"/>
  <p:tag name="MH_TYPE" val="NUMBER"/>
  <p:tag name="ID" val="547142"/>
  <p:tag name="MH_ORDER" val="1"/>
</p:tagLst>
</file>

<file path=ppt/tags/tag62.xml><?xml version="1.0" encoding="utf-8"?>
<p:tagLst xmlns:p="http://schemas.openxmlformats.org/presentationml/2006/main">
  <p:tag name="MH" val="20150429225421"/>
  <p:tag name="MH_LIBRARY" val="CONTENTS"/>
  <p:tag name="MH_TYPE" val="ENTRY"/>
  <p:tag name="ID" val="547142"/>
  <p:tag name="MH_ORDER" val="1"/>
</p:tagLst>
</file>

<file path=ppt/tags/tag63.xml><?xml version="1.0" encoding="utf-8"?>
<p:tagLst xmlns:p="http://schemas.openxmlformats.org/presentationml/2006/main">
  <p:tag name="MH" val="20150429225421"/>
  <p:tag name="MH_LIBRARY" val="CONTENTS"/>
  <p:tag name="MH_TYPE" val="NUMBER"/>
  <p:tag name="ID" val="547142"/>
  <p:tag name="MH_ORDER" val="1"/>
</p:tagLst>
</file>

<file path=ppt/tags/tag64.xml><?xml version="1.0" encoding="utf-8"?>
<p:tagLst xmlns:p="http://schemas.openxmlformats.org/presentationml/2006/main">
  <p:tag name="MH" val="20150429225421"/>
  <p:tag name="MH_LIBRARY" val="CONTENTS"/>
  <p:tag name="MH_TYPE" val="ENTRY"/>
  <p:tag name="ID" val="547142"/>
  <p:tag name="MH_ORDER" val="1"/>
</p:tagLst>
</file>

<file path=ppt/tags/tag65.xml><?xml version="1.0" encoding="utf-8"?>
<p:tagLst xmlns:p="http://schemas.openxmlformats.org/presentationml/2006/main">
  <p:tag name="MH" val="20150429225421"/>
  <p:tag name="MH_LIBRARY" val="CONTENTS"/>
  <p:tag name="MH_TYPE" val="NUMBER"/>
  <p:tag name="ID" val="547142"/>
  <p:tag name="MH_ORDER" val="1"/>
</p:tagLst>
</file>

<file path=ppt/tags/tag66.xml><?xml version="1.0" encoding="utf-8"?>
<p:tagLst xmlns:p="http://schemas.openxmlformats.org/presentationml/2006/main">
  <p:tag name="MH" val="20150429225421"/>
  <p:tag name="MH_LIBRARY" val="CONTENTS"/>
  <p:tag name="MH_TYPE" val="ENTRY"/>
  <p:tag name="ID" val="547142"/>
  <p:tag name="MH_ORDER" val="1"/>
</p:tagLst>
</file>

<file path=ppt/tags/tag67.xml><?xml version="1.0" encoding="utf-8"?>
<p:tagLst xmlns:p="http://schemas.openxmlformats.org/presentationml/2006/main">
  <p:tag name="MH" val="20150429225421"/>
  <p:tag name="MH_LIBRARY" val="CONTENTS"/>
  <p:tag name="MH_TYPE" val="NUMBER"/>
  <p:tag name="ID" val="547142"/>
  <p:tag name="MH_ORDER" val="1"/>
</p:tagLst>
</file>

<file path=ppt/tags/tag68.xml><?xml version="1.0" encoding="utf-8"?>
<p:tagLst xmlns:p="http://schemas.openxmlformats.org/presentationml/2006/main">
  <p:tag name="MH" val="20150429225421"/>
  <p:tag name="MH_LIBRARY" val="CONTENTS"/>
  <p:tag name="MH_TYPE" val="ENTRY"/>
  <p:tag name="ID" val="547142"/>
  <p:tag name="MH_ORDER" val="1"/>
</p:tagLst>
</file>

<file path=ppt/tags/tag69.xml><?xml version="1.0" encoding="utf-8"?>
<p:tagLst xmlns:p="http://schemas.openxmlformats.org/presentationml/2006/main">
  <p:tag name="MH" val="20150429225421"/>
  <p:tag name="MH_LIBRARY" val="CONTENTS"/>
  <p:tag name="MH_TYPE" val="NUMBER"/>
  <p:tag name="ID" val="547142"/>
  <p:tag name="MH_ORDER" val="1"/>
</p:tagLst>
</file>

<file path=ppt/tags/tag7.xml><?xml version="1.0" encoding="utf-8"?>
<p:tagLst xmlns:p="http://schemas.openxmlformats.org/presentationml/2006/main">
  <p:tag name="MH" val="20150429225421"/>
  <p:tag name="MH_LIBRARY" val="CONTENTS"/>
  <p:tag name="MH_TYPE" val="NUMBER"/>
  <p:tag name="ID" val="547142"/>
  <p:tag name="MH_ORDER" val="1"/>
</p:tagLst>
</file>

<file path=ppt/tags/tag70.xml><?xml version="1.0" encoding="utf-8"?>
<p:tagLst xmlns:p="http://schemas.openxmlformats.org/presentationml/2006/main">
  <p:tag name="MH" val="20150429225421"/>
  <p:tag name="MH_LIBRARY" val="CONTENTS"/>
  <p:tag name="MH_TYPE" val="ENTRY"/>
  <p:tag name="ID" val="547142"/>
  <p:tag name="MH_ORDER" val="1"/>
</p:tagLst>
</file>

<file path=ppt/tags/tag71.xml><?xml version="1.0" encoding="utf-8"?>
<p:tagLst xmlns:p="http://schemas.openxmlformats.org/presentationml/2006/main">
  <p:tag name="MH" val="20150429225421"/>
  <p:tag name="MH_LIBRARY" val="CONTENTS"/>
  <p:tag name="MH_TYPE" val="NUMBER"/>
  <p:tag name="ID" val="547142"/>
  <p:tag name="MH_ORDER" val="1"/>
</p:tagLst>
</file>

<file path=ppt/tags/tag72.xml><?xml version="1.0" encoding="utf-8"?>
<p:tagLst xmlns:p="http://schemas.openxmlformats.org/presentationml/2006/main">
  <p:tag name="MH" val="20150429225421"/>
  <p:tag name="MH_LIBRARY" val="CONTENTS"/>
  <p:tag name="MH_TYPE" val="ENTRY"/>
  <p:tag name="ID" val="547142"/>
  <p:tag name="MH_ORDER" val="1"/>
</p:tagLst>
</file>

<file path=ppt/tags/tag73.xml><?xml version="1.0" encoding="utf-8"?>
<p:tagLst xmlns:p="http://schemas.openxmlformats.org/presentationml/2006/main">
  <p:tag name="MH" val="20150429225421"/>
  <p:tag name="MH_LIBRARY" val="CONTENTS"/>
  <p:tag name="MH_TYPE" val="NUMBER"/>
  <p:tag name="ID" val="547142"/>
  <p:tag name="MH_ORDER" val="1"/>
</p:tagLst>
</file>

<file path=ppt/tags/tag74.xml><?xml version="1.0" encoding="utf-8"?>
<p:tagLst xmlns:p="http://schemas.openxmlformats.org/presentationml/2006/main">
  <p:tag name="MH" val="20150429225421"/>
  <p:tag name="MH_LIBRARY" val="CONTENTS"/>
  <p:tag name="MH_TYPE" val="ENTRY"/>
  <p:tag name="ID" val="547142"/>
  <p:tag name="MH_ORDER" val="1"/>
</p:tagLst>
</file>

<file path=ppt/tags/tag75.xml><?xml version="1.0" encoding="utf-8"?>
<p:tagLst xmlns:p="http://schemas.openxmlformats.org/presentationml/2006/main">
  <p:tag name="MH" val="20150429225421"/>
  <p:tag name="MH_LIBRARY" val="CONTENTS"/>
  <p:tag name="MH_TYPE" val="NUMBER"/>
  <p:tag name="ID" val="547142"/>
  <p:tag name="MH_ORDER" val="1"/>
</p:tagLst>
</file>

<file path=ppt/tags/tag76.xml><?xml version="1.0" encoding="utf-8"?>
<p:tagLst xmlns:p="http://schemas.openxmlformats.org/presentationml/2006/main">
  <p:tag name="MH" val="20150429225421"/>
  <p:tag name="MH_LIBRARY" val="CONTENTS"/>
  <p:tag name="MH_TYPE" val="ENTRY"/>
  <p:tag name="ID" val="547142"/>
  <p:tag name="MH_ORDER" val="1"/>
</p:tagLst>
</file>

<file path=ppt/tags/tag77.xml><?xml version="1.0" encoding="utf-8"?>
<p:tagLst xmlns:p="http://schemas.openxmlformats.org/presentationml/2006/main">
  <p:tag name="MH" val="20150429225421"/>
  <p:tag name="MH_LIBRARY" val="CONTENTS"/>
  <p:tag name="MH_TYPE" val="NUMBER"/>
  <p:tag name="ID" val="547142"/>
  <p:tag name="MH_ORDER" val="1"/>
</p:tagLst>
</file>

<file path=ppt/tags/tag78.xml><?xml version="1.0" encoding="utf-8"?>
<p:tagLst xmlns:p="http://schemas.openxmlformats.org/presentationml/2006/main">
  <p:tag name="MH" val="20150429225421"/>
  <p:tag name="MH_LIBRARY" val="CONTENTS"/>
  <p:tag name="MH_TYPE" val="ENTRY"/>
  <p:tag name="ID" val="547142"/>
  <p:tag name="MH_ORDER" val="1"/>
</p:tagLst>
</file>

<file path=ppt/tags/tag79.xml><?xml version="1.0" encoding="utf-8"?>
<p:tagLst xmlns:p="http://schemas.openxmlformats.org/presentationml/2006/main">
  <p:tag name="MH" val="20150429225421"/>
  <p:tag name="MH_LIBRARY" val="CONTENTS"/>
  <p:tag name="MH_TYPE" val="NUMBER"/>
  <p:tag name="ID" val="547142"/>
  <p:tag name="MH_ORDER" val="1"/>
</p:tagLst>
</file>

<file path=ppt/tags/tag8.xml><?xml version="1.0" encoding="utf-8"?>
<p:tagLst xmlns:p="http://schemas.openxmlformats.org/presentationml/2006/main">
  <p:tag name="MH" val="20150429225421"/>
  <p:tag name="MH_LIBRARY" val="CONTENTS"/>
  <p:tag name="MH_TYPE" val="ENTRY"/>
  <p:tag name="ID" val="547142"/>
  <p:tag name="MH_ORDER" val="1"/>
</p:tagLst>
</file>

<file path=ppt/tags/tag80.xml><?xml version="1.0" encoding="utf-8"?>
<p:tagLst xmlns:p="http://schemas.openxmlformats.org/presentationml/2006/main">
  <p:tag name="MH" val="20150429225421"/>
  <p:tag name="MH_LIBRARY" val="CONTENTS"/>
  <p:tag name="MH_TYPE" val="ENTRY"/>
  <p:tag name="ID" val="547142"/>
  <p:tag name="MH_ORDER" val="1"/>
</p:tagLst>
</file>

<file path=ppt/tags/tag9.xml><?xml version="1.0" encoding="utf-8"?>
<p:tagLst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Office 主题​​">
  <a:themeElements>
    <a:clrScheme name="开学工作">
      <a:dk1>
        <a:sysClr val="windowText" lastClr="000000"/>
      </a:dk1>
      <a:lt1>
        <a:sysClr val="window" lastClr="FFFFFF"/>
      </a:lt1>
      <a:dk2>
        <a:srgbClr val="44546A"/>
      </a:dk2>
      <a:lt2>
        <a:srgbClr val="E7E6E6"/>
      </a:lt2>
      <a:accent1>
        <a:srgbClr val="00B0F0"/>
      </a:accent1>
      <a:accent2>
        <a:srgbClr val="E85B35"/>
      </a:accent2>
      <a:accent3>
        <a:srgbClr val="92D05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8630</Words>
  <Application>WPS 演示</Application>
  <PresentationFormat>宽屏</PresentationFormat>
  <Paragraphs>718</Paragraphs>
  <Slides>44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Arial</vt:lpstr>
      <vt:lpstr>宋体</vt:lpstr>
      <vt:lpstr>Wingdings</vt:lpstr>
      <vt:lpstr>微软雅黑</vt:lpstr>
      <vt:lpstr>Calibri</vt:lpstr>
      <vt:lpstr>Times New Roman</vt:lpstr>
      <vt:lpstr>等线</vt:lpstr>
      <vt:lpstr>Segoe Print</vt:lpstr>
      <vt:lpstr>等线 Light</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87</cp:revision>
  <dcterms:created xsi:type="dcterms:W3CDTF">2016-08-28T01:25:00Z</dcterms:created>
  <dcterms:modified xsi:type="dcterms:W3CDTF">2016-12-16T09:15:10Z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