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424" r:id="rId5"/>
    <p:sldId id="258" r:id="rId6"/>
    <p:sldId id="402" r:id="rId7"/>
    <p:sldId id="380" r:id="rId8"/>
    <p:sldId id="404" r:id="rId9"/>
    <p:sldId id="406" r:id="rId10"/>
    <p:sldId id="407" r:id="rId12"/>
    <p:sldId id="409" r:id="rId13"/>
    <p:sldId id="414" r:id="rId14"/>
    <p:sldId id="410" r:id="rId15"/>
    <p:sldId id="411" r:id="rId16"/>
    <p:sldId id="423" r:id="rId17"/>
    <p:sldId id="412" r:id="rId18"/>
    <p:sldId id="413" r:id="rId19"/>
    <p:sldId id="415" r:id="rId20"/>
    <p:sldId id="451" r:id="rId21"/>
    <p:sldId id="425" r:id="rId22"/>
    <p:sldId id="426" r:id="rId23"/>
    <p:sldId id="428" r:id="rId24"/>
    <p:sldId id="429" r:id="rId25"/>
    <p:sldId id="430" r:id="rId26"/>
    <p:sldId id="431" r:id="rId27"/>
    <p:sldId id="432" r:id="rId28"/>
    <p:sldId id="448" r:id="rId29"/>
    <p:sldId id="400" r:id="rId30"/>
    <p:sldId id="33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" y="384"/>
      </p:cViewPr>
      <p:guideLst>
        <p:guide orient="horz" pos="21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4541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spcBef>
                <a:spcPct val="0"/>
              </a:spcBef>
            </a:pPr>
            <a:r>
              <a:rPr lang="zh-CN" altLang="en-US" dirty="0"/>
              <a:t>讲师，内容，方式，目的，考核</a:t>
            </a:r>
            <a:endParaRPr lang="zh-CN" altLang="en-US" dirty="0"/>
          </a:p>
        </p:txBody>
      </p:sp>
      <p:sp>
        <p:nvSpPr>
          <p:cNvPr id="145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dirty="0">
                <a:ea typeface="微软雅黑" panose="020B0503020204020204" pitchFamily="34" charset="-122"/>
              </a:rPr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4541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spcBef>
                <a:spcPct val="0"/>
              </a:spcBef>
            </a:pPr>
            <a:r>
              <a:rPr lang="zh-CN" altLang="en-US" dirty="0"/>
              <a:t>讲师，内容，方式，目的，考核</a:t>
            </a:r>
            <a:endParaRPr lang="zh-CN" altLang="en-US" dirty="0"/>
          </a:p>
        </p:txBody>
      </p:sp>
      <p:sp>
        <p:nvSpPr>
          <p:cNvPr id="145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dirty="0">
                <a:ea typeface="微软雅黑" panose="020B0503020204020204" pitchFamily="34" charset="-122"/>
              </a:rPr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4541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spcBef>
                <a:spcPct val="0"/>
              </a:spcBef>
            </a:pPr>
            <a:r>
              <a:rPr lang="zh-CN" altLang="en-US" dirty="0"/>
              <a:t>讲师，内容，方式，目的，考核</a:t>
            </a:r>
            <a:endParaRPr lang="zh-CN" altLang="en-US" dirty="0"/>
          </a:p>
        </p:txBody>
      </p:sp>
      <p:sp>
        <p:nvSpPr>
          <p:cNvPr id="145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dirty="0">
                <a:ea typeface="微软雅黑" panose="020B0503020204020204" pitchFamily="34" charset="-122"/>
              </a:rPr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14541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spcBef>
                <a:spcPct val="0"/>
              </a:spcBef>
            </a:pPr>
            <a:r>
              <a:rPr lang="zh-CN" altLang="en-US" dirty="0"/>
              <a:t>讲师，内容，方式，目的，考核</a:t>
            </a:r>
            <a:endParaRPr lang="zh-CN" altLang="en-US" dirty="0"/>
          </a:p>
        </p:txBody>
      </p:sp>
      <p:sp>
        <p:nvSpPr>
          <p:cNvPr id="145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dirty="0">
                <a:ea typeface="微软雅黑" panose="020B0503020204020204" pitchFamily="34" charset="-122"/>
              </a:rPr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6435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defTabSz="914400" eaLnBrk="1" hangingPunct="1"/>
            <a:r>
              <a:rPr lang="zh-CN" altLang="en-US" dirty="0"/>
              <a:t>调研的目的；了解、分析、解决。保障数据的真实有效性，以及内容丰富，多样化。</a:t>
            </a:r>
            <a:endParaRPr lang="en-US" altLang="zh-CN" dirty="0"/>
          </a:p>
          <a:p>
            <a:pPr lvl="0" defTabSz="914400" eaLnBrk="1" hangingPunct="1"/>
            <a:r>
              <a:rPr lang="en-US" altLang="zh-CN" dirty="0"/>
              <a:t>【</a:t>
            </a:r>
            <a:r>
              <a:rPr lang="zh-CN" altLang="en-US" dirty="0"/>
              <a:t>参考要点</a:t>
            </a:r>
            <a:r>
              <a:rPr lang="en-US" altLang="zh-CN" dirty="0"/>
              <a:t>】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）代驾业面临着“三无”境地，即无主管单位、无准入门槛、无统一标准。此次调研力求能够查明目前代驾行业现状，给相关单位提供有效依据，使代驾业健康发展。</a:t>
            </a:r>
            <a:br>
              <a:rPr lang="zh-CN" altLang="en-US" dirty="0"/>
            </a:b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）我们可以在酒吧街、饭店、</a:t>
            </a:r>
            <a:r>
              <a:rPr lang="en-US" altLang="zh-CN" dirty="0"/>
              <a:t>KTV</a:t>
            </a:r>
            <a:r>
              <a:rPr lang="zh-CN" altLang="en-US" dirty="0"/>
              <a:t>、代驾公司等地方向群众、代驾员、相关政府部门运用走访、问卷、座谈等形式展开调查。</a:t>
            </a:r>
            <a:br>
              <a:rPr lang="zh-CN" altLang="en-US" dirty="0"/>
            </a:b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）汇总调查资料上交领导。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参考答案</a:t>
            </a:r>
            <a:r>
              <a:rPr lang="en-US" altLang="zh-CN" dirty="0"/>
              <a:t>】</a:t>
            </a:r>
            <a:br>
              <a:rPr lang="en-US" altLang="zh-CN" dirty="0"/>
            </a:br>
            <a:r>
              <a:rPr lang="en-US" altLang="zh-CN" dirty="0"/>
              <a:t>“</a:t>
            </a:r>
            <a:r>
              <a:rPr lang="zh-CN" altLang="en-US" dirty="0"/>
              <a:t>醉驾新规”导致代驾行业迅速发展，但面临着“无主管单位、无准入门槛、无统一标准”的三无状况，代驾行业存在诸多问题。我们会采用多种调查形式，深入展开调查，了解目前代驾行业现状，发现问题，给相关部门提供参考，以帮助代驾行业实现良性发展。</a:t>
            </a:r>
            <a:br>
              <a:rPr lang="zh-CN" altLang="en-US" dirty="0"/>
            </a:br>
            <a:r>
              <a:rPr lang="zh-CN" altLang="en-US" dirty="0"/>
              <a:t>第一，我们会去代驾司机聚集的地方，比如酒吧街、饭店、</a:t>
            </a:r>
            <a:r>
              <a:rPr lang="en-US" altLang="zh-CN" dirty="0"/>
              <a:t>KTV</a:t>
            </a:r>
            <a:r>
              <a:rPr lang="zh-CN" altLang="en-US" dirty="0"/>
              <a:t>门口，访问一些代驾司机，了解相关的收费标准。同时，我们会亲自体验代驾服务，了解其服务态度、安全性、资质、收费标准等具体情况。第二，制作调查问卷，在网络上和地面的代驾行为多发区分别进行发放，以匿名方式询问大众对代驾行业的看法、代驾服务的优劣、方便性及安全性等，并且欢迎大家提出自己的意见和建议。第三，开展座谈会。邀请交警、代驾公司和行业管理协会等单位领导，共同探讨代驾在减少交通事故方面的作用，目前在政府监管、行业管理和从业者自律上存在的问题及解决方案。第四，我会在工商部门调取注册的代驾公司资料，查看下此行业兴盛程度，并会亲自走访正规的代驾公司，比较与“黑代驾”的收费与管理差别。</a:t>
            </a:r>
            <a:br>
              <a:rPr lang="zh-CN" altLang="en-US" dirty="0"/>
            </a:br>
            <a:r>
              <a:rPr lang="zh-CN" altLang="en-US" dirty="0"/>
              <a:t>最后，把收集的信息汇总整理，形成调查报告，并在报告中提出可行的建议交给领导。酒驾害人害己，代驾业的产生的确能够给人民的生活带来便利，但希望通过此次调查，能够帮助代驾业更加规范的发展，更好地为市民提供代驾服务。</a:t>
            </a:r>
            <a:endParaRPr lang="en-US" altLang="zh-CN" dirty="0"/>
          </a:p>
          <a:p>
            <a:pPr lvl="0" defTabSz="914400" eaLnBrk="1" hangingPunct="1"/>
            <a:br>
              <a:rPr lang="zh-CN" altLang="en-US" dirty="0"/>
            </a:br>
            <a:endParaRPr lang="zh-CN" altLang="en-US" dirty="0"/>
          </a:p>
          <a:p>
            <a:pPr lvl="0" defTabSz="914400"/>
            <a:endParaRPr lang="zh-CN" altLang="en-US" dirty="0"/>
          </a:p>
        </p:txBody>
      </p:sp>
      <p:sp>
        <p:nvSpPr>
          <p:cNvPr id="146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7483022" y="2147483022"/>
            <a:ext cx="0" cy="0"/>
          </a:xfrm>
        </p:spPr>
      </p:sp>
      <p:sp>
        <p:nvSpPr>
          <p:cNvPr id="130051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57200" y="1212850"/>
            <a:ext cx="8229600" cy="5143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fld id="{E8B7EB00-2C58-418F-BCCD-3DD1873EE511}" type="datetime1">
              <a:rPr kumimoji="0" lang="zh-CN" altLang="en-US" b="0" i="0" kern="1200" cap="none" spc="0" normalizeH="0" baseline="0" noProof="0">
                <a:latin typeface="+mn-lt"/>
                <a:ea typeface="宋体" panose="02010600030101010101" pitchFamily="2" charset="-122"/>
                <a:cs typeface="+mn-cs"/>
                <a:sym typeface="Verdana" panose="020B0604030504040204" pitchFamily="34" charset="0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Verdana" panose="020B0604030504040204" pitchFamily="34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zh-CN" altLang="zh-CN" b="0" i="0" kern="1200" cap="none" spc="0" normalizeH="0" baseline="0" noProof="0">
              <a:latin typeface="+mn-lt"/>
              <a:ea typeface="宋体" panose="02010600030101010101" pitchFamily="2" charset="-122"/>
              <a:cs typeface="+mn-cs"/>
              <a:sym typeface="Verdana" panose="020B0604030504040204" pitchFamily="34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Verdana" panose="020B0604030504040204" pitchFamily="34" charset="0"/>
                <a:ea typeface="宋体" panose="02010600030101010101" pitchFamily="2" charset="-122"/>
                <a:cs typeface="+mn-ea"/>
                <a:sym typeface="Verdana" panose="020B0604030504040204" pitchFamily="34" charset="0"/>
              </a:rPr>
            </a:fld>
            <a:endParaRPr lang="zh-CN" altLang="en-US" sz="1200" noProof="1" dirty="0">
              <a:solidFill>
                <a:srgbClr val="898989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7A06-ED4D-47D6-A150-39FB97AD1E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37E5F-4681-4A3B-8241-B8DECDC6DD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0687685" y="807085"/>
            <a:ext cx="651510" cy="819150"/>
            <a:chOff x="8413751" y="-327025"/>
            <a:chExt cx="530225" cy="666750"/>
          </a:xfrm>
        </p:grpSpPr>
        <p:sp>
          <p:nvSpPr>
            <p:cNvPr id="11" name="Freeform 13"/>
            <p:cNvSpPr/>
            <p:nvPr/>
          </p:nvSpPr>
          <p:spPr bwMode="auto">
            <a:xfrm>
              <a:off x="8413751" y="-327025"/>
              <a:ext cx="530225" cy="666750"/>
            </a:xfrm>
            <a:custGeom>
              <a:avLst/>
              <a:gdLst>
                <a:gd name="T0" fmla="*/ 0 w 334"/>
                <a:gd name="T1" fmla="*/ 262 h 420"/>
                <a:gd name="T2" fmla="*/ 58 w 334"/>
                <a:gd name="T3" fmla="*/ 332 h 420"/>
                <a:gd name="T4" fmla="*/ 267 w 334"/>
                <a:gd name="T5" fmla="*/ 86 h 420"/>
                <a:gd name="T6" fmla="*/ 80 w 334"/>
                <a:gd name="T7" fmla="*/ 351 h 420"/>
                <a:gd name="T8" fmla="*/ 149 w 334"/>
                <a:gd name="T9" fmla="*/ 420 h 420"/>
                <a:gd name="T10" fmla="*/ 334 w 334"/>
                <a:gd name="T11" fmla="*/ 0 h 420"/>
                <a:gd name="T12" fmla="*/ 0 w 334"/>
                <a:gd name="T13" fmla="*/ 26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0">
                  <a:moveTo>
                    <a:pt x="0" y="262"/>
                  </a:moveTo>
                  <a:lnTo>
                    <a:pt x="58" y="332"/>
                  </a:lnTo>
                  <a:lnTo>
                    <a:pt x="267" y="86"/>
                  </a:lnTo>
                  <a:lnTo>
                    <a:pt x="80" y="351"/>
                  </a:lnTo>
                  <a:lnTo>
                    <a:pt x="149" y="420"/>
                  </a:lnTo>
                  <a:lnTo>
                    <a:pt x="334" y="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8413751" y="-327025"/>
              <a:ext cx="530225" cy="666750"/>
            </a:xfrm>
            <a:custGeom>
              <a:avLst/>
              <a:gdLst>
                <a:gd name="T0" fmla="*/ 0 w 334"/>
                <a:gd name="T1" fmla="*/ 262 h 420"/>
                <a:gd name="T2" fmla="*/ 58 w 334"/>
                <a:gd name="T3" fmla="*/ 332 h 420"/>
                <a:gd name="T4" fmla="*/ 267 w 334"/>
                <a:gd name="T5" fmla="*/ 86 h 420"/>
                <a:gd name="T6" fmla="*/ 80 w 334"/>
                <a:gd name="T7" fmla="*/ 351 h 420"/>
                <a:gd name="T8" fmla="*/ 149 w 334"/>
                <a:gd name="T9" fmla="*/ 420 h 420"/>
                <a:gd name="T10" fmla="*/ 334 w 334"/>
                <a:gd name="T11" fmla="*/ 0 h 420"/>
                <a:gd name="T12" fmla="*/ 0 w 334"/>
                <a:gd name="T13" fmla="*/ 26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20">
                  <a:moveTo>
                    <a:pt x="0" y="262"/>
                  </a:moveTo>
                  <a:lnTo>
                    <a:pt x="58" y="332"/>
                  </a:lnTo>
                  <a:lnTo>
                    <a:pt x="267" y="86"/>
                  </a:lnTo>
                  <a:lnTo>
                    <a:pt x="80" y="351"/>
                  </a:lnTo>
                  <a:lnTo>
                    <a:pt x="149" y="420"/>
                  </a:lnTo>
                  <a:lnTo>
                    <a:pt x="334" y="0"/>
                  </a:lnTo>
                  <a:lnTo>
                    <a:pt x="0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8688388" y="-200025"/>
              <a:ext cx="200025" cy="446088"/>
            </a:xfrm>
            <a:custGeom>
              <a:avLst/>
              <a:gdLst>
                <a:gd name="T0" fmla="*/ 126 w 126"/>
                <a:gd name="T1" fmla="*/ 0 h 281"/>
                <a:gd name="T2" fmla="*/ 0 w 126"/>
                <a:gd name="T3" fmla="*/ 281 h 281"/>
                <a:gd name="T4" fmla="*/ 56 w 126"/>
                <a:gd name="T5" fmla="*/ 273 h 281"/>
                <a:gd name="T6" fmla="*/ 126 w 126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281">
                  <a:moveTo>
                    <a:pt x="126" y="0"/>
                  </a:moveTo>
                  <a:lnTo>
                    <a:pt x="0" y="281"/>
                  </a:lnTo>
                  <a:lnTo>
                    <a:pt x="56" y="27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8688388" y="-200025"/>
              <a:ext cx="200025" cy="446088"/>
            </a:xfrm>
            <a:custGeom>
              <a:avLst/>
              <a:gdLst>
                <a:gd name="T0" fmla="*/ 126 w 126"/>
                <a:gd name="T1" fmla="*/ 0 h 281"/>
                <a:gd name="T2" fmla="*/ 0 w 126"/>
                <a:gd name="T3" fmla="*/ 281 h 281"/>
                <a:gd name="T4" fmla="*/ 56 w 126"/>
                <a:gd name="T5" fmla="*/ 273 h 281"/>
                <a:gd name="T6" fmla="*/ 126 w 126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281">
                  <a:moveTo>
                    <a:pt x="126" y="0"/>
                  </a:moveTo>
                  <a:lnTo>
                    <a:pt x="0" y="281"/>
                  </a:lnTo>
                  <a:lnTo>
                    <a:pt x="56" y="273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8675688" y="-271463"/>
              <a:ext cx="230188" cy="522288"/>
            </a:xfrm>
            <a:custGeom>
              <a:avLst/>
              <a:gdLst>
                <a:gd name="T0" fmla="*/ 145 w 145"/>
                <a:gd name="T1" fmla="*/ 0 h 329"/>
                <a:gd name="T2" fmla="*/ 0 w 145"/>
                <a:gd name="T3" fmla="*/ 329 h 329"/>
                <a:gd name="T4" fmla="*/ 8 w 145"/>
                <a:gd name="T5" fmla="*/ 326 h 329"/>
                <a:gd name="T6" fmla="*/ 134 w 145"/>
                <a:gd name="T7" fmla="*/ 45 h 329"/>
                <a:gd name="T8" fmla="*/ 145 w 145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29">
                  <a:moveTo>
                    <a:pt x="145" y="0"/>
                  </a:moveTo>
                  <a:lnTo>
                    <a:pt x="0" y="329"/>
                  </a:lnTo>
                  <a:lnTo>
                    <a:pt x="8" y="326"/>
                  </a:lnTo>
                  <a:lnTo>
                    <a:pt x="134" y="4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8675688" y="-271463"/>
              <a:ext cx="230188" cy="522288"/>
            </a:xfrm>
            <a:custGeom>
              <a:avLst/>
              <a:gdLst>
                <a:gd name="T0" fmla="*/ 145 w 145"/>
                <a:gd name="T1" fmla="*/ 0 h 329"/>
                <a:gd name="T2" fmla="*/ 0 w 145"/>
                <a:gd name="T3" fmla="*/ 329 h 329"/>
                <a:gd name="T4" fmla="*/ 8 w 145"/>
                <a:gd name="T5" fmla="*/ 326 h 329"/>
                <a:gd name="T6" fmla="*/ 134 w 145"/>
                <a:gd name="T7" fmla="*/ 45 h 329"/>
                <a:gd name="T8" fmla="*/ 145 w 145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29">
                  <a:moveTo>
                    <a:pt x="145" y="0"/>
                  </a:moveTo>
                  <a:lnTo>
                    <a:pt x="0" y="329"/>
                  </a:lnTo>
                  <a:lnTo>
                    <a:pt x="8" y="326"/>
                  </a:lnTo>
                  <a:lnTo>
                    <a:pt x="134" y="45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375013" y="1516742"/>
            <a:ext cx="8587740" cy="972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2017</a:t>
            </a:r>
            <a:r>
              <a:rPr 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年国家公务员考试</a:t>
            </a:r>
            <a:endParaRPr 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621280" y="2489835"/>
            <a:ext cx="72085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288566" y="4649591"/>
            <a:ext cx="1706880" cy="4178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主讲：杨治林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311024" y="5322056"/>
            <a:ext cx="1706880" cy="4178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重庆乐恩教育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4839585" y="4623868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49533" y="2489562"/>
            <a:ext cx="5669280" cy="9728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面试备考指导讲座</a:t>
            </a:r>
            <a:endParaRPr 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5" name="Freeform 178"/>
          <p:cNvSpPr/>
          <p:nvPr/>
        </p:nvSpPr>
        <p:spPr bwMode="auto">
          <a:xfrm>
            <a:off x="4832350" y="5321935"/>
            <a:ext cx="378460" cy="360045"/>
          </a:xfrm>
          <a:custGeom>
            <a:avLst/>
            <a:gdLst>
              <a:gd name="T0" fmla="*/ 67 w 107"/>
              <a:gd name="T1" fmla="*/ 38 h 100"/>
              <a:gd name="T2" fmla="*/ 38 w 107"/>
              <a:gd name="T3" fmla="*/ 0 h 100"/>
              <a:gd name="T4" fmla="*/ 24 w 107"/>
              <a:gd name="T5" fmla="*/ 23 h 100"/>
              <a:gd name="T6" fmla="*/ 40 w 107"/>
              <a:gd name="T7" fmla="*/ 37 h 100"/>
              <a:gd name="T8" fmla="*/ 8 w 107"/>
              <a:gd name="T9" fmla="*/ 37 h 100"/>
              <a:gd name="T10" fmla="*/ 0 w 107"/>
              <a:gd name="T11" fmla="*/ 46 h 100"/>
              <a:gd name="T12" fmla="*/ 0 w 107"/>
              <a:gd name="T13" fmla="*/ 46 h 100"/>
              <a:gd name="T14" fmla="*/ 5 w 107"/>
              <a:gd name="T15" fmla="*/ 54 h 100"/>
              <a:gd name="T16" fmla="*/ 0 w 107"/>
              <a:gd name="T17" fmla="*/ 61 h 100"/>
              <a:gd name="T18" fmla="*/ 0 w 107"/>
              <a:gd name="T19" fmla="*/ 61 h 100"/>
              <a:gd name="T20" fmla="*/ 7 w 107"/>
              <a:gd name="T21" fmla="*/ 70 h 100"/>
              <a:gd name="T22" fmla="*/ 5 w 107"/>
              <a:gd name="T23" fmla="*/ 76 h 100"/>
              <a:gd name="T24" fmla="*/ 5 w 107"/>
              <a:gd name="T25" fmla="*/ 76 h 100"/>
              <a:gd name="T26" fmla="*/ 14 w 107"/>
              <a:gd name="T27" fmla="*/ 84 h 100"/>
              <a:gd name="T28" fmla="*/ 14 w 107"/>
              <a:gd name="T29" fmla="*/ 84 h 100"/>
              <a:gd name="T30" fmla="*/ 11 w 107"/>
              <a:gd name="T31" fmla="*/ 91 h 100"/>
              <a:gd name="T32" fmla="*/ 11 w 107"/>
              <a:gd name="T33" fmla="*/ 91 h 100"/>
              <a:gd name="T34" fmla="*/ 20 w 107"/>
              <a:gd name="T35" fmla="*/ 99 h 100"/>
              <a:gd name="T36" fmla="*/ 59 w 107"/>
              <a:gd name="T37" fmla="*/ 99 h 100"/>
              <a:gd name="T38" fmla="*/ 67 w 107"/>
              <a:gd name="T39" fmla="*/ 92 h 100"/>
              <a:gd name="T40" fmla="*/ 86 w 107"/>
              <a:gd name="T41" fmla="*/ 89 h 100"/>
              <a:gd name="T42" fmla="*/ 86 w 107"/>
              <a:gd name="T43" fmla="*/ 100 h 100"/>
              <a:gd name="T44" fmla="*/ 107 w 107"/>
              <a:gd name="T45" fmla="*/ 100 h 100"/>
              <a:gd name="T46" fmla="*/ 107 w 107"/>
              <a:gd name="T47" fmla="*/ 34 h 100"/>
              <a:gd name="T48" fmla="*/ 86 w 107"/>
              <a:gd name="T49" fmla="*/ 34 h 100"/>
              <a:gd name="T50" fmla="*/ 86 w 107"/>
              <a:gd name="T51" fmla="*/ 38 h 100"/>
              <a:gd name="T52" fmla="*/ 87 w 107"/>
              <a:gd name="T53" fmla="*/ 65 h 100"/>
              <a:gd name="T54" fmla="*/ 83 w 107"/>
              <a:gd name="T55" fmla="*/ 65 h 100"/>
              <a:gd name="T56" fmla="*/ 80 w 107"/>
              <a:gd name="T57" fmla="*/ 41 h 100"/>
              <a:gd name="T58" fmla="*/ 67 w 107"/>
              <a:gd name="T59" fmla="*/ 3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" h="100">
                <a:moveTo>
                  <a:pt x="67" y="38"/>
                </a:moveTo>
                <a:cubicBezTo>
                  <a:pt x="61" y="22"/>
                  <a:pt x="44" y="20"/>
                  <a:pt x="38" y="0"/>
                </a:cubicBezTo>
                <a:cubicBezTo>
                  <a:pt x="26" y="0"/>
                  <a:pt x="15" y="11"/>
                  <a:pt x="24" y="23"/>
                </a:cubicBezTo>
                <a:cubicBezTo>
                  <a:pt x="28" y="28"/>
                  <a:pt x="35" y="32"/>
                  <a:pt x="4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3" y="37"/>
                  <a:pt x="0" y="41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2" y="52"/>
                  <a:pt x="5" y="54"/>
                </a:cubicBezTo>
                <a:cubicBezTo>
                  <a:pt x="2" y="55"/>
                  <a:pt x="0" y="58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3" y="69"/>
                  <a:pt x="7" y="70"/>
                </a:cubicBezTo>
                <a:cubicBezTo>
                  <a:pt x="6" y="71"/>
                  <a:pt x="5" y="73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0"/>
                  <a:pt x="9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2" y="86"/>
                  <a:pt x="11" y="88"/>
                  <a:pt x="11" y="91"/>
                </a:cubicBezTo>
                <a:cubicBezTo>
                  <a:pt x="11" y="91"/>
                  <a:pt x="11" y="91"/>
                  <a:pt x="11" y="91"/>
                </a:cubicBezTo>
                <a:cubicBezTo>
                  <a:pt x="11" y="95"/>
                  <a:pt x="15" y="99"/>
                  <a:pt x="20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7" y="92"/>
                  <a:pt x="67" y="92"/>
                  <a:pt x="67" y="92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8"/>
                  <a:pt x="86" y="38"/>
                  <a:pt x="86" y="38"/>
                </a:cubicBezTo>
                <a:cubicBezTo>
                  <a:pt x="87" y="65"/>
                  <a:pt x="87" y="65"/>
                  <a:pt x="8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0" y="41"/>
                  <a:pt x="80" y="41"/>
                  <a:pt x="80" y="41"/>
                </a:cubicBezTo>
                <a:lnTo>
                  <a:pt x="67" y="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09878" y="3462382"/>
            <a:ext cx="5730875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组织计划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应急应变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 bldLvl="0" animBg="1"/>
      <p:bldP spid="2" grpId="0"/>
      <p:bldP spid="275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321945" y="970598"/>
            <a:ext cx="6929438" cy="1304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）阐述活动组织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要素表达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答题思路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680" y="2819400"/>
            <a:ext cx="1054544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调研对象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.XXX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调研内容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.XXX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调研方式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.XXX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调研结果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.XXX 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321945" y="970598"/>
            <a:ext cx="6929438" cy="1304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）阐述活动组织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顺承表达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答题思路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1560" y="2956560"/>
            <a:ext cx="100584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1.XXX       2.XXX     3.XXX     4.XXX        .......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2"/>
            </p:custDataLst>
          </p:nvPr>
        </p:nvSpPr>
        <p:spPr>
          <a:xfrm>
            <a:off x="4635323" y="2674628"/>
            <a:ext cx="1798917" cy="179770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6592990" y="2723608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例题详解</a:t>
            </a:r>
            <a:endParaRPr lang="zh-CN" altLang="en-US" sz="32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110548" y="215583"/>
            <a:ext cx="6729413" cy="796925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调研类</a:t>
            </a:r>
            <a:endParaRPr kumimoji="0" lang="zh-CN" alt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629910" y="1012825"/>
            <a:ext cx="1322070" cy="12458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调研工作    要获取的 基本信息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571105" y="5339715"/>
            <a:ext cx="1643380" cy="1224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利益相关方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政府主管部门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问题研究者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其他旁观者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527300" y="3022600"/>
            <a:ext cx="1285875" cy="12769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撰写报告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总结工作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汇报推广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例题详解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/>
          <p:nvPr/>
        </p:nvSpPr>
        <p:spPr bwMode="auto">
          <a:xfrm flipV="1">
            <a:off x="4865053" y="4870768"/>
            <a:ext cx="1952625" cy="468313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179" y="0"/>
              </a:cxn>
              <a:cxn ang="0">
                <a:pos x="262" y="15"/>
              </a:cxn>
            </a:cxnLst>
            <a:rect l="0" t="0" r="r" b="b"/>
            <a:pathLst>
              <a:path w="262" h="84">
                <a:moveTo>
                  <a:pt x="0" y="84"/>
                </a:moveTo>
                <a:cubicBezTo>
                  <a:pt x="43" y="33"/>
                  <a:pt x="107" y="0"/>
                  <a:pt x="179" y="0"/>
                </a:cubicBezTo>
                <a:cubicBezTo>
                  <a:pt x="208" y="0"/>
                  <a:pt x="236" y="5"/>
                  <a:pt x="262" y="15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MH_Other_2"/>
          <p:cNvSpPr/>
          <p:nvPr/>
        </p:nvSpPr>
        <p:spPr bwMode="auto">
          <a:xfrm flipV="1">
            <a:off x="4471353" y="3321368"/>
            <a:ext cx="393700" cy="1549400"/>
          </a:xfrm>
          <a:custGeom>
            <a:avLst/>
            <a:gdLst/>
            <a:ahLst/>
            <a:cxnLst>
              <a:cxn ang="0">
                <a:pos x="39" y="277"/>
              </a:cxn>
              <a:cxn ang="0">
                <a:pos x="0" y="148"/>
              </a:cxn>
              <a:cxn ang="0">
                <a:pos x="53" y="0"/>
              </a:cxn>
            </a:cxnLst>
            <a:rect l="0" t="0" r="r" b="b"/>
            <a:pathLst>
              <a:path w="53" h="277">
                <a:moveTo>
                  <a:pt x="39" y="277"/>
                </a:moveTo>
                <a:cubicBezTo>
                  <a:pt x="14" y="240"/>
                  <a:pt x="0" y="196"/>
                  <a:pt x="0" y="148"/>
                </a:cubicBezTo>
                <a:cubicBezTo>
                  <a:pt x="0" y="92"/>
                  <a:pt x="20" y="40"/>
                  <a:pt x="53" y="0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MH_Other_3"/>
          <p:cNvSpPr/>
          <p:nvPr/>
        </p:nvSpPr>
        <p:spPr bwMode="auto">
          <a:xfrm flipV="1">
            <a:off x="4761865" y="2746693"/>
            <a:ext cx="1930400" cy="574675"/>
          </a:xfrm>
          <a:custGeom>
            <a:avLst/>
            <a:gdLst/>
            <a:ahLst/>
            <a:cxnLst>
              <a:cxn ang="0">
                <a:pos x="259" y="94"/>
              </a:cxn>
              <a:cxn ang="0">
                <a:pos x="193" y="103"/>
              </a:cxn>
              <a:cxn ang="0">
                <a:pos x="0" y="0"/>
              </a:cxn>
            </a:cxnLst>
            <a:rect l="0" t="0" r="r" b="b"/>
            <a:pathLst>
              <a:path w="259" h="103">
                <a:moveTo>
                  <a:pt x="259" y="94"/>
                </a:moveTo>
                <a:cubicBezTo>
                  <a:pt x="238" y="100"/>
                  <a:pt x="216" y="103"/>
                  <a:pt x="193" y="103"/>
                </a:cubicBezTo>
                <a:cubicBezTo>
                  <a:pt x="112" y="103"/>
                  <a:pt x="42" y="62"/>
                  <a:pt x="0" y="0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MH_Other_4"/>
          <p:cNvSpPr/>
          <p:nvPr/>
        </p:nvSpPr>
        <p:spPr bwMode="auto">
          <a:xfrm flipV="1">
            <a:off x="6692265" y="2795905"/>
            <a:ext cx="1236663" cy="1230313"/>
          </a:xfrm>
          <a:custGeom>
            <a:avLst/>
            <a:gdLst/>
            <a:ahLst/>
            <a:cxnLst>
              <a:cxn ang="0">
                <a:pos x="166" y="0"/>
              </a:cxn>
              <a:cxn ang="0">
                <a:pos x="0" y="220"/>
              </a:cxn>
            </a:cxnLst>
            <a:rect l="0" t="0" r="r" b="b"/>
            <a:pathLst>
              <a:path w="166" h="220">
                <a:moveTo>
                  <a:pt x="166" y="0"/>
                </a:moveTo>
                <a:cubicBezTo>
                  <a:pt x="165" y="104"/>
                  <a:pt x="95" y="191"/>
                  <a:pt x="0" y="220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MH_Other_5"/>
          <p:cNvSpPr/>
          <p:nvPr/>
        </p:nvSpPr>
        <p:spPr bwMode="auto">
          <a:xfrm flipV="1">
            <a:off x="6817678" y="4026218"/>
            <a:ext cx="1111250" cy="1230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" y="217"/>
              </a:cxn>
              <a:cxn ang="0">
                <a:pos x="149" y="220"/>
              </a:cxn>
            </a:cxnLst>
            <a:rect l="0" t="0" r="r" b="b"/>
            <a:pathLst>
              <a:path w="149" h="220">
                <a:moveTo>
                  <a:pt x="0" y="0"/>
                </a:moveTo>
                <a:cubicBezTo>
                  <a:pt x="87" y="34"/>
                  <a:pt x="149" y="118"/>
                  <a:pt x="149" y="217"/>
                </a:cubicBezTo>
                <a:cubicBezTo>
                  <a:pt x="149" y="218"/>
                  <a:pt x="149" y="219"/>
                  <a:pt x="149" y="220"/>
                </a:cubicBezTo>
              </a:path>
            </a:pathLst>
          </a:custGeom>
          <a:noFill/>
          <a:ln w="15875" cap="flat">
            <a:solidFill>
              <a:srgbClr val="B6B6B6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MH_Other_6"/>
          <p:cNvSpPr/>
          <p:nvPr/>
        </p:nvSpPr>
        <p:spPr bwMode="auto">
          <a:xfrm flipV="1">
            <a:off x="4701540" y="4332605"/>
            <a:ext cx="1504950" cy="1162050"/>
          </a:xfrm>
          <a:custGeom>
            <a:avLst/>
            <a:gdLst/>
            <a:ahLst/>
            <a:cxnLst>
              <a:cxn ang="0">
                <a:pos x="52" y="264"/>
              </a:cxn>
              <a:cxn ang="0">
                <a:pos x="128" y="491"/>
              </a:cxn>
              <a:cxn ang="0">
                <a:pos x="477" y="236"/>
              </a:cxn>
              <a:cxn ang="0">
                <a:pos x="142" y="0"/>
              </a:cxn>
              <a:cxn ang="0">
                <a:pos x="0" y="101"/>
              </a:cxn>
              <a:cxn ang="0">
                <a:pos x="52" y="264"/>
              </a:cxn>
            </a:cxnLst>
            <a:rect l="0" t="0" r="r" b="b"/>
            <a:pathLst>
              <a:path w="477" h="491">
                <a:moveTo>
                  <a:pt x="52" y="264"/>
                </a:moveTo>
                <a:lnTo>
                  <a:pt x="128" y="491"/>
                </a:lnTo>
                <a:lnTo>
                  <a:pt x="477" y="236"/>
                </a:lnTo>
                <a:lnTo>
                  <a:pt x="142" y="0"/>
                </a:lnTo>
                <a:lnTo>
                  <a:pt x="0" y="101"/>
                </a:lnTo>
                <a:lnTo>
                  <a:pt x="52" y="264"/>
                </a:lnTo>
              </a:path>
            </a:pathLst>
          </a:custGeom>
          <a:noFill/>
          <a:ln w="9525">
            <a:noFill/>
            <a:round/>
          </a:ln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MH_SubTitle_2"/>
          <p:cNvSpPr/>
          <p:nvPr/>
        </p:nvSpPr>
        <p:spPr>
          <a:xfrm>
            <a:off x="4055428" y="3321368"/>
            <a:ext cx="1460500" cy="977900"/>
          </a:xfrm>
          <a:custGeom>
            <a:avLst/>
            <a:gdLst>
              <a:gd name="connsiteX0" fmla="*/ 170355 w 1460637"/>
              <a:gd name="connsiteY0" fmla="*/ 0 h 1306055"/>
              <a:gd name="connsiteX1" fmla="*/ 1460637 w 1460637"/>
              <a:gd name="connsiteY1" fmla="*/ 0 h 1306055"/>
              <a:gd name="connsiteX2" fmla="*/ 1034749 w 1460637"/>
              <a:gd name="connsiteY2" fmla="*/ 1306055 h 1306055"/>
              <a:gd name="connsiteX3" fmla="*/ 0 w 1460637"/>
              <a:gd name="connsiteY3" fmla="*/ 545767 h 130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637" h="1306055">
                <a:moveTo>
                  <a:pt x="170355" y="0"/>
                </a:moveTo>
                <a:lnTo>
                  <a:pt x="1460637" y="0"/>
                </a:lnTo>
                <a:lnTo>
                  <a:pt x="1034749" y="1306055"/>
                </a:lnTo>
                <a:lnTo>
                  <a:pt x="0" y="54576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  <a:effectLst/>
        </p:spPr>
        <p:txBody>
          <a:bodyPr lIns="0" tIns="0" rIns="0" bIns="360000" anchor="ctr" anchorCtr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结果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MH_SubTitle_1"/>
          <p:cNvSpPr/>
          <p:nvPr/>
        </p:nvSpPr>
        <p:spPr>
          <a:xfrm>
            <a:off x="5560378" y="2394268"/>
            <a:ext cx="1346200" cy="904875"/>
          </a:xfrm>
          <a:custGeom>
            <a:avLst/>
            <a:gdLst>
              <a:gd name="connsiteX0" fmla="*/ 394341 w 1347068"/>
              <a:gd name="connsiteY0" fmla="*/ 0 h 1208259"/>
              <a:gd name="connsiteX1" fmla="*/ 952727 w 1347068"/>
              <a:gd name="connsiteY1" fmla="*/ 0 h 1208259"/>
              <a:gd name="connsiteX2" fmla="*/ 1347068 w 1347068"/>
              <a:gd name="connsiteY2" fmla="*/ 1208259 h 1208259"/>
              <a:gd name="connsiteX3" fmla="*/ 0 w 1347068"/>
              <a:gd name="connsiteY3" fmla="*/ 1208259 h 120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068" h="1208259">
                <a:moveTo>
                  <a:pt x="394341" y="0"/>
                </a:moveTo>
                <a:lnTo>
                  <a:pt x="952727" y="0"/>
                </a:lnTo>
                <a:lnTo>
                  <a:pt x="1347068" y="1208259"/>
                </a:lnTo>
                <a:lnTo>
                  <a:pt x="0" y="12082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  <a:effectLst/>
        </p:spPr>
        <p:txBody>
          <a:bodyPr lIns="0" tIns="0" rIns="0" bIns="0" anchor="ctr" anchorCtr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</a:t>
            </a:r>
            <a:endParaRPr kumimoji="0" lang="zh-CN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MH_SubTitle_5"/>
          <p:cNvSpPr/>
          <p:nvPr/>
        </p:nvSpPr>
        <p:spPr>
          <a:xfrm>
            <a:off x="6951028" y="3321368"/>
            <a:ext cx="1476375" cy="995363"/>
          </a:xfrm>
          <a:custGeom>
            <a:avLst/>
            <a:gdLst>
              <a:gd name="connsiteX0" fmla="*/ 0 w 1476410"/>
              <a:gd name="connsiteY0" fmla="*/ 0 h 1328139"/>
              <a:gd name="connsiteX1" fmla="*/ 1283972 w 1476410"/>
              <a:gd name="connsiteY1" fmla="*/ 0 h 1328139"/>
              <a:gd name="connsiteX2" fmla="*/ 1476410 w 1476410"/>
              <a:gd name="connsiteY2" fmla="*/ 589933 h 1328139"/>
              <a:gd name="connsiteX3" fmla="*/ 432197 w 1476410"/>
              <a:gd name="connsiteY3" fmla="*/ 1328139 h 132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6410" h="1328139">
                <a:moveTo>
                  <a:pt x="0" y="0"/>
                </a:moveTo>
                <a:lnTo>
                  <a:pt x="1283972" y="0"/>
                </a:lnTo>
                <a:lnTo>
                  <a:pt x="1476410" y="589933"/>
                </a:lnTo>
                <a:lnTo>
                  <a:pt x="432197" y="13281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  <a:effectLst/>
        </p:spPr>
        <p:txBody>
          <a:bodyPr lIns="0" tIns="0" rIns="0" bIns="360000" anchor="ctr" anchorCtr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主体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MH_SubTitle_4"/>
          <p:cNvSpPr/>
          <p:nvPr/>
        </p:nvSpPr>
        <p:spPr>
          <a:xfrm>
            <a:off x="6250940" y="4350068"/>
            <a:ext cx="1508125" cy="1157288"/>
          </a:xfrm>
          <a:custGeom>
            <a:avLst/>
            <a:gdLst>
              <a:gd name="connsiteX0" fmla="*/ 1110463 w 1507958"/>
              <a:gd name="connsiteY0" fmla="*/ 0 h 1542660"/>
              <a:gd name="connsiteX1" fmla="*/ 1507958 w 1507958"/>
              <a:gd name="connsiteY1" fmla="*/ 1208259 h 1542660"/>
              <a:gd name="connsiteX2" fmla="*/ 1044214 w 1507958"/>
              <a:gd name="connsiteY2" fmla="*/ 1542660 h 1542660"/>
              <a:gd name="connsiteX3" fmla="*/ 0 w 1507958"/>
              <a:gd name="connsiteY3" fmla="*/ 788681 h 154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958" h="1542660">
                <a:moveTo>
                  <a:pt x="1110463" y="0"/>
                </a:moveTo>
                <a:lnTo>
                  <a:pt x="1507958" y="1208259"/>
                </a:lnTo>
                <a:lnTo>
                  <a:pt x="1044214" y="1542660"/>
                </a:lnTo>
                <a:lnTo>
                  <a:pt x="0" y="7886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  <a:effectLst/>
        </p:spPr>
        <p:txBody>
          <a:bodyPr lIns="108000" tIns="144000" rIns="0" bIns="0" anchor="ctr" anchorCtr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对象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MH_SubTitle_3"/>
          <p:cNvSpPr/>
          <p:nvPr/>
        </p:nvSpPr>
        <p:spPr>
          <a:xfrm>
            <a:off x="4828540" y="4459605"/>
            <a:ext cx="1504950" cy="1162050"/>
          </a:xfrm>
          <a:custGeom>
            <a:avLst/>
            <a:gdLst>
              <a:gd name="connsiteX0" fmla="*/ 403805 w 1504803"/>
              <a:gd name="connsiteY0" fmla="*/ 0 h 1548969"/>
              <a:gd name="connsiteX1" fmla="*/ 1504803 w 1504803"/>
              <a:gd name="connsiteY1" fmla="*/ 804454 h 1548969"/>
              <a:gd name="connsiteX2" fmla="*/ 447971 w 1504803"/>
              <a:gd name="connsiteY2" fmla="*/ 1548969 h 1548969"/>
              <a:gd name="connsiteX3" fmla="*/ 0 w 1504803"/>
              <a:gd name="connsiteY3" fmla="*/ 1230342 h 1548969"/>
              <a:gd name="connsiteX4" fmla="*/ 164046 w 1504803"/>
              <a:gd name="connsiteY4" fmla="*/ 716122 h 154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803" h="1548969">
                <a:moveTo>
                  <a:pt x="403805" y="0"/>
                </a:moveTo>
                <a:lnTo>
                  <a:pt x="1504803" y="804454"/>
                </a:lnTo>
                <a:lnTo>
                  <a:pt x="447971" y="1548969"/>
                </a:lnTo>
                <a:lnTo>
                  <a:pt x="0" y="1230342"/>
                </a:lnTo>
                <a:lnTo>
                  <a:pt x="164046" y="7161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  <a:effectLst/>
        </p:spPr>
        <p:txBody>
          <a:bodyPr lIns="0" tIns="144000" rIns="108000" bIns="0" anchor="ctr" anchorCtr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方法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MH_Title_1"/>
          <p:cNvSpPr/>
          <p:nvPr/>
        </p:nvSpPr>
        <p:spPr>
          <a:xfrm>
            <a:off x="5171440" y="3351530"/>
            <a:ext cx="2124075" cy="1514475"/>
          </a:xfrm>
          <a:custGeom>
            <a:avLst/>
            <a:gdLst>
              <a:gd name="connsiteX0" fmla="*/ 410114 w 2123129"/>
              <a:gd name="connsiteY0" fmla="*/ 0 h 2019022"/>
              <a:gd name="connsiteX1" fmla="*/ 1713015 w 2123129"/>
              <a:gd name="connsiteY1" fmla="*/ 0 h 2019022"/>
              <a:gd name="connsiteX2" fmla="*/ 2123129 w 2123129"/>
              <a:gd name="connsiteY2" fmla="*/ 1268198 h 2019022"/>
              <a:gd name="connsiteX3" fmla="*/ 1056833 w 2123129"/>
              <a:gd name="connsiteY3" fmla="*/ 2019022 h 2019022"/>
              <a:gd name="connsiteX4" fmla="*/ 0 w 2123129"/>
              <a:gd name="connsiteY4" fmla="*/ 1246115 h 201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129" h="2019022">
                <a:moveTo>
                  <a:pt x="410114" y="0"/>
                </a:moveTo>
                <a:lnTo>
                  <a:pt x="1713015" y="0"/>
                </a:lnTo>
                <a:lnTo>
                  <a:pt x="2123129" y="1268198"/>
                </a:lnTo>
                <a:lnTo>
                  <a:pt x="1056833" y="2019022"/>
                </a:lnTo>
                <a:lnTo>
                  <a:pt x="0" y="1246115"/>
                </a:lnTo>
                <a:close/>
              </a:path>
            </a:pathLst>
          </a:custGeom>
          <a:solidFill>
            <a:srgbClr val="2462AD"/>
          </a:solidFill>
          <a:ln w="9525">
            <a:noFill/>
            <a:round/>
          </a:ln>
          <a:effectLst/>
        </p:spPr>
        <p:txBody>
          <a:bodyPr lIns="0" tIns="0" rIns="0" bIns="108000" anchor="ctr" anchorCtr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调研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要素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54095" y="5494655"/>
            <a:ext cx="1428750" cy="11995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文献法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问卷法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访谈法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观察法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583930" y="3159760"/>
            <a:ext cx="1256665" cy="9874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团队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5" grpId="0" bldLvl="0" animBg="1"/>
      <p:bldP spid="5" grpId="0" bldLvl="0" animBg="1"/>
      <p:bldP spid="6" grpId="0" bldLvl="0" animBg="1"/>
      <p:bldP spid="3" grpId="0" bldLvl="0" animBg="1"/>
      <p:bldP spid="3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600835" y="2308860"/>
            <a:ext cx="9006205" cy="20878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对酒驾处罚力度加大，催生代驾行业，对代驾行业展开调查，如何进行？</a:t>
            </a:r>
            <a:endParaRPr lang="zh-CN" alt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86435" y="716280"/>
            <a:ext cx="10252075" cy="5943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目的：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了解目前代驾行业现状，有利于发现代驾行业存在的问题，便于更好的规范和管理。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要想此次调研能反映真实情况，达到预期效果，要从以下几方面入手。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第一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，调查的对象要有广泛性，尽量能覆盖不同领域不同角色的人。可以从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消费者，代驾司机，工商部门，代驾公司等入手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调查方式要有多样性，针对不同对象采取合适的方式。比如消费者群体比较大，主要通过网上问卷调查的形式；对于代驾公司或相关管理部门要进行走访了解；对于代驾司机进行抽样访谈，以保证高效、快捷、准确的了解相关信息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，调查的内容要有针对性，要科学合理的设计调查问题。主要涉及代驾行业的行业规模、代驾服务的需求量大小、从业人员的资格、代驾的收费标准、代驾服务态度和安全性等。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第四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，对此次的调研的数据进行分析整合，剔除无效信息，就代驾行业的现状、存在的问题、以及解决的建议形成一份调研报告。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最后，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向领导汇报此次调研工作，接受领导对此次调研的指导，自我总结此次调研的相关经验，以提高工作能力。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例题详解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0035" y="777240"/>
            <a:ext cx="11877040" cy="5943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 smtClean="0">
                <a:sym typeface="+mn-ea"/>
              </a:rPr>
              <a:t>目的</a:t>
            </a:r>
            <a:r>
              <a:rPr lang="zh-CN" altLang="en-US" sz="2400" dirty="0" smtClean="0">
                <a:sym typeface="+mn-ea"/>
              </a:rPr>
              <a:t>：了解代驾行业现状，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利于发现代驾行业存在的问题，便于更好的规范和管理。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b="1" dirty="0" smtClean="0">
                <a:sym typeface="+mn-ea"/>
              </a:rPr>
              <a:t>事前</a:t>
            </a:r>
            <a:r>
              <a:rPr lang="zh-CN" altLang="en-US" sz="2400" dirty="0" smtClean="0">
                <a:sym typeface="+mn-ea"/>
              </a:rPr>
              <a:t>：为了让此次工作顺利开展，我会积极做好前期筹备工作。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第一</a:t>
            </a:r>
            <a:r>
              <a:rPr lang="zh-CN" altLang="en-US" sz="2400" dirty="0" smtClean="0">
                <a:sym typeface="+mn-ea"/>
              </a:rPr>
              <a:t>，向领导详细请示此次调研工作的要求、重点、目的等，并听取领导对此次工作的意见。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第二</a:t>
            </a:r>
            <a:r>
              <a:rPr lang="zh-CN" altLang="en-US" sz="2400" dirty="0" smtClean="0">
                <a:sym typeface="+mn-ea"/>
              </a:rPr>
              <a:t>、召开小组工作会议，表明此次调研的目的，重要性，一起讨论调查的方案，并做好人分工。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第三</a:t>
            </a:r>
            <a:r>
              <a:rPr lang="zh-CN" altLang="en-US" sz="2400" dirty="0" smtClean="0">
                <a:sym typeface="+mn-ea"/>
              </a:rPr>
              <a:t>，组织小组成员做好调查问卷的制作，以及调查的前期宣传工作。</a:t>
            </a:r>
            <a:endParaRPr lang="zh-CN" altLang="en-US" sz="2400" dirty="0" smtClean="0">
              <a:sym typeface="+mn-ea"/>
            </a:endParaRPr>
          </a:p>
          <a:p>
            <a:r>
              <a:rPr lang="zh-CN" altLang="en-US" sz="2400" b="1" dirty="0" smtClean="0">
                <a:sym typeface="+mn-ea"/>
              </a:rPr>
              <a:t>事中</a:t>
            </a:r>
            <a:r>
              <a:rPr lang="zh-CN" altLang="en-US" sz="2400" dirty="0" smtClean="0">
                <a:sym typeface="+mn-ea"/>
              </a:rPr>
              <a:t>：多方面多渠道的展开调查工作。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第一</a:t>
            </a:r>
            <a:r>
              <a:rPr lang="zh-CN" altLang="en-US" sz="2400" dirty="0" smtClean="0">
                <a:sym typeface="+mn-ea"/>
              </a:rPr>
              <a:t>，我们会去代驾司机聚集的地方，比如酒吧街、饭店、</a:t>
            </a:r>
            <a:r>
              <a:rPr lang="en-US" altLang="zh-CN" sz="2400" dirty="0" smtClean="0">
                <a:sym typeface="+mn-ea"/>
              </a:rPr>
              <a:t>KTV</a:t>
            </a:r>
            <a:r>
              <a:rPr lang="zh-CN" altLang="en-US" sz="2400" dirty="0" smtClean="0">
                <a:sym typeface="+mn-ea"/>
              </a:rPr>
              <a:t>门口，访问一些代驾司机，了解相关的收费标准。同时，我们会亲自体验代驾服务，了解其服务态度、安全性、资质、收费标准等具体情况。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第二</a:t>
            </a:r>
            <a:r>
              <a:rPr lang="zh-CN" altLang="en-US" sz="2400" dirty="0" smtClean="0">
                <a:sym typeface="+mn-ea"/>
              </a:rPr>
              <a:t>，我会在工商部门调取注册的代驾公司资料，查看下此行业兴盛程度，并会亲自走访正规的代驾公司，比较与“黑代驾”的收费与管理差别。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第三</a:t>
            </a:r>
            <a:r>
              <a:rPr lang="zh-CN" altLang="en-US" sz="2400" dirty="0" smtClean="0">
                <a:sym typeface="+mn-ea"/>
              </a:rPr>
              <a:t>，制作调查问卷，在网络上和地面的代驾行为多发区分别进行发放，以匿名方式询问大众对代驾行业的看法、代驾服务的优劣、方便性及安全性等，并且欢迎大家提出自己的意见和建议。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第四</a:t>
            </a:r>
            <a:r>
              <a:rPr lang="zh-CN" altLang="en-US" sz="2400" dirty="0" smtClean="0">
                <a:sym typeface="+mn-ea"/>
              </a:rPr>
              <a:t>，开展座谈会。邀请交警、代驾公司和行业管理协会等单位领导，共同探讨代驾在减少交通事故方面的作用，目前在政府监管、行业管理和从业者自律上存在的问题及解决方案。</a:t>
            </a:r>
            <a:endParaRPr lang="en-US" altLang="zh-CN" sz="2400" dirty="0" smtClean="0"/>
          </a:p>
          <a:p>
            <a:r>
              <a:rPr lang="zh-CN" altLang="en-US" sz="2400" b="1" dirty="0" smtClean="0">
                <a:sym typeface="+mn-ea"/>
              </a:rPr>
              <a:t>事后：</a:t>
            </a:r>
            <a:r>
              <a:rPr lang="zh-CN" altLang="en-US" sz="2400" dirty="0" smtClean="0">
                <a:sym typeface="+mn-ea"/>
              </a:rPr>
              <a:t>对此次的调研的数据进行分析整合，就代驾行业的现状、存在的问题、以及专家的建议形成一份调研报告呈领导参阅。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例题详解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0035" y="655320"/>
            <a:ext cx="11877040" cy="6309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 smtClean="0">
                <a:sym typeface="+mn-ea"/>
              </a:rPr>
              <a:t>目的</a:t>
            </a:r>
            <a:r>
              <a:rPr lang="zh-CN" altLang="en-US" sz="2400" dirty="0" smtClean="0">
                <a:sym typeface="+mn-ea"/>
              </a:rPr>
              <a:t>：了解代驾行业现状，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利于发现代驾行业存在的问题，便于更好的规范和管理。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开展调研工作，我会如下进行：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第一、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召集调研小队</a:t>
            </a:r>
            <a:r>
              <a:rPr lang="zh-CN" altLang="en-US" sz="2400" dirty="0" smtClean="0">
                <a:sym typeface="+mn-ea"/>
              </a:rPr>
              <a:t>开一个工作会议，表明此次工作的目的，做好人员分工，制定相应的调查计划。随即做好相应的准备工作，包括问卷的制作，以及与相关部门做好联系等。</a:t>
            </a:r>
            <a:endParaRPr lang="zh-CN" altLang="en-US" sz="2400" dirty="0" smtClean="0">
              <a:sym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第二、</a:t>
            </a:r>
            <a:r>
              <a:rPr lang="zh-CN" altLang="en-US" sz="2400" dirty="0" smtClean="0">
                <a:sym typeface="+mn-ea"/>
              </a:rPr>
              <a:t>我们会去代驾司机聚集的地方，比如酒吧街、饭店、</a:t>
            </a:r>
            <a:r>
              <a:rPr lang="en-US" altLang="zh-CN" sz="2400" dirty="0" smtClean="0">
                <a:sym typeface="+mn-ea"/>
              </a:rPr>
              <a:t>KTV</a:t>
            </a:r>
            <a:r>
              <a:rPr lang="zh-CN" altLang="en-US" sz="2400" dirty="0" smtClean="0">
                <a:sym typeface="+mn-ea"/>
              </a:rPr>
              <a:t>门口，访问一些代驾司机，了解相关的收费标准。同时，我们会亲自体验代驾服务，了解其服务态度、安全性、资质、收费标准等具体情况。</a:t>
            </a:r>
            <a:endParaRPr lang="zh-CN" altLang="en-US" sz="2400" dirty="0" smtClean="0">
              <a:sym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第三、</a:t>
            </a:r>
            <a:r>
              <a:rPr lang="zh-CN" altLang="en-US" sz="2400" dirty="0" smtClean="0">
                <a:sym typeface="+mn-ea"/>
              </a:rPr>
              <a:t>我会在工商部门调取注册的代驾公司资料，查看下此行业兴盛程度，并会亲自走访正规的代驾公司，比较与“黑代驾”的收费与管理差别。</a:t>
            </a:r>
            <a:endParaRPr lang="zh-CN" altLang="en-US" sz="2400" dirty="0" smtClean="0">
              <a:sym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第四、</a:t>
            </a:r>
            <a:r>
              <a:rPr lang="zh-CN" altLang="en-US" sz="2400" dirty="0" smtClean="0">
                <a:sym typeface="+mn-ea"/>
              </a:rPr>
              <a:t>制作调查问卷，在网络上和地面的代驾行为多发区分别进行发放，以匿名方式询问大众对代驾行业的看法、代驾服务的优劣、方便性及安全性等，并且欢迎大家提出自己的意见和建议。</a:t>
            </a:r>
            <a:endParaRPr lang="zh-CN" altLang="en-US" sz="2400" dirty="0" smtClean="0">
              <a:sym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第五、</a:t>
            </a:r>
            <a:r>
              <a:rPr lang="zh-CN" altLang="en-US" sz="2400" dirty="0" smtClean="0">
                <a:sym typeface="+mn-ea"/>
              </a:rPr>
              <a:t>开展座谈会。邀请交警、代驾公司和行业管理协会等单位领导，共同探讨代驾在减少交通事故方面的作用，目前在政府监管、行业管理和从业者自律上存在的问题及解决方案。</a:t>
            </a:r>
            <a:endParaRPr lang="en-US" altLang="zh-CN" sz="2400" dirty="0" smtClean="0"/>
          </a:p>
          <a:p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最后：</a:t>
            </a:r>
            <a:r>
              <a:rPr lang="zh-CN" altLang="en-US" sz="2400" dirty="0" smtClean="0">
                <a:sym typeface="+mn-ea"/>
              </a:rPr>
              <a:t>对此次的调研的数据进行分析整合，就代驾行业的现状、存在的问题、以及专家的建议形成一份调研报告呈领导参阅。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例题详解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2"/>
            </p:custDataLst>
          </p:nvPr>
        </p:nvSpPr>
        <p:spPr>
          <a:xfrm>
            <a:off x="4707890" y="2674620"/>
            <a:ext cx="6325235" cy="179768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应急应变篇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2"/>
            </p:custDataLst>
          </p:nvPr>
        </p:nvSpPr>
        <p:spPr>
          <a:xfrm>
            <a:off x="4635323" y="2674628"/>
            <a:ext cx="1798917" cy="179770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6592990" y="2723608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应急应变题型介绍</a:t>
            </a:r>
            <a:endParaRPr lang="zh-CN" altLang="en-US" sz="32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7473" y="508494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15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6026" y="2275236"/>
            <a:ext cx="2902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spc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spc="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4738769" y="3310590"/>
            <a:ext cx="498951" cy="4986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5409319" y="3310590"/>
            <a:ext cx="4027591" cy="498614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题型介绍</a:t>
            </a:r>
            <a:endParaRPr lang="zh-CN" altLang="en-US" sz="24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2"/>
          <p:cNvSpPr/>
          <p:nvPr>
            <p:custDataLst>
              <p:tags r:id="rId3"/>
            </p:custDataLst>
          </p:nvPr>
        </p:nvSpPr>
        <p:spPr>
          <a:xfrm>
            <a:off x="5409319" y="4140191"/>
            <a:ext cx="4027591" cy="498614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答题思路</a:t>
            </a:r>
            <a:endParaRPr lang="zh-CN" altLang="en-US" sz="24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Number_2"/>
          <p:cNvSpPr/>
          <p:nvPr>
            <p:custDataLst>
              <p:tags r:id="rId4"/>
            </p:custDataLst>
          </p:nvPr>
        </p:nvSpPr>
        <p:spPr>
          <a:xfrm>
            <a:off x="4738769" y="4140191"/>
            <a:ext cx="498951" cy="4986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MH_Number_1"/>
          <p:cNvSpPr/>
          <p:nvPr>
            <p:custDataLst>
              <p:tags r:id="rId5"/>
            </p:custDataLst>
          </p:nvPr>
        </p:nvSpPr>
        <p:spPr>
          <a:xfrm>
            <a:off x="4738769" y="4969792"/>
            <a:ext cx="498951" cy="4986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Entry_1"/>
          <p:cNvSpPr/>
          <p:nvPr>
            <p:custDataLst>
              <p:tags r:id="rId6"/>
            </p:custDataLst>
          </p:nvPr>
        </p:nvSpPr>
        <p:spPr>
          <a:xfrm>
            <a:off x="5409319" y="4969792"/>
            <a:ext cx="4027591" cy="498614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例题详解</a:t>
            </a:r>
            <a:endParaRPr lang="zh-CN" altLang="en-US" sz="24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2830" y="1661160"/>
            <a:ext cx="10515600" cy="2904490"/>
          </a:xfrm>
        </p:spPr>
        <p:txBody>
          <a:bodyPr>
            <a:normAutofit lnSpcReduction="1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应变能力是指自然人或法人在外界事物发生改变时，所做出的反应，可能是本能的，也可能是经过大量思考过程后，所做出的决策。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7550" y="1661160"/>
            <a:ext cx="11186160" cy="246951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题型介绍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2830" y="4739005"/>
            <a:ext cx="2905760" cy="848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1、能在变化中产生应对的创意和策略。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89830" y="4739005"/>
            <a:ext cx="2508885" cy="848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2、能审时度势，随机应变。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63560" y="4739005"/>
            <a:ext cx="2677795" cy="848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3、在变动中辨明方向，持之以恒。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题型介绍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1"/>
          <p:cNvSpPr/>
          <p:nvPr/>
        </p:nvSpPr>
        <p:spPr>
          <a:xfrm>
            <a:off x="1083310" y="1452880"/>
            <a:ext cx="10272395" cy="47307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MH_SubTitle_1"/>
          <p:cNvSpPr/>
          <p:nvPr/>
        </p:nvSpPr>
        <p:spPr>
          <a:xfrm>
            <a:off x="1179830" y="1698625"/>
            <a:ext cx="3719830" cy="563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一、公共危机类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Text_1"/>
          <p:cNvSpPr/>
          <p:nvPr/>
        </p:nvSpPr>
        <p:spPr>
          <a:xfrm>
            <a:off x="1623695" y="2298065"/>
            <a:ext cx="6710045" cy="886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你们村突发泥石流，你是驻村干部，你怎么办？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9660" y="714375"/>
            <a:ext cx="3434080" cy="6134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sz="32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  <a:sym typeface="+mn-ea"/>
              </a:rPr>
              <a:t>应急应变两大题型</a:t>
            </a:r>
            <a:endParaRPr kumimoji="1" lang="zh-CN" altLang="en-US" sz="3200" b="1" dirty="0">
              <a:solidFill>
                <a:srgbClr val="36393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  <a:sym typeface="+mn-ea"/>
            </a:endParaRPr>
          </a:p>
        </p:txBody>
      </p:sp>
      <p:sp>
        <p:nvSpPr>
          <p:cNvPr id="25" name="MH_SubTitle_1"/>
          <p:cNvSpPr/>
          <p:nvPr/>
        </p:nvSpPr>
        <p:spPr>
          <a:xfrm>
            <a:off x="1200150" y="3549015"/>
            <a:ext cx="3719830" cy="563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二、一般突发类</a:t>
            </a:r>
            <a:endParaRPr lang="zh-CN" altLang="en-US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H_Text_1"/>
          <p:cNvSpPr/>
          <p:nvPr/>
        </p:nvSpPr>
        <p:spPr>
          <a:xfrm>
            <a:off x="1623695" y="4192905"/>
            <a:ext cx="8385810" cy="886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你是办税大厅工作人员，办税高峰期两名办税人员因排队问题产生矛盾，大打出手，造成现场秩序混乱，你怎么办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?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25" grpId="0" bldLvl="0" animBg="1"/>
      <p:bldP spid="2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2"/>
            </p:custDataLst>
          </p:nvPr>
        </p:nvSpPr>
        <p:spPr>
          <a:xfrm>
            <a:off x="4635323" y="2674628"/>
            <a:ext cx="1798917" cy="179770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6592990" y="2723608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答题思路</a:t>
            </a:r>
            <a:endParaRPr lang="zh-CN" altLang="en-US" sz="32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998980" y="1493520"/>
            <a:ext cx="7726680" cy="10210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分析矛盾，点明处理方向、原则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998980" y="2918460"/>
            <a:ext cx="7726680" cy="10210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解决问题，注重轻重缓急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98980" y="4554220"/>
            <a:ext cx="7726680" cy="10210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拓展提升，解决长远问题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答题思路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2"/>
            </p:custDataLst>
          </p:nvPr>
        </p:nvSpPr>
        <p:spPr>
          <a:xfrm>
            <a:off x="4635323" y="2674628"/>
            <a:ext cx="1798917" cy="179770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6592990" y="2723608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例题详解</a:t>
            </a:r>
            <a:endParaRPr lang="zh-CN" altLang="en-US" sz="32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84"/>
          <p:cNvGrpSpPr/>
          <p:nvPr/>
        </p:nvGrpSpPr>
        <p:grpSpPr>
          <a:xfrm>
            <a:off x="1818316" y="1345565"/>
            <a:ext cx="8514722" cy="3060700"/>
            <a:chOff x="1042214" y="1490886"/>
            <a:chExt cx="4662342" cy="413518"/>
          </a:xfrm>
        </p:grpSpPr>
        <p:sp>
          <p:nvSpPr>
            <p:cNvPr id="19" name="圆角矩形 18"/>
            <p:cNvSpPr/>
            <p:nvPr/>
          </p:nvSpPr>
          <p:spPr>
            <a:xfrm rot="10800000">
              <a:off x="1042214" y="1515937"/>
              <a:ext cx="4653993" cy="38846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五边形 4"/>
            <p:cNvSpPr/>
            <p:nvPr/>
          </p:nvSpPr>
          <p:spPr>
            <a:xfrm>
              <a:off x="1278308" y="1490886"/>
              <a:ext cx="4426248" cy="3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292" tIns="76200" rIns="142240" bIns="76200" spcCol="1270" anchor="ctr"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      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例题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】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你是教育局工作人员，有一天，一家长情绪激动的找到你，向你举报某学校有老师收高额费用于课外补习，领导让你处理，你怎么办？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84"/>
          <p:cNvGrpSpPr/>
          <p:nvPr/>
        </p:nvGrpSpPr>
        <p:grpSpPr>
          <a:xfrm>
            <a:off x="1623079" y="1360805"/>
            <a:ext cx="8963785" cy="3045460"/>
            <a:chOff x="938759" y="1492945"/>
            <a:chExt cx="4757448" cy="411459"/>
          </a:xfrm>
        </p:grpSpPr>
        <p:sp>
          <p:nvSpPr>
            <p:cNvPr id="19" name="圆角矩形 18"/>
            <p:cNvSpPr/>
            <p:nvPr/>
          </p:nvSpPr>
          <p:spPr>
            <a:xfrm rot="10800000">
              <a:off x="1042214" y="1515937"/>
              <a:ext cx="4653993" cy="38846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五边形 4"/>
            <p:cNvSpPr/>
            <p:nvPr/>
          </p:nvSpPr>
          <p:spPr>
            <a:xfrm>
              <a:off x="938759" y="1492945"/>
              <a:ext cx="4662005" cy="3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1292" tIns="76200" rIns="142240" bIns="76200" spcCol="1270" anchor="ctr"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例题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】</a:t>
              </a:r>
              <a:r>
                <a:rPr lang="zh-CN" altLang="en-US" sz="2800" b="1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某地发生自然灾害，人畜饮水存在很大问题。政府现正在发放一批救灾水，但在发放过程中，两个村民因排队问题产生冲突，现场秩序一片混乱。你作为发放救灾水的负责人，你怎么办？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矩形 51"/>
          <p:cNvSpPr>
            <a:spLocks noChangeArrowheads="1"/>
          </p:cNvSpPr>
          <p:nvPr/>
        </p:nvSpPr>
        <p:spPr bwMode="auto">
          <a:xfrm>
            <a:off x="5509895" y="1402715"/>
            <a:ext cx="2926080" cy="6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欢迎联系我们</a:t>
            </a:r>
            <a:endParaRPr lang="zh-CN" altLang="en-US" sz="3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52"/>
          <p:cNvSpPr>
            <a:spLocks noChangeArrowheads="1"/>
          </p:cNvSpPr>
          <p:nvPr/>
        </p:nvSpPr>
        <p:spPr bwMode="auto">
          <a:xfrm>
            <a:off x="5540375" y="2628900"/>
            <a:ext cx="5884545" cy="34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总部办公室：</a:t>
            </a:r>
            <a:endParaRPr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重庆沙坪坝小龙坎沙龙汇文化广场三楼</a:t>
            </a:r>
            <a:endParaRPr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（小龙坎地铁站1号出口前行100米）</a:t>
            </a:r>
            <a:endParaRPr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www.leenjy.com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咨询电话：</a:t>
            </a:r>
            <a:r>
              <a: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023-88730955</a:t>
            </a:r>
            <a:endParaRPr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 询</a:t>
            </a:r>
            <a:r>
              <a:rPr 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105064734</a:t>
            </a:r>
            <a:r>
              <a:rPr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648325" y="2095183"/>
            <a:ext cx="2525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0705" y="762000"/>
            <a:ext cx="2632075" cy="2438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图片 2" descr="qrcode_for_gh_85fbe125b027_4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05" y="3444240"/>
            <a:ext cx="2632075" cy="26320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338061" y="2363108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46125" y="3402772"/>
            <a:ext cx="33466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7"/>
          <p:cNvSpPr/>
          <p:nvPr/>
        </p:nvSpPr>
        <p:spPr>
          <a:xfrm>
            <a:off x="6201410" y="2269490"/>
            <a:ext cx="3842385" cy="296291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OG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265" y="852170"/>
            <a:ext cx="2632075" cy="2438400"/>
          </a:xfrm>
          <a:prstGeom prst="rect">
            <a:avLst/>
          </a:prstGeom>
          <a:effectLst>
            <a:outerShdw blurRad="76200" dir="13500000" sy="23000" kx="1200000" algn="br" rotWithShape="0">
              <a:schemeClr val="bg2">
                <a:lumMod val="90000"/>
                <a:alpha val="20000"/>
              </a:schemeClr>
            </a:outerShdw>
          </a:effectLst>
        </p:spPr>
      </p:pic>
      <p:pic>
        <p:nvPicPr>
          <p:cNvPr id="3" name="图片 2" descr="qrcode_for_gh_85fbe125b027_4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65" y="3534410"/>
            <a:ext cx="2632075" cy="2632075"/>
          </a:xfrm>
          <a:prstGeom prst="rect">
            <a:avLst/>
          </a:prstGeom>
          <a:effectLst>
            <a:outerShdw blurRad="76200" dir="13500000" sy="23000" kx="1200000" algn="br" rotWithShape="0">
              <a:schemeClr val="bg2">
                <a:alpha val="20000"/>
              </a:scheme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431280" y="3952875"/>
            <a:ext cx="3440430" cy="1280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91440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联系我们  ：</a:t>
            </a:r>
            <a:r>
              <a:rPr sz="2000" b="1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023-88730955</a:t>
            </a:r>
            <a:endParaRPr sz="20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defTabSz="91440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 b="1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6461760" y="3952875"/>
            <a:ext cx="32918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2"/>
            </p:custDataLst>
          </p:nvPr>
        </p:nvSpPr>
        <p:spPr>
          <a:xfrm>
            <a:off x="4707890" y="2674620"/>
            <a:ext cx="6325235" cy="179768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计划组织篇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2"/>
            </p:custDataLst>
          </p:nvPr>
        </p:nvSpPr>
        <p:spPr>
          <a:xfrm>
            <a:off x="4635323" y="2674628"/>
            <a:ext cx="1798917" cy="179770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6592990" y="2723608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计划组织题型介绍</a:t>
            </a:r>
            <a:endParaRPr lang="zh-CN" altLang="en-US" sz="32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2830" y="1661160"/>
            <a:ext cx="10515600" cy="4351338"/>
          </a:xfrm>
        </p:spPr>
        <p:txBody>
          <a:bodyPr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对自己、他人、部门各项活动做出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计划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，合理高效地安排时间和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调配资源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，并对在此过程中可能出现的矛盾冲突，按照一定标准进行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协调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的能力。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7550" y="1661160"/>
            <a:ext cx="11186160" cy="39624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题型介绍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>
            <a:spLocks noChangeArrowheads="1"/>
          </p:cNvSpPr>
          <p:nvPr/>
        </p:nvSpPr>
        <p:spPr bwMode="auto">
          <a:xfrm>
            <a:off x="136525" y="133350"/>
            <a:ext cx="11922125" cy="6572250"/>
          </a:xfrm>
          <a:prstGeom prst="rect">
            <a:avLst/>
          </a:prstGeom>
          <a:noFill/>
          <a:ln w="33338" cap="rnd">
            <a:solidFill>
              <a:schemeClr val="tx1">
                <a:lumMod val="75000"/>
                <a:lumOff val="2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题型介绍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1"/>
          <p:cNvSpPr/>
          <p:nvPr/>
        </p:nvSpPr>
        <p:spPr>
          <a:xfrm>
            <a:off x="1113790" y="1452880"/>
            <a:ext cx="10272395" cy="47307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2"/>
          <p:cNvSpPr/>
          <p:nvPr/>
        </p:nvSpPr>
        <p:spPr>
          <a:xfrm>
            <a:off x="1765300" y="166624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/>
          <p:cNvSpPr/>
          <p:nvPr/>
        </p:nvSpPr>
        <p:spPr>
          <a:xfrm>
            <a:off x="1146810" y="2551748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调查研究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Text_1"/>
          <p:cNvSpPr/>
          <p:nvPr/>
        </p:nvSpPr>
        <p:spPr>
          <a:xfrm>
            <a:off x="1386205" y="3117215"/>
            <a:ext cx="1398270" cy="2395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运用各种方式方法，有计划、有目的地了解事物真实情况。以获得对客观事物本质和规律的认识。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MH_Other_3"/>
          <p:cNvSpPr/>
          <p:nvPr/>
        </p:nvSpPr>
        <p:spPr>
          <a:xfrm>
            <a:off x="3455670" y="166624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2"/>
          <p:cNvSpPr/>
          <p:nvPr/>
        </p:nvSpPr>
        <p:spPr>
          <a:xfrm>
            <a:off x="2784158" y="253682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主题宣传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Text_2"/>
          <p:cNvSpPr/>
          <p:nvPr/>
        </p:nvSpPr>
        <p:spPr>
          <a:xfrm>
            <a:off x="2907030" y="3117215"/>
            <a:ext cx="1489075" cy="268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通过多传播主流价值观，运用各种符号传播一定的观念以影响人们的思想和行动的社会行为。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MH_Other_4"/>
          <p:cNvSpPr/>
          <p:nvPr/>
        </p:nvSpPr>
        <p:spPr>
          <a:xfrm>
            <a:off x="5168900" y="166624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3"/>
          <p:cNvSpPr/>
          <p:nvPr/>
        </p:nvSpPr>
        <p:spPr>
          <a:xfrm>
            <a:off x="4545965" y="255206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接待来访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Text_3"/>
          <p:cNvSpPr/>
          <p:nvPr/>
        </p:nvSpPr>
        <p:spPr>
          <a:xfrm>
            <a:off x="4610735" y="3117215"/>
            <a:ext cx="1547495" cy="3055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对来访者所进行的迎接、接洽和招待活动，是社会组织间人员相互交往的方式。接待是一项展示单位形象、体现水平、彰显实力的工作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MH_Other_5"/>
          <p:cNvSpPr/>
          <p:nvPr/>
        </p:nvSpPr>
        <p:spPr>
          <a:xfrm>
            <a:off x="6690995" y="166624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SubTitle_4"/>
          <p:cNvSpPr/>
          <p:nvPr/>
        </p:nvSpPr>
        <p:spPr>
          <a:xfrm>
            <a:off x="6067425" y="255206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走访慰问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Text_4"/>
          <p:cNvSpPr/>
          <p:nvPr/>
        </p:nvSpPr>
        <p:spPr>
          <a:xfrm>
            <a:off x="6247130" y="3117215"/>
            <a:ext cx="1555750" cy="2409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对有突出贡献的人，表示对他们贡献的感激，或是针对有特别困难的人，通过安抚或帮助表示对他们的关怀。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9660" y="714375"/>
            <a:ext cx="3434080" cy="6134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sz="32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  <a:sym typeface="+mn-ea"/>
              </a:rPr>
              <a:t>计划组织六大题型</a:t>
            </a:r>
            <a:endParaRPr kumimoji="1" lang="zh-CN" altLang="en-US" sz="3200" b="1" dirty="0">
              <a:solidFill>
                <a:srgbClr val="36393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  <a:sym typeface="+mn-ea"/>
            </a:endParaRPr>
          </a:p>
        </p:txBody>
      </p:sp>
      <p:sp>
        <p:nvSpPr>
          <p:cNvPr id="20" name="MH_Other_5"/>
          <p:cNvSpPr/>
          <p:nvPr/>
        </p:nvSpPr>
        <p:spPr>
          <a:xfrm>
            <a:off x="8333105" y="1666240"/>
            <a:ext cx="488950" cy="779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SubTitle_4"/>
          <p:cNvSpPr/>
          <p:nvPr/>
        </p:nvSpPr>
        <p:spPr>
          <a:xfrm>
            <a:off x="7713980" y="255206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培训学习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Text_4"/>
          <p:cNvSpPr/>
          <p:nvPr/>
        </p:nvSpPr>
        <p:spPr>
          <a:xfrm>
            <a:off x="7802880" y="3117215"/>
            <a:ext cx="1735455" cy="2419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培训是一种有组织的知识传递、技能传递、标准传递、信息传递、信念传递、管理训诫行为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Other_5"/>
          <p:cNvSpPr/>
          <p:nvPr/>
        </p:nvSpPr>
        <p:spPr>
          <a:xfrm>
            <a:off x="9823450" y="1666240"/>
            <a:ext cx="488950" cy="7794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SubTitle_4"/>
          <p:cNvSpPr/>
          <p:nvPr/>
        </p:nvSpPr>
        <p:spPr>
          <a:xfrm>
            <a:off x="9352915" y="253682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会议组织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Text_4"/>
          <p:cNvSpPr/>
          <p:nvPr/>
        </p:nvSpPr>
        <p:spPr>
          <a:xfrm>
            <a:off x="9510395" y="3117215"/>
            <a:ext cx="1776730" cy="284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通过提前的策划、准备、筹办以保障会议的顺利进行。包括准备会议资料、通知参会人员、做好会议纪要等各方面的工作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3" grpId="0" bldLvl="0" animBg="1"/>
      <p:bldP spid="23" grpId="0" bldLvl="0" animBg="1"/>
      <p:bldP spid="2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7935" r="21292" b="14598"/>
          <a:stretch>
            <a:fillRect/>
          </a:stretch>
        </p:blipFill>
        <p:spPr>
          <a:xfrm rot="10800000">
            <a:off x="0" y="-1"/>
            <a:ext cx="6491390" cy="6870191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2"/>
            </p:custDataLst>
          </p:nvPr>
        </p:nvSpPr>
        <p:spPr>
          <a:xfrm>
            <a:off x="4635323" y="2674628"/>
            <a:ext cx="1798917" cy="179770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6592990" y="2723608"/>
            <a:ext cx="4733923" cy="585555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答题思路</a:t>
            </a:r>
            <a:endParaRPr lang="zh-CN" altLang="en-US" sz="320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3250" name="Group 4"/>
          <p:cNvGrpSpPr/>
          <p:nvPr/>
        </p:nvGrpSpPr>
        <p:grpSpPr>
          <a:xfrm>
            <a:off x="1544003" y="2860675"/>
            <a:ext cx="5490090" cy="1136650"/>
            <a:chOff x="928" y="2"/>
            <a:chExt cx="5121" cy="647"/>
          </a:xfrm>
        </p:grpSpPr>
        <p:sp>
          <p:nvSpPr>
            <p:cNvPr id="23562" name="AutoShape 5"/>
            <p:cNvSpPr>
              <a:spLocks noChangeArrowheads="1"/>
            </p:cNvSpPr>
            <p:nvPr/>
          </p:nvSpPr>
          <p:spPr bwMode="auto">
            <a:xfrm>
              <a:off x="928" y="2"/>
              <a:ext cx="2265" cy="64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目的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+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重难点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3" name="AutoShape 6"/>
            <p:cNvSpPr>
              <a:spLocks noChangeArrowheads="1"/>
            </p:cNvSpPr>
            <p:nvPr/>
          </p:nvSpPr>
          <p:spPr bwMode="auto">
            <a:xfrm>
              <a:off x="3786" y="2"/>
              <a:ext cx="2263" cy="64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阐述活动组织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4" name="AutoShape 7"/>
            <p:cNvSpPr>
              <a:spLocks noChangeArrowheads="1"/>
            </p:cNvSpPr>
            <p:nvPr/>
          </p:nvSpPr>
          <p:spPr bwMode="auto">
            <a:xfrm>
              <a:off x="3331" y="142"/>
              <a:ext cx="307" cy="399"/>
            </a:xfrm>
            <a:prstGeom prst="chevron">
              <a:avLst>
                <a:gd name="adj" fmla="val 5251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 Box 25"/>
          <p:cNvSpPr txBox="1"/>
          <p:nvPr/>
        </p:nvSpPr>
        <p:spPr>
          <a:xfrm>
            <a:off x="5086033" y="1421765"/>
            <a:ext cx="1714500" cy="13322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120650" lvl="0" indent="-120650" eaLnBrk="1" hangingPunct="1">
              <a:spcBef>
                <a:spcPct val="50000"/>
              </a:spcBef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三段表达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650" lvl="0" indent="-120650" eaLnBrk="1" hangingPunct="1">
              <a:spcBef>
                <a:spcPct val="50000"/>
              </a:spcBef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要素表达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650" lvl="0" indent="-120650" eaLnBrk="1" hangingPunct="1">
              <a:spcBef>
                <a:spcPct val="50000"/>
              </a:spcBef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顺承表达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2560" y="5133975"/>
            <a:ext cx="47148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36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r>
              <a:rPr lang="zh-CN" altLang="en-US" sz="44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做 </a:t>
            </a:r>
            <a:r>
              <a:rPr lang="en-US" altLang="zh-CN" sz="44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&gt;  </a:t>
            </a:r>
            <a:r>
              <a:rPr lang="zh-CN" altLang="en-US" sz="44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答</a:t>
            </a:r>
            <a:endParaRPr lang="zh-CN" altLang="en-US" sz="4400" dirty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321945" y="970598"/>
            <a:ext cx="6929438" cy="1304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  总体思路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7303784" y="3074354"/>
            <a:ext cx="328612" cy="701675"/>
          </a:xfrm>
          <a:prstGeom prst="chevron">
            <a:avLst>
              <a:gd name="adj" fmla="val 52514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AutoShape 6"/>
          <p:cNvSpPr>
            <a:spLocks noChangeArrowheads="1"/>
          </p:cNvSpPr>
          <p:nvPr/>
        </p:nvSpPr>
        <p:spPr bwMode="auto">
          <a:xfrm>
            <a:off x="7670800" y="2871470"/>
            <a:ext cx="2080260" cy="1130935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总结提升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答题思路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321945" y="970598"/>
            <a:ext cx="6929438" cy="1304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）阐述活动组织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三段表达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219075" y="215900"/>
            <a:ext cx="498475" cy="498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811213" y="215900"/>
            <a:ext cx="3431603" cy="498475"/>
          </a:xfrm>
          <a:prstGeom prst="rect">
            <a:avLst/>
          </a:prstGeom>
          <a:noFill/>
          <a:ln>
            <a:solidFill>
              <a:srgbClr val="FD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答题思路</a:t>
            </a:r>
            <a:endParaRPr lang="zh-CN" altLang="en-US" sz="2400" spc="200" dirty="0">
              <a:solidFill>
                <a:srgbClr val="3331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59280" y="2651760"/>
            <a:ext cx="14928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事前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439920" y="2651760"/>
            <a:ext cx="15538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事中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52640" y="2651760"/>
            <a:ext cx="1508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事后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505200" y="3093720"/>
            <a:ext cx="8077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116320" y="3108960"/>
            <a:ext cx="8077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89760" y="3840480"/>
            <a:ext cx="8595360" cy="540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1, 2</a:t>
            </a:r>
            <a:r>
              <a:rPr lang="zh-CN" altLang="zh-CN" sz="2400"/>
              <a:t>，</a:t>
            </a:r>
            <a:r>
              <a:rPr lang="en-US" altLang="zh-CN" sz="2400"/>
              <a:t>3            1</a:t>
            </a:r>
            <a:r>
              <a:rPr lang="zh-CN" altLang="en-US" sz="2400"/>
              <a:t>，</a:t>
            </a:r>
            <a:r>
              <a:rPr lang="en-US" altLang="zh-CN" sz="2400"/>
              <a:t>2</a:t>
            </a:r>
            <a:r>
              <a:rPr lang="zh-CN" altLang="en-US" sz="2400"/>
              <a:t>，</a:t>
            </a:r>
            <a:r>
              <a:rPr lang="en-US" altLang="zh-CN" sz="2400"/>
              <a:t>3             1</a:t>
            </a:r>
            <a:r>
              <a:rPr lang="zh-CN" altLang="en-US" sz="2400"/>
              <a:t>，</a:t>
            </a:r>
            <a:r>
              <a:rPr lang="en-US" altLang="zh-CN" sz="2400"/>
              <a:t>2</a:t>
            </a:r>
            <a:r>
              <a:rPr lang="zh-CN" altLang="en-US" sz="2400"/>
              <a:t>，</a:t>
            </a:r>
            <a:r>
              <a:rPr lang="en-US" altLang="zh-CN" sz="2400"/>
              <a:t>3</a:t>
            </a:r>
            <a:endParaRPr lang="en-US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开学工作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85B35"/>
      </a:accent2>
      <a:accent3>
        <a:srgbClr val="92D05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2988</Words>
  <Application>WPS 演示</Application>
  <PresentationFormat>宽屏</PresentationFormat>
  <Paragraphs>290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Verdana</vt:lpstr>
      <vt:lpstr>微软雅黑</vt:lpstr>
      <vt:lpstr>Calibri</vt:lpstr>
      <vt:lpstr>Times New Roman</vt:lpstr>
      <vt:lpstr>Century Gothic</vt:lpstr>
      <vt:lpstr>Impact</vt:lpstr>
      <vt:lpstr>华文隶书</vt:lpstr>
      <vt:lpstr>等线</vt:lpstr>
      <vt:lpstr>Segoe Print</vt:lpstr>
      <vt:lpstr>等线 Light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调研类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rigin</cp:lastModifiedBy>
  <cp:revision>68</cp:revision>
  <dcterms:created xsi:type="dcterms:W3CDTF">2016-08-28T01:25:00Z</dcterms:created>
  <dcterms:modified xsi:type="dcterms:W3CDTF">2017-02-05T10:45:07Z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