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7"/>
  </p:notesMasterIdLst>
  <p:handoutMasterIdLst>
    <p:handoutMasterId r:id="rId39"/>
  </p:handoutMasterIdLst>
  <p:sldIdLst>
    <p:sldId id="830" r:id="rId5"/>
    <p:sldId id="1082" r:id="rId6"/>
    <p:sldId id="831" r:id="rId8"/>
    <p:sldId id="849" r:id="rId9"/>
    <p:sldId id="1012" r:id="rId10"/>
    <p:sldId id="1015" r:id="rId11"/>
    <p:sldId id="1014" r:id="rId12"/>
    <p:sldId id="1023" r:id="rId13"/>
    <p:sldId id="1028" r:id="rId14"/>
    <p:sldId id="1029" r:id="rId15"/>
    <p:sldId id="1044" r:id="rId16"/>
    <p:sldId id="1045" r:id="rId17"/>
    <p:sldId id="1046" r:id="rId18"/>
    <p:sldId id="1047" r:id="rId19"/>
    <p:sldId id="841" r:id="rId20"/>
    <p:sldId id="987" r:id="rId21"/>
    <p:sldId id="1030" r:id="rId22"/>
    <p:sldId id="1031" r:id="rId23"/>
    <p:sldId id="1067" r:id="rId24"/>
    <p:sldId id="1052" r:id="rId25"/>
    <p:sldId id="1053" r:id="rId26"/>
    <p:sldId id="1054" r:id="rId27"/>
    <p:sldId id="1055" r:id="rId28"/>
    <p:sldId id="1056" r:id="rId29"/>
    <p:sldId id="1057" r:id="rId30"/>
    <p:sldId id="1058" r:id="rId31"/>
    <p:sldId id="1059" r:id="rId32"/>
    <p:sldId id="1061" r:id="rId33"/>
    <p:sldId id="1062" r:id="rId34"/>
    <p:sldId id="1063" r:id="rId35"/>
    <p:sldId id="1064" r:id="rId36"/>
    <p:sldId id="1065" r:id="rId37"/>
    <p:sldId id="1068" r:id="rId38"/>
  </p:sldIdLst>
  <p:sldSz cx="9144000" cy="51435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2AD"/>
    <a:srgbClr val="C1E6EF"/>
    <a:srgbClr val="FAAC32"/>
    <a:srgbClr val="4BA9C4"/>
    <a:srgbClr val="80CFE8"/>
    <a:srgbClr val="F19C1F"/>
    <a:srgbClr val="3A8F96"/>
    <a:srgbClr val="1E4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43"/>
    <p:restoredTop sz="94746"/>
  </p:normalViewPr>
  <p:slideViewPr>
    <p:cSldViewPr showGuides="1">
      <p:cViewPr varScale="1">
        <p:scale>
          <a:sx n="91" d="100"/>
          <a:sy n="91" d="100"/>
        </p:scale>
        <p:origin x="-510" y="-102"/>
      </p:cViewPr>
      <p:guideLst>
        <p:guide orient="horz" pos="1613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24" d="100"/>
        <a:sy n="124" d="100"/>
      </p:scale>
      <p:origin x="0" y="3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39" Type="http://schemas.openxmlformats.org/officeDocument/2006/relationships/handoutMaster" Target="handoutMasters/handoutMaster1.xml"/><Relationship Id="rId38" Type="http://schemas.openxmlformats.org/officeDocument/2006/relationships/slide" Target="slides/slide33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52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r>
              <a:rPr lang="zh-CN" altLang="en-US" dirty="0"/>
              <a:t>体育学科在教学过程部分是：开始、准备、基本、结束。</a:t>
            </a:r>
            <a:endParaRPr lang="zh-CN" altLang="en-US" dirty="0"/>
          </a:p>
        </p:txBody>
      </p:sp>
      <p:sp>
        <p:nvSpPr>
          <p:cNvPr id="552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52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r>
              <a:rPr lang="zh-CN" altLang="en-US" dirty="0"/>
              <a:t>体育学科在教学过程部分是：开始、准备、基本、结束。</a:t>
            </a:r>
            <a:endParaRPr lang="zh-CN" altLang="en-US" dirty="0"/>
          </a:p>
        </p:txBody>
      </p:sp>
      <p:sp>
        <p:nvSpPr>
          <p:cNvPr id="552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939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593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17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17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52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r>
              <a:rPr lang="zh-CN" altLang="en-US" dirty="0"/>
              <a:t>体育学科在教学过程部分是：开始、准备、基本、结束。</a:t>
            </a:r>
            <a:endParaRPr lang="zh-CN" altLang="en-US" dirty="0"/>
          </a:p>
        </p:txBody>
      </p:sp>
      <p:sp>
        <p:nvSpPr>
          <p:cNvPr id="552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73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r>
              <a:rPr lang="zh-CN" altLang="en-US" dirty="0"/>
              <a:t>体育学科在教学过程部分是：开始、准备、基本、结束。</a:t>
            </a:r>
            <a:endParaRPr lang="zh-CN" altLang="en-US" dirty="0"/>
          </a:p>
        </p:txBody>
      </p:sp>
      <p:sp>
        <p:nvSpPr>
          <p:cNvPr id="573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939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593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939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593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17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17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097463"/>
            <a:ext cx="9144000" cy="460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1" name="图片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738" y="1276350"/>
            <a:ext cx="6994525" cy="3063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0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097463"/>
            <a:ext cx="9144000" cy="460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738" y="1276350"/>
            <a:ext cx="6994525" cy="3063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738" y="1276350"/>
            <a:ext cx="6994525" cy="3063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738" y="1276350"/>
            <a:ext cx="6994525" cy="3063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defRPr/>
            </a:pPr>
            <a:endParaRPr kumimoji="0" lang="zh-CN" altLang="en-US" b="0" i="0" kern="1200" cap="none" spc="0" normalizeH="0" baseline="0" noProof="0"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fontAlgn="base" hangingPunct="1"/>
            <a:fld id="{9A0DB2DC-4C9A-4742-B13C-FB6460FD3503}" type="slidenum">
              <a:rPr lang="zh-CN" altLang="en-US" sz="1200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5" Type="http://schemas.openxmlformats.org/officeDocument/2006/relationships/image" Target="../media/image1.png"/><Relationship Id="rId14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rgbClr val="000000">
                    <a:tint val="75000"/>
                  </a:srgb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rgbClr val="000000">
                    <a:tint val="75000"/>
                  </a:srgb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rgbClr val="000000">
                    <a:tint val="75000"/>
                  </a:srgb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rgbClr val="000000">
                    <a:tint val="75000"/>
                  </a:srgb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099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KSO_Shape"/>
          <p:cNvSpPr/>
          <p:nvPr/>
        </p:nvSpPr>
        <p:spPr bwMode="auto">
          <a:xfrm>
            <a:off x="5148263" y="771525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563688"/>
            <a:ext cx="9183688" cy="1728788"/>
          </a:xfrm>
          <a:prstGeom prst="rect">
            <a:avLst/>
          </a:prstGeom>
          <a:solidFill>
            <a:srgbClr val="2462A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5400" b="1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         </a:t>
            </a:r>
            <a:r>
              <a:rPr kumimoji="0" lang="zh-CN" altLang="en-US" sz="4400" b="1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无领导小组面试</a:t>
            </a:r>
            <a:endParaRPr kumimoji="0" lang="en-US" altLang="zh-CN" sz="4400" b="1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                                                              ——</a:t>
            </a:r>
            <a:r>
              <a:rPr kumimoji="0" lang="zh-CN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两难式与资源争夺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题目专项</a:t>
            </a:r>
            <a:endParaRPr kumimoji="0" lang="zh-CN" altLang="en-US" sz="2000" b="1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grpSp>
        <p:nvGrpSpPr>
          <p:cNvPr id="24579" name="组合 6"/>
          <p:cNvGrpSpPr/>
          <p:nvPr/>
        </p:nvGrpSpPr>
        <p:grpSpPr>
          <a:xfrm>
            <a:off x="539750" y="1635125"/>
            <a:ext cx="1657350" cy="1584325"/>
            <a:chOff x="-1764704" y="1707798"/>
            <a:chExt cx="1656184" cy="1584032"/>
          </a:xfrm>
        </p:grpSpPr>
        <p:sp>
          <p:nvSpPr>
            <p:cNvPr id="24580" name="KSO_Shape"/>
            <p:cNvSpPr/>
            <p:nvPr/>
          </p:nvSpPr>
          <p:spPr>
            <a:xfrm>
              <a:off x="-1764704" y="1707798"/>
              <a:ext cx="1656184" cy="1584032"/>
            </a:xfrm>
            <a:custGeom>
              <a:avLst/>
              <a:gdLst/>
              <a:ahLst/>
              <a:cxnLst>
                <a:cxn ang="0">
                  <a:pos x="24990" y="6767"/>
                </a:cxn>
                <a:cxn ang="0">
                  <a:pos x="9040" y="18673"/>
                </a:cxn>
                <a:cxn ang="0">
                  <a:pos x="24990" y="30580"/>
                </a:cxn>
                <a:cxn ang="0">
                  <a:pos x="40940" y="18673"/>
                </a:cxn>
                <a:cxn ang="0">
                  <a:pos x="24990" y="6767"/>
                </a:cxn>
                <a:cxn ang="0">
                  <a:pos x="22943" y="0"/>
                </a:cxn>
                <a:cxn ang="0">
                  <a:pos x="27037" y="0"/>
                </a:cxn>
                <a:cxn ang="0">
                  <a:pos x="27926" y="3766"/>
                </a:cxn>
                <a:cxn ang="0">
                  <a:pos x="35576" y="5845"/>
                </a:cxn>
                <a:cxn ang="0">
                  <a:pos x="39501" y="3387"/>
                </a:cxn>
                <a:cxn ang="0">
                  <a:pos x="42637" y="5351"/>
                </a:cxn>
                <a:cxn ang="0">
                  <a:pos x="40075" y="8663"/>
                </a:cxn>
                <a:cxn ang="0">
                  <a:pos x="44145" y="13927"/>
                </a:cxn>
                <a:cxn ang="0">
                  <a:pos x="49269" y="13926"/>
                </a:cxn>
                <a:cxn ang="0">
                  <a:pos x="49979" y="16935"/>
                </a:cxn>
                <a:cxn ang="0">
                  <a:pos x="45165" y="18244"/>
                </a:cxn>
                <a:cxn ang="0">
                  <a:pos x="43751" y="24228"/>
                </a:cxn>
                <a:cxn ang="0">
                  <a:pos x="47676" y="26687"/>
                </a:cxn>
                <a:cxn ang="0">
                  <a:pos x="45630" y="29333"/>
                </a:cxn>
                <a:cxn ang="0">
                  <a:pos x="40815" y="28025"/>
                </a:cxn>
                <a:cxn ang="0">
                  <a:pos x="34578" y="31932"/>
                </a:cxn>
                <a:cxn ang="0">
                  <a:pos x="35468" y="35699"/>
                </a:cxn>
                <a:cxn ang="0">
                  <a:pos x="31622" y="36743"/>
                </a:cxn>
                <a:cxn ang="0">
                  <a:pos x="29060" y="33431"/>
                </a:cxn>
                <a:cxn ang="0">
                  <a:pos x="20919" y="33431"/>
                </a:cxn>
                <a:cxn ang="0">
                  <a:pos x="18357" y="36743"/>
                </a:cxn>
                <a:cxn ang="0">
                  <a:pos x="14511" y="35699"/>
                </a:cxn>
                <a:cxn ang="0">
                  <a:pos x="15401" y="31932"/>
                </a:cxn>
                <a:cxn ang="0">
                  <a:pos x="9165" y="28025"/>
                </a:cxn>
                <a:cxn ang="0">
                  <a:pos x="4350" y="29333"/>
                </a:cxn>
                <a:cxn ang="0">
                  <a:pos x="2303" y="26687"/>
                </a:cxn>
                <a:cxn ang="0">
                  <a:pos x="6229" y="24228"/>
                </a:cxn>
                <a:cxn ang="0">
                  <a:pos x="4815" y="18244"/>
                </a:cxn>
                <a:cxn ang="0">
                  <a:pos x="0" y="16935"/>
                </a:cxn>
                <a:cxn ang="0">
                  <a:pos x="710" y="13926"/>
                </a:cxn>
                <a:cxn ang="0">
                  <a:pos x="5834" y="13927"/>
                </a:cxn>
                <a:cxn ang="0">
                  <a:pos x="9905" y="8663"/>
                </a:cxn>
                <a:cxn ang="0">
                  <a:pos x="7344" y="5351"/>
                </a:cxn>
                <a:cxn ang="0">
                  <a:pos x="10478" y="3387"/>
                </a:cxn>
                <a:cxn ang="0">
                  <a:pos x="14403" y="5845"/>
                </a:cxn>
                <a:cxn ang="0">
                  <a:pos x="22054" y="3766"/>
                </a:cxn>
                <a:cxn ang="0">
                  <a:pos x="22943" y="0"/>
                </a:cxn>
              </a:cxnLst>
              <a:pathLst>
                <a:path w="2443615" h="2406492">
                  <a:moveTo>
                    <a:pt x="1221807" y="443178"/>
                  </a:moveTo>
                  <a:cubicBezTo>
                    <a:pt x="791117" y="443178"/>
                    <a:pt x="441973" y="792322"/>
                    <a:pt x="441973" y="1223012"/>
                  </a:cubicBezTo>
                  <a:cubicBezTo>
                    <a:pt x="441973" y="1653702"/>
                    <a:pt x="791117" y="2002846"/>
                    <a:pt x="1221807" y="2002846"/>
                  </a:cubicBezTo>
                  <a:cubicBezTo>
                    <a:pt x="1652497" y="2002846"/>
                    <a:pt x="2001641" y="1653702"/>
                    <a:pt x="2001641" y="1223012"/>
                  </a:cubicBezTo>
                  <a:cubicBezTo>
                    <a:pt x="2001641" y="792322"/>
                    <a:pt x="1652497" y="443178"/>
                    <a:pt x="1221807" y="443178"/>
                  </a:cubicBezTo>
                  <a:close/>
                  <a:moveTo>
                    <a:pt x="1121747" y="0"/>
                  </a:moveTo>
                  <a:lnTo>
                    <a:pt x="1321868" y="0"/>
                  </a:lnTo>
                  <a:lnTo>
                    <a:pt x="1365362" y="246702"/>
                  </a:lnTo>
                  <a:cubicBezTo>
                    <a:pt x="1497994" y="266203"/>
                    <a:pt x="1625261" y="312525"/>
                    <a:pt x="1739400" y="382840"/>
                  </a:cubicBezTo>
                  <a:lnTo>
                    <a:pt x="1931295" y="221813"/>
                  </a:lnTo>
                  <a:lnTo>
                    <a:pt x="2084596" y="350449"/>
                  </a:lnTo>
                  <a:lnTo>
                    <a:pt x="1959337" y="567390"/>
                  </a:lnTo>
                  <a:cubicBezTo>
                    <a:pt x="2048403" y="667584"/>
                    <a:pt x="2116120" y="784874"/>
                    <a:pt x="2158357" y="912104"/>
                  </a:cubicBezTo>
                  <a:lnTo>
                    <a:pt x="2408865" y="912098"/>
                  </a:lnTo>
                  <a:lnTo>
                    <a:pt x="2443615" y="1109179"/>
                  </a:lnTo>
                  <a:lnTo>
                    <a:pt x="2208214" y="1194851"/>
                  </a:lnTo>
                  <a:cubicBezTo>
                    <a:pt x="2212040" y="1328854"/>
                    <a:pt x="2188522" y="1462233"/>
                    <a:pt x="2139095" y="1586846"/>
                  </a:cubicBezTo>
                  <a:lnTo>
                    <a:pt x="2330998" y="1747864"/>
                  </a:lnTo>
                  <a:lnTo>
                    <a:pt x="2230938" y="1921175"/>
                  </a:lnTo>
                  <a:lnTo>
                    <a:pt x="1995541" y="1835490"/>
                  </a:lnTo>
                  <a:cubicBezTo>
                    <a:pt x="1912336" y="1940602"/>
                    <a:pt x="1808586" y="2027658"/>
                    <a:pt x="1690623" y="2091346"/>
                  </a:cubicBezTo>
                  <a:lnTo>
                    <a:pt x="1734130" y="2338046"/>
                  </a:lnTo>
                  <a:lnTo>
                    <a:pt x="1546077" y="2406492"/>
                  </a:lnTo>
                  <a:lnTo>
                    <a:pt x="1420828" y="2189544"/>
                  </a:lnTo>
                  <a:cubicBezTo>
                    <a:pt x="1289525" y="2216580"/>
                    <a:pt x="1154089" y="2216580"/>
                    <a:pt x="1022786" y="2189544"/>
                  </a:cubicBezTo>
                  <a:lnTo>
                    <a:pt x="897539" y="2406492"/>
                  </a:lnTo>
                  <a:lnTo>
                    <a:pt x="709486" y="2338046"/>
                  </a:lnTo>
                  <a:lnTo>
                    <a:pt x="752993" y="2091346"/>
                  </a:lnTo>
                  <a:cubicBezTo>
                    <a:pt x="635030" y="2027658"/>
                    <a:pt x="531280" y="1940601"/>
                    <a:pt x="448076" y="1835490"/>
                  </a:cubicBezTo>
                  <a:lnTo>
                    <a:pt x="212678" y="1921175"/>
                  </a:lnTo>
                  <a:lnTo>
                    <a:pt x="112617" y="1747864"/>
                  </a:lnTo>
                  <a:lnTo>
                    <a:pt x="304520" y="1586846"/>
                  </a:lnTo>
                  <a:cubicBezTo>
                    <a:pt x="255094" y="1462233"/>
                    <a:pt x="231575" y="1328854"/>
                    <a:pt x="235401" y="1194851"/>
                  </a:cubicBezTo>
                  <a:lnTo>
                    <a:pt x="0" y="1109179"/>
                  </a:lnTo>
                  <a:lnTo>
                    <a:pt x="34750" y="912098"/>
                  </a:lnTo>
                  <a:lnTo>
                    <a:pt x="285257" y="912104"/>
                  </a:lnTo>
                  <a:cubicBezTo>
                    <a:pt x="327494" y="784874"/>
                    <a:pt x="395211" y="667583"/>
                    <a:pt x="484278" y="567390"/>
                  </a:cubicBezTo>
                  <a:lnTo>
                    <a:pt x="359019" y="350449"/>
                  </a:lnTo>
                  <a:lnTo>
                    <a:pt x="512321" y="221813"/>
                  </a:lnTo>
                  <a:lnTo>
                    <a:pt x="704216" y="382840"/>
                  </a:lnTo>
                  <a:cubicBezTo>
                    <a:pt x="818353" y="312525"/>
                    <a:pt x="945621" y="266204"/>
                    <a:pt x="1078253" y="246702"/>
                  </a:cubicBezTo>
                  <a:lnTo>
                    <a:pt x="1121747" y="0"/>
                  </a:lnTo>
                  <a:close/>
                </a:path>
              </a:pathLst>
            </a:custGeom>
            <a:solidFill>
              <a:schemeClr val="bg1"/>
            </a:solidFill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4581" name="KSO_Shape"/>
            <p:cNvSpPr/>
            <p:nvPr/>
          </p:nvSpPr>
          <p:spPr>
            <a:xfrm>
              <a:off x="-1396622" y="2101861"/>
              <a:ext cx="874208" cy="9739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12269552" h="11753851">
                  <a:moveTo>
                    <a:pt x="5478990" y="1790700"/>
                  </a:moveTo>
                  <a:cubicBezTo>
                    <a:pt x="7986505" y="1790700"/>
                    <a:pt x="7986505" y="1790700"/>
                    <a:pt x="7986505" y="1790700"/>
                  </a:cubicBezTo>
                  <a:cubicBezTo>
                    <a:pt x="8170440" y="1790700"/>
                    <a:pt x="8335605" y="1862026"/>
                    <a:pt x="8459480" y="1982155"/>
                  </a:cubicBezTo>
                  <a:cubicBezTo>
                    <a:pt x="10058584" y="3581364"/>
                    <a:pt x="10058584" y="3581364"/>
                    <a:pt x="10058584" y="3581364"/>
                  </a:cubicBezTo>
                  <a:cubicBezTo>
                    <a:pt x="11383663" y="2256197"/>
                    <a:pt x="11383663" y="2256197"/>
                    <a:pt x="11383663" y="2256197"/>
                  </a:cubicBezTo>
                  <a:cubicBezTo>
                    <a:pt x="11477507" y="2177363"/>
                    <a:pt x="11597628" y="2132315"/>
                    <a:pt x="11729010" y="2132315"/>
                  </a:cubicBezTo>
                  <a:cubicBezTo>
                    <a:pt x="12029311" y="2132315"/>
                    <a:pt x="12269552" y="2372572"/>
                    <a:pt x="12269552" y="2669139"/>
                  </a:cubicBezTo>
                  <a:cubicBezTo>
                    <a:pt x="12269552" y="2796776"/>
                    <a:pt x="12220753" y="2916904"/>
                    <a:pt x="12145678" y="3007000"/>
                  </a:cubicBezTo>
                  <a:cubicBezTo>
                    <a:pt x="10546573" y="4621226"/>
                    <a:pt x="10546573" y="4621226"/>
                    <a:pt x="10546573" y="4621226"/>
                  </a:cubicBezTo>
                  <a:cubicBezTo>
                    <a:pt x="10062338" y="5105494"/>
                    <a:pt x="9671946" y="4692552"/>
                    <a:pt x="9671946" y="4692552"/>
                  </a:cubicBezTo>
                  <a:cubicBezTo>
                    <a:pt x="8692213" y="3709001"/>
                    <a:pt x="8692213" y="3709001"/>
                    <a:pt x="8692213" y="3709001"/>
                  </a:cubicBezTo>
                  <a:cubicBezTo>
                    <a:pt x="7156923" y="5480895"/>
                    <a:pt x="7156923" y="5480895"/>
                    <a:pt x="7156923" y="5480895"/>
                  </a:cubicBezTo>
                  <a:cubicBezTo>
                    <a:pt x="8560831" y="6884896"/>
                    <a:pt x="8560831" y="6884896"/>
                    <a:pt x="8560831" y="6884896"/>
                  </a:cubicBezTo>
                  <a:cubicBezTo>
                    <a:pt x="8560831" y="6884896"/>
                    <a:pt x="8857379" y="7158939"/>
                    <a:pt x="8688459" y="7707025"/>
                  </a:cubicBezTo>
                  <a:cubicBezTo>
                    <a:pt x="7900169" y="11220781"/>
                    <a:pt x="7900169" y="11220781"/>
                    <a:pt x="7900169" y="11220781"/>
                  </a:cubicBezTo>
                  <a:cubicBezTo>
                    <a:pt x="7840108" y="11524856"/>
                    <a:pt x="7569837" y="11753851"/>
                    <a:pt x="7247013" y="11753851"/>
                  </a:cubicBezTo>
                  <a:cubicBezTo>
                    <a:pt x="6879144" y="11753851"/>
                    <a:pt x="6578843" y="11453530"/>
                    <a:pt x="6578843" y="11085637"/>
                  </a:cubicBezTo>
                  <a:cubicBezTo>
                    <a:pt x="6578843" y="11025572"/>
                    <a:pt x="6586351" y="10969262"/>
                    <a:pt x="6597612" y="10916706"/>
                  </a:cubicBezTo>
                  <a:cubicBezTo>
                    <a:pt x="7247013" y="8037378"/>
                    <a:pt x="7247013" y="8037378"/>
                    <a:pt x="7247013" y="8037378"/>
                  </a:cubicBezTo>
                  <a:cubicBezTo>
                    <a:pt x="5647909" y="6483216"/>
                    <a:pt x="5647909" y="6483216"/>
                    <a:pt x="5647909" y="6483216"/>
                  </a:cubicBezTo>
                  <a:cubicBezTo>
                    <a:pt x="4277784" y="8014854"/>
                    <a:pt x="4277784" y="8014854"/>
                    <a:pt x="4277784" y="8014854"/>
                  </a:cubicBezTo>
                  <a:cubicBezTo>
                    <a:pt x="4277784" y="8014854"/>
                    <a:pt x="4056312" y="8288897"/>
                    <a:pt x="3463217" y="8270127"/>
                  </a:cubicBezTo>
                  <a:cubicBezTo>
                    <a:pt x="681676" y="8273881"/>
                    <a:pt x="681676" y="8273881"/>
                    <a:pt x="681676" y="8273881"/>
                  </a:cubicBezTo>
                  <a:cubicBezTo>
                    <a:pt x="370114" y="8277635"/>
                    <a:pt x="88581" y="8067410"/>
                    <a:pt x="17260" y="7752073"/>
                  </a:cubicBezTo>
                  <a:cubicBezTo>
                    <a:pt x="-65323" y="7391688"/>
                    <a:pt x="156149" y="7038811"/>
                    <a:pt x="516511" y="6956222"/>
                  </a:cubicBezTo>
                  <a:cubicBezTo>
                    <a:pt x="572817" y="6944960"/>
                    <a:pt x="629124" y="6941206"/>
                    <a:pt x="685430" y="6941206"/>
                  </a:cubicBezTo>
                  <a:cubicBezTo>
                    <a:pt x="3080333" y="6948714"/>
                    <a:pt x="3080333" y="6948714"/>
                    <a:pt x="3080333" y="6948714"/>
                  </a:cubicBezTo>
                  <a:cubicBezTo>
                    <a:pt x="6623888" y="2841824"/>
                    <a:pt x="6623888" y="2841824"/>
                    <a:pt x="6623888" y="2841824"/>
                  </a:cubicBezTo>
                  <a:lnTo>
                    <a:pt x="5696708" y="2838070"/>
                  </a:lnTo>
                  <a:cubicBezTo>
                    <a:pt x="4086342" y="4696306"/>
                    <a:pt x="4086342" y="4696306"/>
                    <a:pt x="4086342" y="4696306"/>
                  </a:cubicBezTo>
                  <a:cubicBezTo>
                    <a:pt x="3992498" y="4812681"/>
                    <a:pt x="3849855" y="4884007"/>
                    <a:pt x="3688443" y="4884007"/>
                  </a:cubicBezTo>
                  <a:cubicBezTo>
                    <a:pt x="3399403" y="4884007"/>
                    <a:pt x="3166669" y="4651258"/>
                    <a:pt x="3166669" y="4365953"/>
                  </a:cubicBezTo>
                  <a:cubicBezTo>
                    <a:pt x="3166669" y="4208284"/>
                    <a:pt x="3234237" y="4069386"/>
                    <a:pt x="3343097" y="3975536"/>
                  </a:cubicBezTo>
                  <a:cubicBezTo>
                    <a:pt x="5077337" y="1978401"/>
                    <a:pt x="5077337" y="1978401"/>
                    <a:pt x="5077337" y="1978401"/>
                  </a:cubicBezTo>
                  <a:cubicBezTo>
                    <a:pt x="5171181" y="1862026"/>
                    <a:pt x="5313824" y="1790700"/>
                    <a:pt x="5478990" y="1790700"/>
                  </a:cubicBezTo>
                  <a:close/>
                  <a:moveTo>
                    <a:pt x="9252509" y="0"/>
                  </a:moveTo>
                  <a:cubicBezTo>
                    <a:pt x="9823713" y="0"/>
                    <a:pt x="10286766" y="463053"/>
                    <a:pt x="10286766" y="1034257"/>
                  </a:cubicBezTo>
                  <a:cubicBezTo>
                    <a:pt x="10286766" y="1605461"/>
                    <a:pt x="9823713" y="2068514"/>
                    <a:pt x="9252509" y="2068514"/>
                  </a:cubicBezTo>
                  <a:cubicBezTo>
                    <a:pt x="8681305" y="2068514"/>
                    <a:pt x="8218252" y="1605461"/>
                    <a:pt x="8218252" y="1034257"/>
                  </a:cubicBezTo>
                  <a:cubicBezTo>
                    <a:pt x="8218252" y="463053"/>
                    <a:pt x="8681305" y="0"/>
                    <a:pt x="925250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4582" name="TextBox 6"/>
          <p:cNvSpPr txBox="1"/>
          <p:nvPr/>
        </p:nvSpPr>
        <p:spPr>
          <a:xfrm>
            <a:off x="4932363" y="3435350"/>
            <a:ext cx="2926080" cy="67881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zh-CN" altLang="en-US" sz="3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主讲：杨治林</a:t>
            </a:r>
            <a:endParaRPr lang="zh-CN" altLang="en-US" sz="3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合理站队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07" name="圆角矩形 3"/>
          <p:cNvSpPr/>
          <p:nvPr/>
        </p:nvSpPr>
        <p:spPr>
          <a:xfrm>
            <a:off x="1214438" y="2393315"/>
            <a:ext cx="6786562" cy="865188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）选择最易辩驳的一方（更符合实际或国情）</a:t>
            </a:r>
            <a:endParaRPr lang="zh-CN" altLang="en-US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09" name="圆角矩形 5"/>
          <p:cNvSpPr/>
          <p:nvPr/>
        </p:nvSpPr>
        <p:spPr>
          <a:xfrm>
            <a:off x="1214755" y="3612515"/>
            <a:ext cx="6786245" cy="975360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>
              <a:lnSpc>
                <a:spcPct val="150000"/>
              </a:lnSpc>
              <a:buClr>
                <a:srgbClr val="FF6600"/>
              </a:buClr>
            </a:pP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）敢于站在与绝大多数人不一致的一方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10" name="圆角矩形 6"/>
          <p:cNvSpPr/>
          <p:nvPr/>
        </p:nvSpPr>
        <p:spPr>
          <a:xfrm>
            <a:off x="1214438" y="1243648"/>
            <a:ext cx="6786562" cy="795337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）选择自己最认同的一方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个人陈述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07" name="圆角矩形 3"/>
          <p:cNvSpPr/>
          <p:nvPr/>
        </p:nvSpPr>
        <p:spPr>
          <a:xfrm>
            <a:off x="1214438" y="2393315"/>
            <a:ext cx="6786562" cy="865188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）理性化分析（因地制宜）</a:t>
            </a:r>
            <a:endParaRPr lang="zh-CN" altLang="en-US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09" name="圆角矩形 5"/>
          <p:cNvSpPr/>
          <p:nvPr/>
        </p:nvSpPr>
        <p:spPr>
          <a:xfrm>
            <a:off x="1214755" y="3612515"/>
            <a:ext cx="6786245" cy="975360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>
              <a:lnSpc>
                <a:spcPct val="150000"/>
              </a:lnSpc>
              <a:buClr>
                <a:srgbClr val="FF6600"/>
              </a:buClr>
            </a:pP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）切题分析（亮明观点）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10" name="圆角矩形 6"/>
          <p:cNvSpPr/>
          <p:nvPr/>
        </p:nvSpPr>
        <p:spPr>
          <a:xfrm>
            <a:off x="1214438" y="1243648"/>
            <a:ext cx="6786562" cy="795337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）理想化分析（兼而有之）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辩论·内容维度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07" name="圆角矩形 3"/>
          <p:cNvSpPr/>
          <p:nvPr/>
        </p:nvSpPr>
        <p:spPr>
          <a:xfrm>
            <a:off x="1214755" y="1915795"/>
            <a:ext cx="6786245" cy="716280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）从对手失误切入</a:t>
            </a:r>
            <a:endParaRPr lang="zh-CN" altLang="en-US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09" name="圆角矩形 5"/>
          <p:cNvSpPr/>
          <p:nvPr/>
        </p:nvSpPr>
        <p:spPr>
          <a:xfrm>
            <a:off x="1250315" y="2806700"/>
            <a:ext cx="6786245" cy="826135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>
              <a:lnSpc>
                <a:spcPct val="150000"/>
              </a:lnSpc>
              <a:buClr>
                <a:srgbClr val="FF6600"/>
              </a:buClr>
            </a:pP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）从审题细节处突破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10" name="圆角矩形 6"/>
          <p:cNvSpPr/>
          <p:nvPr/>
        </p:nvSpPr>
        <p:spPr>
          <a:xfrm>
            <a:off x="1214438" y="945833"/>
            <a:ext cx="6786562" cy="795337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）从站队原则入题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圆角矩形 5"/>
          <p:cNvSpPr/>
          <p:nvPr/>
        </p:nvSpPr>
        <p:spPr>
          <a:xfrm>
            <a:off x="1214755" y="3853815"/>
            <a:ext cx="6786245" cy="792480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>
              <a:lnSpc>
                <a:spcPct val="150000"/>
              </a:lnSpc>
              <a:buClr>
                <a:srgbClr val="FF6600"/>
              </a:buClr>
            </a:pP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）从旁征博引中升华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辩论·过程维度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07" name="圆角矩形 3"/>
          <p:cNvSpPr/>
          <p:nvPr/>
        </p:nvSpPr>
        <p:spPr>
          <a:xfrm>
            <a:off x="1250633" y="1854200"/>
            <a:ext cx="6786562" cy="865188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）优待敌方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软柿子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endParaRPr lang="en-US" altLang="zh-CN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09" name="圆角矩形 5"/>
          <p:cNvSpPr/>
          <p:nvPr/>
        </p:nvSpPr>
        <p:spPr>
          <a:xfrm>
            <a:off x="1250315" y="2806700"/>
            <a:ext cx="6786245" cy="849630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>
              <a:lnSpc>
                <a:spcPct val="150000"/>
              </a:lnSpc>
              <a:buClr>
                <a:srgbClr val="FF6600"/>
              </a:buClr>
            </a:pP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）拉拢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墙头草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endParaRPr lang="en-US" altLang="zh-CN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10" name="圆角矩形 6"/>
          <p:cNvSpPr/>
          <p:nvPr/>
        </p:nvSpPr>
        <p:spPr>
          <a:xfrm>
            <a:off x="1214438" y="945833"/>
            <a:ext cx="6786562" cy="795337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）皮笑肉不笑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圆角矩形 5"/>
          <p:cNvSpPr/>
          <p:nvPr/>
        </p:nvSpPr>
        <p:spPr>
          <a:xfrm>
            <a:off x="1286510" y="3853815"/>
            <a:ext cx="6786245" cy="872490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>
              <a:lnSpc>
                <a:spcPct val="150000"/>
              </a:lnSpc>
              <a:buClr>
                <a:srgbClr val="FF6600"/>
              </a:buClr>
            </a:pP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）喜当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和事老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endParaRPr lang="en-US" altLang="zh-CN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统一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07" name="圆角矩形 3"/>
          <p:cNvSpPr/>
          <p:nvPr/>
        </p:nvSpPr>
        <p:spPr>
          <a:xfrm>
            <a:off x="1250633" y="1854200"/>
            <a:ext cx="6786562" cy="865188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）以时间为利由，占据数量优势的可提出举手表决</a:t>
            </a:r>
            <a:endParaRPr lang="en-US" altLang="zh-CN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09" name="圆角矩形 5"/>
          <p:cNvSpPr/>
          <p:nvPr/>
        </p:nvSpPr>
        <p:spPr>
          <a:xfrm>
            <a:off x="1250315" y="2806700"/>
            <a:ext cx="6786245" cy="975360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>
              <a:lnSpc>
                <a:spcPct val="150000"/>
              </a:lnSpc>
              <a:buClr>
                <a:srgbClr val="FF6600"/>
              </a:buClr>
            </a:pP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）预知己方不敌，可以做最先的妥协者</a:t>
            </a:r>
            <a:endParaRPr lang="en-US" altLang="zh-CN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10" name="圆角矩形 6"/>
          <p:cNvSpPr/>
          <p:nvPr/>
        </p:nvSpPr>
        <p:spPr>
          <a:xfrm>
            <a:off x="1214438" y="945833"/>
            <a:ext cx="6786562" cy="795337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）换位思考，找敌方致命弱点，好言相劝其妥协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圆角矩形 5"/>
          <p:cNvSpPr/>
          <p:nvPr/>
        </p:nvSpPr>
        <p:spPr>
          <a:xfrm>
            <a:off x="1286510" y="3853815"/>
            <a:ext cx="6786245" cy="872490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>
              <a:lnSpc>
                <a:spcPct val="150000"/>
              </a:lnSpc>
              <a:buClr>
                <a:srgbClr val="FF6600"/>
              </a:buClr>
            </a:pP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）不得不低头时，可顺台阶大度妥协</a:t>
            </a:r>
            <a:endParaRPr lang="en-US" altLang="zh-CN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250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3251" name="椭圆 28"/>
          <p:cNvSpPr/>
          <p:nvPr/>
        </p:nvSpPr>
        <p:spPr>
          <a:xfrm>
            <a:off x="3203575" y="1995488"/>
            <a:ext cx="936625" cy="86360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椭圆 32"/>
          <p:cNvSpPr>
            <a:spLocks noChangeArrowheads="1"/>
          </p:cNvSpPr>
          <p:nvPr/>
        </p:nvSpPr>
        <p:spPr bwMode="auto">
          <a:xfrm>
            <a:off x="3276600" y="2066925"/>
            <a:ext cx="811213" cy="720725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D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文本框 36"/>
          <p:cNvSpPr txBox="1">
            <a:spLocks noChangeArrowheads="1"/>
          </p:cNvSpPr>
          <p:nvPr/>
        </p:nvSpPr>
        <p:spPr bwMode="auto">
          <a:xfrm>
            <a:off x="4284663" y="2211388"/>
            <a:ext cx="3722688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例题讲解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3254" name="文本框 20"/>
          <p:cNvSpPr txBox="1"/>
          <p:nvPr/>
        </p:nvSpPr>
        <p:spPr>
          <a:xfrm>
            <a:off x="277813" y="411163"/>
            <a:ext cx="1347787" cy="3800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两难型题目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3255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260475" y="771525"/>
            <a:ext cx="23749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521075" y="6715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60475" y="341313"/>
            <a:ext cx="2303463" cy="461963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例题讲解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4276" name="组合 9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2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4279" name="MH_Desc_1"/>
          <p:cNvSpPr/>
          <p:nvPr/>
        </p:nvSpPr>
        <p:spPr>
          <a:xfrm>
            <a:off x="1116013" y="1276350"/>
            <a:ext cx="6696075" cy="2808288"/>
          </a:xfrm>
          <a:prstGeom prst="roundRect">
            <a:avLst>
              <a:gd name="adj" fmla="val 6380"/>
            </a:avLst>
          </a:prstGeom>
          <a:noFill/>
          <a:ln w="9525">
            <a:noFill/>
          </a:ln>
        </p:spPr>
        <p:txBody>
          <a:bodyPr anchor="ctr"/>
          <a:p>
            <a:pPr lvl="0" indent="0" algn="just">
              <a:lnSpc>
                <a:spcPct val="17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一辆火车飞驰而来，不远处的火车道上有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9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个小孩在玩耍，这时候提醒他们离开已经来不及了。在火车和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9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个小孩之间有一条岔道和一个扳道工，扳道工只要把火车搬到另一条岔道上，这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9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和小孩就可以得救。然而另一个悲剧却无法避免，因为有一个小孩在废旧的岔道上玩耍。如果你是扳道工，你会如何抉择？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indent="0" algn="just">
              <a:lnSpc>
                <a:spcPct val="17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每位考生进行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分钟思考，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分钟个人陈述，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分钟自由讨论，最后达成一致意见，推选一名组员进行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分钟总结）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260475" y="771525"/>
            <a:ext cx="23749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521075" y="6715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60475" y="341313"/>
            <a:ext cx="2303463" cy="461963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例题讲解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6324" name="组合 9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2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6327" name="MH_Desc_1"/>
          <p:cNvSpPr/>
          <p:nvPr/>
        </p:nvSpPr>
        <p:spPr>
          <a:xfrm>
            <a:off x="1183005" y="1859280"/>
            <a:ext cx="6696075" cy="2441575"/>
          </a:xfrm>
          <a:prstGeom prst="roundRect">
            <a:avLst>
              <a:gd name="adj" fmla="val 6380"/>
            </a:avLst>
          </a:prstGeom>
          <a:noFill/>
          <a:ln w="9525">
            <a:noFill/>
          </a:ln>
        </p:spPr>
        <p:txBody>
          <a:bodyPr anchor="ctr"/>
          <a:p>
            <a:pPr lvl="0" indent="457200"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理想式开头：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indent="457200"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不论是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个孩子或是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个孩子都是鲜活的生命，作为扳道工，我无权决定谁的生死。如果在紧急情况下，我能找到保全双方生命的方法，我定会极力去做，比如将火车搬向废旧轨道，并大声向该小孩喊话，让其撤离。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grpSp>
        <p:nvGrpSpPr>
          <p:cNvPr id="3" name="Group 15"/>
          <p:cNvGrpSpPr/>
          <p:nvPr/>
        </p:nvGrpSpPr>
        <p:grpSpPr bwMode="auto">
          <a:xfrm>
            <a:off x="1183640" y="915670"/>
            <a:ext cx="6772275" cy="864235"/>
            <a:chOff x="-75430" y="-1"/>
            <a:chExt cx="4303488" cy="388441"/>
          </a:xfrm>
          <a:solidFill>
            <a:schemeClr val="accent1"/>
          </a:solidFill>
        </p:grpSpPr>
        <p:sp>
          <p:nvSpPr>
            <p:cNvPr id="10" name="圆角矩形 11"/>
            <p:cNvSpPr>
              <a:spLocks noChangeArrowheads="1"/>
            </p:cNvSpPr>
            <p:nvPr/>
          </p:nvSpPr>
          <p:spPr bwMode="auto">
            <a:xfrm rot="10800000">
              <a:off x="-75430" y="-1"/>
              <a:ext cx="4303488" cy="388440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五边形 4"/>
            <p:cNvSpPr>
              <a:spLocks noChangeArrowheads="1"/>
            </p:cNvSpPr>
            <p:nvPr/>
          </p:nvSpPr>
          <p:spPr bwMode="auto">
            <a:xfrm>
              <a:off x="0" y="0"/>
              <a:ext cx="4130946" cy="38844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71292" tIns="76200" rIns="142240" bIns="7620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例题：压死在运轨道上的</a:t>
              </a: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9</a:t>
              </a: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个小孩，还是压死废旧轨道上的</a:t>
              </a: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</a:t>
              </a: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个小孩？</a:t>
              </a:r>
              <a:endPara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FB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260475" y="771525"/>
            <a:ext cx="23749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521075" y="6715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60475" y="341313"/>
            <a:ext cx="2303463" cy="461963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例题讲解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8372" name="组合 9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2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" name="MH_Desc_1"/>
          <p:cNvSpPr>
            <a:spLocks noChangeArrowheads="1"/>
          </p:cNvSpPr>
          <p:nvPr/>
        </p:nvSpPr>
        <p:spPr bwMode="auto">
          <a:xfrm>
            <a:off x="246380" y="1779270"/>
            <a:ext cx="8718550" cy="3364230"/>
          </a:xfrm>
          <a:prstGeom prst="roundRect">
            <a:avLst>
              <a:gd name="adj" fmla="val 6380"/>
            </a:avLst>
          </a:prstGeom>
          <a:noFill/>
          <a:ln w="9525">
            <a:noFill/>
            <a:round/>
          </a:ln>
        </p:spPr>
        <p:txBody>
          <a:bodyPr anchor="ctr"/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但如题干描述，两条轨道上必然有一条将发生灾难，那我不会改变火车运行方向，因为在公平和效率面前，我选择的是公平。</a:t>
            </a:r>
            <a:endParaRPr kumimoji="0" lang="zh-CN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        </a:t>
            </a: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首先，废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旧</a:t>
            </a: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的铁轨是没有投入使用的，那么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小孩在上面玩耍不应该承担灾难。</a:t>
            </a: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9</a:t>
            </a: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个小孩在正常的轨道上玩耍，他们本身违背了规则，他们做错的事情不应该让无辜的人承受后果。</a:t>
            </a:r>
            <a:endParaRPr kumimoji="0" lang="zh-CN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160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        其次，如果我们为了</a:t>
            </a:r>
            <a:r>
              <a:rPr lang="en-US" altLang="zh-CN" sz="160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9</a:t>
            </a:r>
            <a:r>
              <a:rPr lang="zh-CN" altLang="en-US" sz="160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个小孩的生命安全，而让无辜的人承担后果，这意味着做错了事情也不会受到惩罚，这对维持整个社会的法制秩序是大大不利的。</a:t>
            </a:r>
            <a:endParaRPr kumimoji="0" lang="zh-CN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        再次，另一条是废旧的轨道，本身安全状况就得不到保障，如果火车突然转向，对这一火车的乘客都可能造成安全问题，这是得不偿失的做法。</a:t>
            </a:r>
            <a:endParaRPr kumimoji="0" lang="zh-CN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Times New Roman" panose="02020603050405020304" pitchFamily="18" charset="0"/>
              </a:rPr>
              <a:t>        </a:t>
            </a:r>
            <a:endParaRPr kumimoji="0" lang="zh-CN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</p:txBody>
      </p:sp>
      <p:grpSp>
        <p:nvGrpSpPr>
          <p:cNvPr id="6" name="Group 15"/>
          <p:cNvGrpSpPr/>
          <p:nvPr/>
        </p:nvGrpSpPr>
        <p:grpSpPr bwMode="auto">
          <a:xfrm>
            <a:off x="1130935" y="843280"/>
            <a:ext cx="6772275" cy="864235"/>
            <a:chOff x="-75430" y="-1"/>
            <a:chExt cx="4303488" cy="388441"/>
          </a:xfrm>
          <a:solidFill>
            <a:schemeClr val="accent1"/>
          </a:solidFill>
        </p:grpSpPr>
        <p:sp>
          <p:nvSpPr>
            <p:cNvPr id="7" name="圆角矩形 11"/>
            <p:cNvSpPr>
              <a:spLocks noChangeArrowheads="1"/>
            </p:cNvSpPr>
            <p:nvPr/>
          </p:nvSpPr>
          <p:spPr bwMode="auto">
            <a:xfrm rot="10800000">
              <a:off x="-75430" y="-1"/>
              <a:ext cx="4303488" cy="388440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</a:ln>
          </p:spPr>
          <p:txBody>
            <a:bodyPr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五边形 4"/>
            <p:cNvSpPr>
              <a:spLocks noChangeArrowheads="1"/>
            </p:cNvSpPr>
            <p:nvPr/>
          </p:nvSpPr>
          <p:spPr bwMode="auto">
            <a:xfrm>
              <a:off x="0" y="0"/>
              <a:ext cx="4130946" cy="38844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71292" tIns="76200" rIns="142240" bIns="76200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例题：压死在运轨道上的</a:t>
              </a: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9</a:t>
              </a: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个小孩，还是压死废旧轨道上的</a:t>
              </a: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1</a:t>
              </a: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个小孩？</a:t>
              </a:r>
              <a:endPara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FB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260475" y="771525"/>
            <a:ext cx="23749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521075" y="6715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60475" y="341313"/>
            <a:ext cx="230346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随堂练习</a:t>
            </a:r>
            <a:endParaRPr kumimoji="0" lang="zh-CN" altLang="zh-CN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8372" name="组合 9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2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" name="Group 15"/>
          <p:cNvGrpSpPr/>
          <p:nvPr/>
        </p:nvGrpSpPr>
        <p:grpSpPr bwMode="auto">
          <a:xfrm>
            <a:off x="1130935" y="1776095"/>
            <a:ext cx="6772275" cy="864235"/>
            <a:chOff x="-75430" y="-1"/>
            <a:chExt cx="4303488" cy="388441"/>
          </a:xfrm>
          <a:solidFill>
            <a:schemeClr val="accent1"/>
          </a:solidFill>
        </p:grpSpPr>
        <p:sp>
          <p:nvSpPr>
            <p:cNvPr id="7" name="圆角矩形 11"/>
            <p:cNvSpPr>
              <a:spLocks noChangeArrowheads="1"/>
            </p:cNvSpPr>
            <p:nvPr/>
          </p:nvSpPr>
          <p:spPr bwMode="auto">
            <a:xfrm rot="10800000">
              <a:off x="-75430" y="-1"/>
              <a:ext cx="4303488" cy="388440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</a:ln>
          </p:spPr>
          <p:txBody>
            <a:bodyPr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五边形 4"/>
            <p:cNvSpPr>
              <a:spLocks noChangeArrowheads="1"/>
            </p:cNvSpPr>
            <p:nvPr/>
          </p:nvSpPr>
          <p:spPr bwMode="auto">
            <a:xfrm>
              <a:off x="0" y="0"/>
              <a:ext cx="4130946" cy="38844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lIns="171292" tIns="76200" rIns="142240" bIns="76200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                    </a:t>
              </a: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0FB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智商重要还是情商重要？</a:t>
              </a:r>
              <a:endPara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FB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圆角矩形 11"/>
          <p:cNvSpPr/>
          <p:nvPr/>
        </p:nvSpPr>
        <p:spPr>
          <a:xfrm flipH="1">
            <a:off x="8643938" y="555625"/>
            <a:ext cx="465138" cy="85725"/>
          </a:xfrm>
          <a:custGeom>
            <a:avLst/>
            <a:gdLst/>
            <a:ahLst/>
            <a:cxnLst/>
            <a:rect l="l" t="t" r="r" b="b"/>
            <a:pathLst>
              <a:path w="711052" h="174096">
                <a:moveTo>
                  <a:pt x="87048" y="0"/>
                </a:moveTo>
                <a:lnTo>
                  <a:pt x="711052" y="0"/>
                </a:lnTo>
                <a:lnTo>
                  <a:pt x="711052" y="174096"/>
                </a:lnTo>
                <a:lnTo>
                  <a:pt x="87048" y="174096"/>
                </a:lnTo>
                <a:cubicBezTo>
                  <a:pt x="38973" y="174096"/>
                  <a:pt x="0" y="135123"/>
                  <a:pt x="0" y="87048"/>
                </a:cubicBezTo>
                <a:cubicBezTo>
                  <a:pt x="0" y="38973"/>
                  <a:pt x="38973" y="0"/>
                  <a:pt x="87048" y="0"/>
                </a:cubicBezTo>
                <a:close/>
              </a:path>
            </a:pathLst>
          </a:custGeom>
          <a:gradFill flip="none" rotWithShape="1">
            <a:gsLst>
              <a:gs pos="0">
                <a:srgbClr val="0187B7"/>
              </a:gs>
              <a:gs pos="100000">
                <a:srgbClr val="0187B7"/>
              </a:gs>
              <a:gs pos="89000">
                <a:srgbClr val="01A7E3"/>
              </a:gs>
              <a:gs pos="60000">
                <a:srgbClr val="A0E5FE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50" name="矩形 21"/>
          <p:cNvSpPr/>
          <p:nvPr/>
        </p:nvSpPr>
        <p:spPr>
          <a:xfrm>
            <a:off x="8902700" y="0"/>
            <a:ext cx="168275" cy="755650"/>
          </a:xfrm>
          <a:prstGeom prst="rect">
            <a:avLst/>
          </a:prstGeom>
          <a:gradFill rotWithShape="0">
            <a:gsLst>
              <a:gs pos="0">
                <a:srgbClr val="A7A7A7">
                  <a:alpha val="100000"/>
                </a:srgbClr>
              </a:gs>
              <a:gs pos="53999">
                <a:srgbClr val="DBDBDB">
                  <a:alpha val="100000"/>
                </a:srgbClr>
              </a:gs>
              <a:gs pos="100000">
                <a:srgbClr val="ABABAB">
                  <a:alpha val="100000"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 anchor="ctr"/>
          <a:p>
            <a:pPr lvl="0" indent="0" algn="just"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 flipH="1">
            <a:off x="4932363" y="50800"/>
            <a:ext cx="4176713" cy="56197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2462AD"/>
          </a:solidFill>
          <a:ln w="25400" cap="flat" cmpd="sng" algn="ctr">
            <a:noFill/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考查频率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0" name="表格 -1"/>
          <p:cNvGraphicFramePr/>
          <p:nvPr/>
        </p:nvGraphicFramePr>
        <p:xfrm>
          <a:off x="1292860" y="895985"/>
          <a:ext cx="6304915" cy="3914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1215"/>
                <a:gridCol w="2102485"/>
                <a:gridCol w="2101215"/>
              </a:tblGrid>
              <a:tr h="65278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0" u="none">
                          <a:solidFill>
                            <a:srgbClr val="00B05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2016</a:t>
                      </a:r>
                      <a:r>
                        <a:rPr lang="zh-CN" altLang="en-US" sz="2000" b="0" u="none">
                          <a:solidFill>
                            <a:srgbClr val="00B05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</a:t>
                      </a:r>
                      <a:endParaRPr lang="zh-CN" altLang="en-US" sz="2000" b="0" u="none">
                        <a:solidFill>
                          <a:srgbClr val="00B05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rgbClr val="00B05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资源争夺</a:t>
                      </a:r>
                      <a:endParaRPr lang="zh-CN" altLang="en-US" sz="2000" b="0" u="none">
                        <a:solidFill>
                          <a:srgbClr val="00B05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rgbClr val="00B05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人物</a:t>
                      </a:r>
                      <a:endParaRPr lang="zh-CN" altLang="en-US" sz="2000" b="0" u="none">
                        <a:solidFill>
                          <a:srgbClr val="00B05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14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2015</a:t>
                      </a:r>
                      <a:r>
                        <a:rPr lang="zh-CN" altLang="en-US" sz="2000" b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</a:t>
                      </a:r>
                      <a:endParaRPr lang="zh-CN" altLang="en-US" sz="2000" b="0" u="none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多项选择</a:t>
                      </a:r>
                      <a:endParaRPr lang="zh-CN" altLang="en-US" sz="2000" b="0" u="none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创客发展</a:t>
                      </a:r>
                      <a:endParaRPr lang="zh-CN" altLang="en-US" sz="2000" b="0" u="none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78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2014</a:t>
                      </a:r>
                      <a:r>
                        <a:rPr lang="zh-CN" altLang="en-US" sz="2000" b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</a:t>
                      </a:r>
                      <a:endParaRPr lang="zh-CN" altLang="en-US" sz="2000" b="0" u="none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多项选择</a:t>
                      </a:r>
                      <a:endParaRPr lang="zh-CN" altLang="en-US" sz="2000" b="0" u="none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农村发展</a:t>
                      </a:r>
                      <a:endParaRPr lang="zh-CN" altLang="en-US" sz="2000" b="0" u="none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51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0" u="none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2013</a:t>
                      </a:r>
                      <a:r>
                        <a:rPr lang="zh-CN" altLang="en-US" sz="2000" b="0" u="none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</a:t>
                      </a:r>
                      <a:endParaRPr lang="zh-CN" altLang="en-US" sz="2000" b="0" u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开放式</a:t>
                      </a:r>
                      <a:endParaRPr lang="zh-CN" altLang="en-US" sz="2000" b="0" u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社会戾气</a:t>
                      </a:r>
                      <a:endParaRPr lang="zh-CN" altLang="en-US" sz="2000" b="0" u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145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2012</a:t>
                      </a:r>
                      <a:r>
                        <a:rPr lang="zh-CN" altLang="en-US" sz="2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</a:t>
                      </a:r>
                      <a:endParaRPr lang="zh-CN" altLang="en-US" sz="2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两难式</a:t>
                      </a:r>
                      <a:endParaRPr lang="zh-CN" altLang="en-US" sz="2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道德滑坡</a:t>
                      </a:r>
                      <a:endParaRPr lang="zh-CN" altLang="en-US" sz="2000" b="0" u="none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780"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2000" b="0" u="none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2011</a:t>
                      </a:r>
                      <a:r>
                        <a:rPr lang="zh-CN" altLang="en-US" sz="2000" b="0" u="none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年</a:t>
                      </a:r>
                      <a:endParaRPr lang="zh-CN" altLang="en-US" sz="2000" b="0" u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开放式</a:t>
                      </a:r>
                      <a:endParaRPr lang="zh-CN" altLang="en-US" sz="2000" b="0" u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2000" b="0" u="none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贫困问题</a:t>
                      </a:r>
                      <a:endParaRPr lang="zh-CN" altLang="en-US" sz="2000" b="0" u="none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0" marR="0" marT="63500" marB="63500" vert="horz" anchor="t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603" name="文本框 20"/>
          <p:cNvSpPr txBox="1"/>
          <p:nvPr/>
        </p:nvSpPr>
        <p:spPr>
          <a:xfrm>
            <a:off x="277813" y="-19367"/>
            <a:ext cx="1347787" cy="526351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资源争夺型题目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604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25605" name="椭圆 25"/>
          <p:cNvSpPr/>
          <p:nvPr/>
        </p:nvSpPr>
        <p:spPr>
          <a:xfrm>
            <a:off x="4651375" y="339725"/>
            <a:ext cx="736600" cy="550863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5607" name="椭圆 29"/>
          <p:cNvSpPr/>
          <p:nvPr/>
        </p:nvSpPr>
        <p:spPr>
          <a:xfrm>
            <a:off x="3865880" y="1350010"/>
            <a:ext cx="735013" cy="55245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5608" name="椭圆 30"/>
          <p:cNvSpPr/>
          <p:nvPr/>
        </p:nvSpPr>
        <p:spPr>
          <a:xfrm>
            <a:off x="3058478" y="2572703"/>
            <a:ext cx="735012" cy="550862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4590" name="椭圆 31"/>
          <p:cNvSpPr>
            <a:spLocks noChangeArrowheads="1"/>
          </p:cNvSpPr>
          <p:nvPr/>
        </p:nvSpPr>
        <p:spPr bwMode="auto">
          <a:xfrm>
            <a:off x="4705350" y="379413"/>
            <a:ext cx="628650" cy="473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A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4592" name="椭圆 33"/>
          <p:cNvSpPr>
            <a:spLocks noChangeArrowheads="1"/>
          </p:cNvSpPr>
          <p:nvPr/>
        </p:nvSpPr>
        <p:spPr bwMode="auto">
          <a:xfrm>
            <a:off x="3918268" y="1378585"/>
            <a:ext cx="630238" cy="473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B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4593" name="椭圆 34"/>
          <p:cNvSpPr>
            <a:spLocks noChangeArrowheads="1"/>
          </p:cNvSpPr>
          <p:nvPr/>
        </p:nvSpPr>
        <p:spPr bwMode="auto">
          <a:xfrm>
            <a:off x="3110865" y="2606040"/>
            <a:ext cx="630238" cy="473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C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3" name="文本框 35"/>
          <p:cNvSpPr txBox="1"/>
          <p:nvPr/>
        </p:nvSpPr>
        <p:spPr>
          <a:xfrm>
            <a:off x="5387975" y="376238"/>
            <a:ext cx="3721100" cy="5016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题型示例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5" name="文本框 37"/>
          <p:cNvSpPr txBox="1"/>
          <p:nvPr/>
        </p:nvSpPr>
        <p:spPr>
          <a:xfrm>
            <a:off x="4594543" y="1419860"/>
            <a:ext cx="3721100" cy="5016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题型特征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6" name="文本框 38"/>
          <p:cNvSpPr txBox="1"/>
          <p:nvPr/>
        </p:nvSpPr>
        <p:spPr>
          <a:xfrm>
            <a:off x="3779203" y="2621915"/>
            <a:ext cx="4003675" cy="5032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操作办法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7" name="椭圆 30"/>
          <p:cNvSpPr/>
          <p:nvPr/>
        </p:nvSpPr>
        <p:spPr>
          <a:xfrm>
            <a:off x="2125028" y="3820795"/>
            <a:ext cx="733425" cy="550863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4599" name="椭圆 34"/>
          <p:cNvSpPr>
            <a:spLocks noChangeArrowheads="1"/>
          </p:cNvSpPr>
          <p:nvPr/>
        </p:nvSpPr>
        <p:spPr bwMode="auto">
          <a:xfrm>
            <a:off x="2166303" y="3849370"/>
            <a:ext cx="631825" cy="473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D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9" name="文本框 38"/>
          <p:cNvSpPr txBox="1"/>
          <p:nvPr/>
        </p:nvSpPr>
        <p:spPr>
          <a:xfrm>
            <a:off x="2814003" y="3865245"/>
            <a:ext cx="2349500" cy="5016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例题讲解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26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6627" name="椭圆 28"/>
          <p:cNvSpPr/>
          <p:nvPr/>
        </p:nvSpPr>
        <p:spPr>
          <a:xfrm>
            <a:off x="3203575" y="1995488"/>
            <a:ext cx="936625" cy="86360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椭圆 32"/>
          <p:cNvSpPr>
            <a:spLocks noChangeArrowheads="1"/>
          </p:cNvSpPr>
          <p:nvPr/>
        </p:nvSpPr>
        <p:spPr bwMode="auto">
          <a:xfrm>
            <a:off x="3276600" y="2066925"/>
            <a:ext cx="811213" cy="720725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A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文本框 36"/>
          <p:cNvSpPr txBox="1">
            <a:spLocks noChangeArrowheads="1"/>
          </p:cNvSpPr>
          <p:nvPr/>
        </p:nvSpPr>
        <p:spPr bwMode="auto">
          <a:xfrm>
            <a:off x="3924300" y="2211388"/>
            <a:ext cx="403225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题型示例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630" name="文本框 20"/>
          <p:cNvSpPr txBox="1"/>
          <p:nvPr/>
        </p:nvSpPr>
        <p:spPr>
          <a:xfrm>
            <a:off x="277813" y="411163"/>
            <a:ext cx="1347787" cy="3800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两难型题目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631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圆角矩形 11"/>
          <p:cNvSpPr/>
          <p:nvPr/>
        </p:nvSpPr>
        <p:spPr>
          <a:xfrm flipH="1">
            <a:off x="8643938" y="555625"/>
            <a:ext cx="465138" cy="85725"/>
          </a:xfrm>
          <a:custGeom>
            <a:avLst/>
            <a:gdLst/>
            <a:ahLst/>
            <a:cxnLst/>
            <a:rect l="l" t="t" r="r" b="b"/>
            <a:pathLst>
              <a:path w="711052" h="174096">
                <a:moveTo>
                  <a:pt x="87048" y="0"/>
                </a:moveTo>
                <a:lnTo>
                  <a:pt x="711052" y="0"/>
                </a:lnTo>
                <a:lnTo>
                  <a:pt x="711052" y="174096"/>
                </a:lnTo>
                <a:lnTo>
                  <a:pt x="87048" y="174096"/>
                </a:lnTo>
                <a:cubicBezTo>
                  <a:pt x="38973" y="174096"/>
                  <a:pt x="0" y="135123"/>
                  <a:pt x="0" y="87048"/>
                </a:cubicBezTo>
                <a:cubicBezTo>
                  <a:pt x="0" y="38973"/>
                  <a:pt x="38973" y="0"/>
                  <a:pt x="87048" y="0"/>
                </a:cubicBezTo>
                <a:close/>
              </a:path>
            </a:pathLst>
          </a:custGeom>
          <a:gradFill flip="none" rotWithShape="1">
            <a:gsLst>
              <a:gs pos="0">
                <a:srgbClr val="0187B7"/>
              </a:gs>
              <a:gs pos="100000">
                <a:srgbClr val="0187B7"/>
              </a:gs>
              <a:gs pos="89000">
                <a:srgbClr val="01A7E3"/>
              </a:gs>
              <a:gs pos="60000">
                <a:srgbClr val="A0E5FE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50" name="矩形 21"/>
          <p:cNvSpPr/>
          <p:nvPr/>
        </p:nvSpPr>
        <p:spPr>
          <a:xfrm>
            <a:off x="8902700" y="0"/>
            <a:ext cx="168275" cy="755650"/>
          </a:xfrm>
          <a:prstGeom prst="rect">
            <a:avLst/>
          </a:prstGeom>
          <a:gradFill rotWithShape="0">
            <a:gsLst>
              <a:gs pos="0">
                <a:srgbClr val="A7A7A7">
                  <a:alpha val="100000"/>
                </a:srgbClr>
              </a:gs>
              <a:gs pos="53999">
                <a:srgbClr val="DBDBDB">
                  <a:alpha val="100000"/>
                </a:srgbClr>
              </a:gs>
              <a:gs pos="100000">
                <a:srgbClr val="ABABAB">
                  <a:alpha val="100000"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 anchor="ctr"/>
          <a:p>
            <a:pPr lvl="0" indent="0" algn="just"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 flipH="1">
            <a:off x="4932363" y="50800"/>
            <a:ext cx="4176713" cy="56197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2462AD"/>
          </a:solidFill>
          <a:ln w="25400" cap="flat" cmpd="sng" algn="ctr">
            <a:noFill/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题 型 示 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MH_Other_1"/>
          <p:cNvSpPr/>
          <p:nvPr/>
        </p:nvSpPr>
        <p:spPr>
          <a:xfrm>
            <a:off x="1042988" y="700088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MH_Other_2"/>
          <p:cNvSpPr/>
          <p:nvPr/>
        </p:nvSpPr>
        <p:spPr>
          <a:xfrm>
            <a:off x="1397000" y="700088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MH_Other_3"/>
          <p:cNvSpPr/>
          <p:nvPr/>
        </p:nvSpPr>
        <p:spPr>
          <a:xfrm flipV="1">
            <a:off x="7253288" y="4200525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MH_Other_4"/>
          <p:cNvSpPr/>
          <p:nvPr/>
        </p:nvSpPr>
        <p:spPr>
          <a:xfrm flipV="1">
            <a:off x="7607300" y="4200525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MH_Other_5"/>
          <p:cNvSpPr/>
          <p:nvPr/>
        </p:nvSpPr>
        <p:spPr>
          <a:xfrm>
            <a:off x="1042988" y="1131888"/>
            <a:ext cx="72009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MH_Other_5"/>
          <p:cNvSpPr/>
          <p:nvPr/>
        </p:nvSpPr>
        <p:spPr>
          <a:xfrm>
            <a:off x="1098550" y="4181475"/>
            <a:ext cx="72009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659" name="TextBox 19"/>
          <p:cNvSpPr txBox="1"/>
          <p:nvPr/>
        </p:nvSpPr>
        <p:spPr>
          <a:xfrm>
            <a:off x="2195513" y="627063"/>
            <a:ext cx="2232025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zh-CN" altLang="en-US" sz="2800" b="1" dirty="0">
                <a:solidFill>
                  <a:srgbClr val="2462A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经典例题</a:t>
            </a:r>
            <a:endParaRPr lang="zh-CN" altLang="en-US" sz="2800" b="1" dirty="0">
              <a:solidFill>
                <a:srgbClr val="2462A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94130" y="3194685"/>
            <a:ext cx="5221605" cy="12077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每位考生进行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分钟思考，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分钟个人陈述，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分钟自由讨论，最后达成一致意见，推选一名组员进行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分钟总结）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94130" y="1614170"/>
            <a:ext cx="6176645" cy="15805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为配合新上任渠道部门经理，现需要从以下的几个人中选择一人做助理，若你是以下角色中的一个，请为自己争取机会。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唐僧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孙悟空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猪八戒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沙僧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698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9699" name="椭圆 28"/>
          <p:cNvSpPr/>
          <p:nvPr/>
        </p:nvSpPr>
        <p:spPr>
          <a:xfrm>
            <a:off x="3203575" y="1995488"/>
            <a:ext cx="936625" cy="86360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椭圆 32"/>
          <p:cNvSpPr>
            <a:spLocks noChangeArrowheads="1"/>
          </p:cNvSpPr>
          <p:nvPr/>
        </p:nvSpPr>
        <p:spPr bwMode="auto">
          <a:xfrm>
            <a:off x="3276600" y="2066925"/>
            <a:ext cx="811213" cy="720725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文本框 36"/>
          <p:cNvSpPr txBox="1">
            <a:spLocks noChangeArrowheads="1"/>
          </p:cNvSpPr>
          <p:nvPr/>
        </p:nvSpPr>
        <p:spPr bwMode="auto">
          <a:xfrm>
            <a:off x="3924300" y="2211388"/>
            <a:ext cx="403225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题型特征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702" name="文本框 20"/>
          <p:cNvSpPr txBox="1"/>
          <p:nvPr/>
        </p:nvSpPr>
        <p:spPr>
          <a:xfrm>
            <a:off x="277813" y="-19367"/>
            <a:ext cx="1347787" cy="526351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资源争夺型题目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703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圆角矩形 11"/>
          <p:cNvSpPr/>
          <p:nvPr/>
        </p:nvSpPr>
        <p:spPr>
          <a:xfrm flipH="1">
            <a:off x="8643938" y="555625"/>
            <a:ext cx="465138" cy="85725"/>
          </a:xfrm>
          <a:custGeom>
            <a:avLst/>
            <a:gdLst/>
            <a:ahLst/>
            <a:cxnLst/>
            <a:rect l="l" t="t" r="r" b="b"/>
            <a:pathLst>
              <a:path w="711052" h="174096">
                <a:moveTo>
                  <a:pt x="87048" y="0"/>
                </a:moveTo>
                <a:lnTo>
                  <a:pt x="711052" y="0"/>
                </a:lnTo>
                <a:lnTo>
                  <a:pt x="711052" y="174096"/>
                </a:lnTo>
                <a:lnTo>
                  <a:pt x="87048" y="174096"/>
                </a:lnTo>
                <a:cubicBezTo>
                  <a:pt x="38973" y="174096"/>
                  <a:pt x="0" y="135123"/>
                  <a:pt x="0" y="87048"/>
                </a:cubicBezTo>
                <a:cubicBezTo>
                  <a:pt x="0" y="38973"/>
                  <a:pt x="38973" y="0"/>
                  <a:pt x="87048" y="0"/>
                </a:cubicBezTo>
                <a:close/>
              </a:path>
            </a:pathLst>
          </a:custGeom>
          <a:gradFill flip="none" rotWithShape="1">
            <a:gsLst>
              <a:gs pos="0">
                <a:srgbClr val="0187B7"/>
              </a:gs>
              <a:gs pos="100000">
                <a:srgbClr val="0187B7"/>
              </a:gs>
              <a:gs pos="89000">
                <a:srgbClr val="01A7E3"/>
              </a:gs>
              <a:gs pos="60000">
                <a:srgbClr val="A0E5FE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22" name="矩形 21"/>
          <p:cNvSpPr/>
          <p:nvPr/>
        </p:nvSpPr>
        <p:spPr>
          <a:xfrm>
            <a:off x="8902700" y="0"/>
            <a:ext cx="168275" cy="755650"/>
          </a:xfrm>
          <a:prstGeom prst="rect">
            <a:avLst/>
          </a:prstGeom>
          <a:gradFill rotWithShape="0">
            <a:gsLst>
              <a:gs pos="0">
                <a:srgbClr val="A7A7A7">
                  <a:alpha val="100000"/>
                </a:srgbClr>
              </a:gs>
              <a:gs pos="53999">
                <a:srgbClr val="DBDBDB">
                  <a:alpha val="100000"/>
                </a:srgbClr>
              </a:gs>
              <a:gs pos="100000">
                <a:srgbClr val="ABABAB">
                  <a:alpha val="100000"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 anchor="ctr"/>
          <a:p>
            <a:pPr lvl="0" indent="0" algn="just"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 flipH="1">
            <a:off x="4932363" y="50800"/>
            <a:ext cx="4176713" cy="56197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2462AD"/>
          </a:solidFill>
          <a:ln w="25400" cap="flat" cmpd="sng" algn="ctr">
            <a:noFill/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题 型 特 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24" name="MH_Desc_1"/>
          <p:cNvSpPr/>
          <p:nvPr/>
        </p:nvSpPr>
        <p:spPr>
          <a:xfrm>
            <a:off x="1116013" y="1419860"/>
            <a:ext cx="7200900" cy="2663825"/>
          </a:xfrm>
          <a:prstGeom prst="roundRect">
            <a:avLst>
              <a:gd name="adj" fmla="val 6380"/>
            </a:avLst>
          </a:prstGeom>
          <a:noFill/>
          <a:ln w="9525">
            <a:noFill/>
          </a:ln>
        </p:spPr>
        <p:txBody>
          <a:bodyPr anchor="ctr"/>
          <a:p>
            <a:pPr lvl="0" indent="0" algn="just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000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此类问题适用于指定角色的无领导小组讨论，是让处于同等地位的考生就有限的资源进行分配，从而考查考生的</a:t>
            </a:r>
            <a:r>
              <a:rPr lang="zh-CN" altLang="en-US" sz="200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语言表达能力</a:t>
            </a:r>
            <a:r>
              <a:rPr lang="zh-CN" altLang="en-US" sz="2000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、</a:t>
            </a:r>
            <a:r>
              <a:rPr lang="zh-CN" altLang="en-US" sz="200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概括或总结能力</a:t>
            </a:r>
            <a:r>
              <a:rPr lang="zh-CN" altLang="en-US" sz="2000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，</a:t>
            </a:r>
            <a:r>
              <a:rPr lang="zh-CN" altLang="en-US" sz="200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发言的积极性</a:t>
            </a:r>
            <a:r>
              <a:rPr lang="zh-CN" altLang="en-US" sz="2000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和</a:t>
            </a:r>
            <a:r>
              <a:rPr lang="zh-CN" altLang="en-US" sz="200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反应的灵敏性</a:t>
            </a:r>
            <a:r>
              <a:rPr lang="zh-CN" altLang="en-US" sz="2000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等。要想获得更多的资源，自己必须有理有据，必须能说服他人，所以此类问题能引起考生的充分辩论，也有利于考官对考生的评价，只是对试题的要求较高。</a:t>
            </a:r>
            <a:endParaRPr kumimoji="0" lang="zh-CN" altLang="en-US" sz="20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lvl="0" indent="0" algn="just">
              <a:lnSpc>
                <a:spcPct val="150000"/>
              </a:lnSpc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Other_1"/>
          <p:cNvSpPr/>
          <p:nvPr/>
        </p:nvSpPr>
        <p:spPr>
          <a:xfrm>
            <a:off x="1042988" y="700088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MH_Other_2"/>
          <p:cNvSpPr/>
          <p:nvPr/>
        </p:nvSpPr>
        <p:spPr>
          <a:xfrm>
            <a:off x="1397000" y="700088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MH_Other_3"/>
          <p:cNvSpPr/>
          <p:nvPr/>
        </p:nvSpPr>
        <p:spPr>
          <a:xfrm flipV="1">
            <a:off x="7253288" y="4200525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MH_Other_4"/>
          <p:cNvSpPr/>
          <p:nvPr/>
        </p:nvSpPr>
        <p:spPr>
          <a:xfrm flipV="1">
            <a:off x="7607300" y="4200525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MH_Other_5"/>
          <p:cNvSpPr/>
          <p:nvPr/>
        </p:nvSpPr>
        <p:spPr>
          <a:xfrm>
            <a:off x="1042988" y="1131888"/>
            <a:ext cx="72009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MH_Other_5"/>
          <p:cNvSpPr/>
          <p:nvPr/>
        </p:nvSpPr>
        <p:spPr>
          <a:xfrm>
            <a:off x="1098550" y="4181475"/>
            <a:ext cx="72009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106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7107" name="椭圆 28"/>
          <p:cNvSpPr/>
          <p:nvPr/>
        </p:nvSpPr>
        <p:spPr>
          <a:xfrm>
            <a:off x="3203575" y="1995488"/>
            <a:ext cx="936625" cy="86360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椭圆 32"/>
          <p:cNvSpPr>
            <a:spLocks noChangeArrowheads="1"/>
          </p:cNvSpPr>
          <p:nvPr/>
        </p:nvSpPr>
        <p:spPr bwMode="auto">
          <a:xfrm>
            <a:off x="3276600" y="2066925"/>
            <a:ext cx="811213" cy="720725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C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文本框 36"/>
          <p:cNvSpPr txBox="1">
            <a:spLocks noChangeArrowheads="1"/>
          </p:cNvSpPr>
          <p:nvPr/>
        </p:nvSpPr>
        <p:spPr bwMode="auto">
          <a:xfrm>
            <a:off x="3924300" y="2211388"/>
            <a:ext cx="403225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操作办法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110" name="文本框 20"/>
          <p:cNvSpPr txBox="1"/>
          <p:nvPr/>
        </p:nvSpPr>
        <p:spPr>
          <a:xfrm>
            <a:off x="277813" y="411163"/>
            <a:ext cx="1347787" cy="3800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两难型题目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7111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思考问题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948180" y="1546860"/>
            <a:ext cx="566737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从资源本身入手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15490" y="3624580"/>
            <a:ext cx="4808220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从对手优劣入手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48180" y="2533015"/>
            <a:ext cx="566737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从自身优劣入手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陈述问题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139950" y="1604645"/>
            <a:ext cx="2559050" cy="2873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晓之以情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动之以理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诱之以利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讨论问题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622550" y="1885950"/>
            <a:ext cx="4812030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听    写    思    问     说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讨论策略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929130" y="1263650"/>
            <a:ext cx="127952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主公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4960" y="2303780"/>
            <a:ext cx="127952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反贼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99765" y="3761740"/>
            <a:ext cx="127952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反贼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72515" y="3833495"/>
            <a:ext cx="127952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忠臣</a:t>
            </a:r>
            <a:endParaRPr lang="zh-CN" altLang="en-US" sz="3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10940" y="2304415"/>
            <a:ext cx="1279525" cy="678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内奸</a:t>
            </a:r>
            <a:endParaRPr lang="zh-CN" altLang="en-US" sz="3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12460" y="1441450"/>
            <a:ext cx="3108325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低调躲锋芒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56275" y="2061845"/>
            <a:ext cx="1479550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合打出头鸟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84215" y="2767965"/>
            <a:ext cx="1479550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巧做墙头草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39460" y="3397250"/>
            <a:ext cx="1605280" cy="417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情理决胜负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五角星 13"/>
          <p:cNvSpPr/>
          <p:nvPr/>
        </p:nvSpPr>
        <p:spPr>
          <a:xfrm>
            <a:off x="1528445" y="2120900"/>
            <a:ext cx="2080895" cy="15684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314950" y="1527175"/>
            <a:ext cx="283845" cy="247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314950" y="2160905"/>
            <a:ext cx="283845" cy="247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5314950" y="2853055"/>
            <a:ext cx="283845" cy="247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5314950" y="3514725"/>
            <a:ext cx="283845" cy="247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5601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603" name="文本框 20"/>
          <p:cNvSpPr txBox="1"/>
          <p:nvPr/>
        </p:nvSpPr>
        <p:spPr>
          <a:xfrm>
            <a:off x="277813" y="411163"/>
            <a:ext cx="1347787" cy="3800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两难型题目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604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25605" name="椭圆 25"/>
          <p:cNvSpPr/>
          <p:nvPr/>
        </p:nvSpPr>
        <p:spPr>
          <a:xfrm>
            <a:off x="4651375" y="339725"/>
            <a:ext cx="736600" cy="550863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5607" name="椭圆 29"/>
          <p:cNvSpPr/>
          <p:nvPr/>
        </p:nvSpPr>
        <p:spPr>
          <a:xfrm>
            <a:off x="3865880" y="1350010"/>
            <a:ext cx="735013" cy="55245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5608" name="椭圆 30"/>
          <p:cNvSpPr/>
          <p:nvPr/>
        </p:nvSpPr>
        <p:spPr>
          <a:xfrm>
            <a:off x="3058478" y="2572703"/>
            <a:ext cx="735012" cy="550862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4590" name="椭圆 31"/>
          <p:cNvSpPr>
            <a:spLocks noChangeArrowheads="1"/>
          </p:cNvSpPr>
          <p:nvPr/>
        </p:nvSpPr>
        <p:spPr bwMode="auto">
          <a:xfrm>
            <a:off x="4705350" y="379413"/>
            <a:ext cx="628650" cy="473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A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4592" name="椭圆 33"/>
          <p:cNvSpPr>
            <a:spLocks noChangeArrowheads="1"/>
          </p:cNvSpPr>
          <p:nvPr/>
        </p:nvSpPr>
        <p:spPr bwMode="auto">
          <a:xfrm>
            <a:off x="3918268" y="1378585"/>
            <a:ext cx="630238" cy="473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B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4593" name="椭圆 34"/>
          <p:cNvSpPr>
            <a:spLocks noChangeArrowheads="1"/>
          </p:cNvSpPr>
          <p:nvPr/>
        </p:nvSpPr>
        <p:spPr bwMode="auto">
          <a:xfrm>
            <a:off x="3110865" y="2606040"/>
            <a:ext cx="630238" cy="473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C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3" name="文本框 35"/>
          <p:cNvSpPr txBox="1"/>
          <p:nvPr/>
        </p:nvSpPr>
        <p:spPr>
          <a:xfrm>
            <a:off x="5387975" y="376238"/>
            <a:ext cx="3721100" cy="5016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题型示例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5" name="文本框 37"/>
          <p:cNvSpPr txBox="1"/>
          <p:nvPr/>
        </p:nvSpPr>
        <p:spPr>
          <a:xfrm>
            <a:off x="4594543" y="1419860"/>
            <a:ext cx="3721100" cy="5016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题型特征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6" name="文本框 38"/>
          <p:cNvSpPr txBox="1"/>
          <p:nvPr/>
        </p:nvSpPr>
        <p:spPr>
          <a:xfrm>
            <a:off x="3779203" y="2621915"/>
            <a:ext cx="4003675" cy="5032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操作办法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17" name="椭圆 30"/>
          <p:cNvSpPr/>
          <p:nvPr/>
        </p:nvSpPr>
        <p:spPr>
          <a:xfrm>
            <a:off x="2125028" y="3820795"/>
            <a:ext cx="733425" cy="550863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4599" name="椭圆 34"/>
          <p:cNvSpPr>
            <a:spLocks noChangeArrowheads="1"/>
          </p:cNvSpPr>
          <p:nvPr/>
        </p:nvSpPr>
        <p:spPr bwMode="auto">
          <a:xfrm>
            <a:off x="2166303" y="3849370"/>
            <a:ext cx="631825" cy="473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D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5619" name="文本框 38"/>
          <p:cNvSpPr txBox="1"/>
          <p:nvPr/>
        </p:nvSpPr>
        <p:spPr>
          <a:xfrm>
            <a:off x="2814003" y="3865245"/>
            <a:ext cx="2349500" cy="5016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例题讲解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250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3251" name="椭圆 28"/>
          <p:cNvSpPr/>
          <p:nvPr/>
        </p:nvSpPr>
        <p:spPr>
          <a:xfrm>
            <a:off x="3203575" y="1995488"/>
            <a:ext cx="936625" cy="86360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椭圆 32"/>
          <p:cNvSpPr>
            <a:spLocks noChangeArrowheads="1"/>
          </p:cNvSpPr>
          <p:nvPr/>
        </p:nvSpPr>
        <p:spPr bwMode="auto">
          <a:xfrm>
            <a:off x="3276600" y="2066925"/>
            <a:ext cx="811213" cy="720725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D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文本框 36"/>
          <p:cNvSpPr txBox="1">
            <a:spLocks noChangeArrowheads="1"/>
          </p:cNvSpPr>
          <p:nvPr/>
        </p:nvSpPr>
        <p:spPr bwMode="auto">
          <a:xfrm>
            <a:off x="4284663" y="2211388"/>
            <a:ext cx="3722688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例题讲解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3254" name="文本框 20"/>
          <p:cNvSpPr txBox="1"/>
          <p:nvPr/>
        </p:nvSpPr>
        <p:spPr>
          <a:xfrm>
            <a:off x="277813" y="-91122"/>
            <a:ext cx="1347787" cy="526351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资源争夺型题目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3255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260475" y="771525"/>
            <a:ext cx="23749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521075" y="6715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60475" y="341313"/>
            <a:ext cx="2303463" cy="461963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例题讲解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4276" name="组合 9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2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4279" name="MH_Desc_1"/>
          <p:cNvSpPr/>
          <p:nvPr/>
        </p:nvSpPr>
        <p:spPr>
          <a:xfrm>
            <a:off x="1116013" y="1491615"/>
            <a:ext cx="6696075" cy="2808288"/>
          </a:xfrm>
          <a:prstGeom prst="roundRect">
            <a:avLst>
              <a:gd name="adj" fmla="val 6380"/>
            </a:avLst>
          </a:prstGeom>
          <a:noFill/>
          <a:ln w="9525">
            <a:noFill/>
          </a:ln>
        </p:spPr>
        <p:txBody>
          <a:bodyPr anchor="ctr"/>
          <a:p>
            <a:pPr lvl="0" indent="0" algn="just">
              <a:lnSpc>
                <a:spcPct val="17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为配合新上任渠道部门经理，现需要从以下的几个人中选择一人做助理，若你是以下角色中的一个，请为自己争取机会。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indent="0" algn="just">
              <a:lnSpc>
                <a:spcPct val="17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A.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唐僧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孙悟空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猪八戒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D.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沙僧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indent="0" algn="just">
              <a:lnSpc>
                <a:spcPct val="17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每位考生进行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分钟思考，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分钟个人陈述，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分钟自由讨论，最后达成一致意见，推选一名组员进行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分钟总结）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260475" y="771525"/>
            <a:ext cx="23749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521075" y="6715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60475" y="341313"/>
            <a:ext cx="2303463" cy="461963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例题讲解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4276" name="组合 9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2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" name="六边形 5"/>
          <p:cNvSpPr/>
          <p:nvPr/>
        </p:nvSpPr>
        <p:spPr>
          <a:xfrm>
            <a:off x="1332230" y="946150"/>
            <a:ext cx="741045" cy="61722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>
            <a:off x="1332230" y="2059940"/>
            <a:ext cx="794385" cy="61722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04620" y="1043940"/>
            <a:ext cx="65024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唐僧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88110" y="2175510"/>
            <a:ext cx="65024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悟空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六边形 14"/>
          <p:cNvSpPr/>
          <p:nvPr/>
        </p:nvSpPr>
        <p:spPr>
          <a:xfrm>
            <a:off x="1315720" y="3119755"/>
            <a:ext cx="794385" cy="61722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71600" y="3235325"/>
            <a:ext cx="65024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八戒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六边形 16"/>
          <p:cNvSpPr/>
          <p:nvPr/>
        </p:nvSpPr>
        <p:spPr>
          <a:xfrm>
            <a:off x="1299210" y="4179570"/>
            <a:ext cx="794385" cy="61722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55090" y="4295140"/>
            <a:ext cx="65024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沙僧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247900" y="948055"/>
            <a:ext cx="6069330" cy="3950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优势：不辞劳苦、不畏艰险、意志坚强、慈悲善良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......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劣势：愚善固执、没有风险和危机意识、缺少应变能力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......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优势：机智勇敢、正义凛然、善于学习、仁义忠诚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......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劣势：自傲好名、嫉恶如仇、我行我素、叛逆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......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优势：性格温和、憨厚单纯、处事圆滑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......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劣势：好吃懒做、爱占小便宜、贪图美色、见识短浅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......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优势：正直无私、忠心耿耿、任劳任怨、纪律意识强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......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劣势：逆来顺受、缺乏主见、奴性意识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......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260475" y="771525"/>
            <a:ext cx="23749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521075" y="6715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60475" y="341313"/>
            <a:ext cx="230346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随堂练习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8372" name="组合 9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2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" name="MH_Desc_1"/>
          <p:cNvSpPr>
            <a:spLocks noChangeArrowheads="1"/>
          </p:cNvSpPr>
          <p:nvPr/>
        </p:nvSpPr>
        <p:spPr bwMode="auto">
          <a:xfrm>
            <a:off x="315595" y="1473200"/>
            <a:ext cx="8718550" cy="3364230"/>
          </a:xfrm>
          <a:prstGeom prst="roundRect">
            <a:avLst>
              <a:gd name="adj" fmla="val 6380"/>
            </a:avLst>
          </a:prstGeom>
          <a:noFill/>
          <a:ln w="9525">
            <a:noFill/>
            <a:round/>
          </a:ln>
        </p:spPr>
        <p:txBody>
          <a:bodyPr anchor="ctr"/>
          <a:lstStyle/>
          <a:p>
            <a:pPr lvl="0">
              <a:lnSpc>
                <a:spcPct val="15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一架私人飞机坠落在荒岛上，只有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个人存活：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孕妇：怀胎八月；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发明家：正在研究新能源（可再生、无污染）汽车；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医学家：今年研究艾滋病的治疗方案，已经取得突破性进展；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宇航员：即将远征太空，寻找适合人类居住的新星球；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生态学家：负责热带雨林抢救工作组；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流浪汉。 	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33669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问题：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这时，逃生工具只有一个能够容纳</a:t>
            </a:r>
            <a:r>
              <a:rPr lang="zh-CN" altLang="en-US" i="1" u="sng" dirty="0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一人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的橡皮气球吊篮，没有水和食物。那么应该由谁乘坐气球离岛呢？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26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6627" name="椭圆 28"/>
          <p:cNvSpPr/>
          <p:nvPr/>
        </p:nvSpPr>
        <p:spPr>
          <a:xfrm>
            <a:off x="3203575" y="1995488"/>
            <a:ext cx="936625" cy="86360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椭圆 32"/>
          <p:cNvSpPr>
            <a:spLocks noChangeArrowheads="1"/>
          </p:cNvSpPr>
          <p:nvPr/>
        </p:nvSpPr>
        <p:spPr bwMode="auto">
          <a:xfrm>
            <a:off x="3276600" y="2066925"/>
            <a:ext cx="811213" cy="720725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A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文本框 36"/>
          <p:cNvSpPr txBox="1">
            <a:spLocks noChangeArrowheads="1"/>
          </p:cNvSpPr>
          <p:nvPr/>
        </p:nvSpPr>
        <p:spPr bwMode="auto">
          <a:xfrm>
            <a:off x="3924300" y="2211388"/>
            <a:ext cx="403225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题型示例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630" name="文本框 20"/>
          <p:cNvSpPr txBox="1"/>
          <p:nvPr/>
        </p:nvSpPr>
        <p:spPr>
          <a:xfrm>
            <a:off x="277813" y="411163"/>
            <a:ext cx="1347787" cy="3800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两难型题目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631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9" name="圆角矩形 11"/>
          <p:cNvSpPr/>
          <p:nvPr/>
        </p:nvSpPr>
        <p:spPr>
          <a:xfrm flipH="1">
            <a:off x="8643938" y="555625"/>
            <a:ext cx="465138" cy="85725"/>
          </a:xfrm>
          <a:custGeom>
            <a:avLst/>
            <a:gdLst/>
            <a:ahLst/>
            <a:cxnLst/>
            <a:rect l="l" t="t" r="r" b="b"/>
            <a:pathLst>
              <a:path w="711052" h="174096">
                <a:moveTo>
                  <a:pt x="87048" y="0"/>
                </a:moveTo>
                <a:lnTo>
                  <a:pt x="711052" y="0"/>
                </a:lnTo>
                <a:lnTo>
                  <a:pt x="711052" y="174096"/>
                </a:lnTo>
                <a:lnTo>
                  <a:pt x="87048" y="174096"/>
                </a:lnTo>
                <a:cubicBezTo>
                  <a:pt x="38973" y="174096"/>
                  <a:pt x="0" y="135123"/>
                  <a:pt x="0" y="87048"/>
                </a:cubicBezTo>
                <a:cubicBezTo>
                  <a:pt x="0" y="38973"/>
                  <a:pt x="38973" y="0"/>
                  <a:pt x="87048" y="0"/>
                </a:cubicBezTo>
                <a:close/>
              </a:path>
            </a:pathLst>
          </a:custGeom>
          <a:gradFill flip="none" rotWithShape="1">
            <a:gsLst>
              <a:gs pos="0">
                <a:srgbClr val="0187B7"/>
              </a:gs>
              <a:gs pos="100000">
                <a:srgbClr val="0187B7"/>
              </a:gs>
              <a:gs pos="89000">
                <a:srgbClr val="01A7E3"/>
              </a:gs>
              <a:gs pos="60000">
                <a:srgbClr val="A0E5FE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50" name="矩形 21"/>
          <p:cNvSpPr/>
          <p:nvPr/>
        </p:nvSpPr>
        <p:spPr>
          <a:xfrm>
            <a:off x="8902700" y="0"/>
            <a:ext cx="168275" cy="755650"/>
          </a:xfrm>
          <a:prstGeom prst="rect">
            <a:avLst/>
          </a:prstGeom>
          <a:gradFill rotWithShape="0">
            <a:gsLst>
              <a:gs pos="0">
                <a:srgbClr val="A7A7A7">
                  <a:alpha val="100000"/>
                </a:srgbClr>
              </a:gs>
              <a:gs pos="53999">
                <a:srgbClr val="DBDBDB">
                  <a:alpha val="100000"/>
                </a:srgbClr>
              </a:gs>
              <a:gs pos="100000">
                <a:srgbClr val="ABABAB">
                  <a:alpha val="100000"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 anchor="ctr"/>
          <a:p>
            <a:pPr lvl="0" indent="0" algn="just"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 flipH="1">
            <a:off x="4932363" y="50800"/>
            <a:ext cx="4176713" cy="56197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2462AD"/>
          </a:solidFill>
          <a:ln w="25400" cap="flat" cmpd="sng" algn="ctr">
            <a:noFill/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题 型 示 例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652" name="MH_Desc_1"/>
          <p:cNvSpPr/>
          <p:nvPr/>
        </p:nvSpPr>
        <p:spPr>
          <a:xfrm>
            <a:off x="1116013" y="1276350"/>
            <a:ext cx="6696075" cy="2808288"/>
          </a:xfrm>
          <a:prstGeom prst="roundRect">
            <a:avLst>
              <a:gd name="adj" fmla="val 6380"/>
            </a:avLst>
          </a:prstGeom>
          <a:noFill/>
          <a:ln w="9525">
            <a:noFill/>
          </a:ln>
        </p:spPr>
        <p:txBody>
          <a:bodyPr anchor="ctr"/>
          <a:p>
            <a:pPr lvl="0" indent="0" algn="just">
              <a:lnSpc>
                <a:spcPct val="17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 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一辆火车飞驰而来，不远处的火车道上有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9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个小孩在玩耍，这时候提醒他们离开已经来不及了。在火车和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9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个小孩之间有一条岔道和一个扳道工，扳道工只要把火车搬到另一条岔道上，这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9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和小孩就可以得救。然而另一个悲剧却无法避免，因为有一个小孩在废旧的岔道上玩耍。如果你是扳道工，你会如何抉择？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    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lvl="0" indent="0" algn="just">
              <a:lnSpc>
                <a:spcPct val="17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Other_1"/>
          <p:cNvSpPr/>
          <p:nvPr/>
        </p:nvSpPr>
        <p:spPr>
          <a:xfrm>
            <a:off x="1042988" y="700088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MH_Other_2"/>
          <p:cNvSpPr/>
          <p:nvPr/>
        </p:nvSpPr>
        <p:spPr>
          <a:xfrm>
            <a:off x="1397000" y="700088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MH_Other_3"/>
          <p:cNvSpPr/>
          <p:nvPr/>
        </p:nvSpPr>
        <p:spPr>
          <a:xfrm flipV="1">
            <a:off x="7253288" y="4200525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MH_Other_4"/>
          <p:cNvSpPr/>
          <p:nvPr/>
        </p:nvSpPr>
        <p:spPr>
          <a:xfrm flipV="1">
            <a:off x="7607300" y="4200525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MH_Other_5"/>
          <p:cNvSpPr/>
          <p:nvPr/>
        </p:nvSpPr>
        <p:spPr>
          <a:xfrm>
            <a:off x="1042988" y="1131888"/>
            <a:ext cx="72009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MH_Other_5"/>
          <p:cNvSpPr/>
          <p:nvPr/>
        </p:nvSpPr>
        <p:spPr>
          <a:xfrm>
            <a:off x="1098550" y="4181475"/>
            <a:ext cx="72009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659" name="TextBox 19"/>
          <p:cNvSpPr txBox="1"/>
          <p:nvPr/>
        </p:nvSpPr>
        <p:spPr>
          <a:xfrm>
            <a:off x="2195513" y="627063"/>
            <a:ext cx="2232025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zh-CN" altLang="en-US" sz="2800" b="1" dirty="0">
                <a:solidFill>
                  <a:srgbClr val="2462A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经典例题</a:t>
            </a:r>
            <a:endParaRPr lang="zh-CN" altLang="en-US" sz="2800" b="1" dirty="0">
              <a:solidFill>
                <a:srgbClr val="2462A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02410" y="4227830"/>
            <a:ext cx="5221605" cy="12077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（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每位考生进行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分钟思考，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分钟个人陈述，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分钟自由讨论，最后达成一致意见，推选一名组员进行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分钟总结）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698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9699" name="椭圆 28"/>
          <p:cNvSpPr/>
          <p:nvPr/>
        </p:nvSpPr>
        <p:spPr>
          <a:xfrm>
            <a:off x="3203575" y="1995488"/>
            <a:ext cx="936625" cy="86360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椭圆 32"/>
          <p:cNvSpPr>
            <a:spLocks noChangeArrowheads="1"/>
          </p:cNvSpPr>
          <p:nvPr/>
        </p:nvSpPr>
        <p:spPr bwMode="auto">
          <a:xfrm>
            <a:off x="3276600" y="2066925"/>
            <a:ext cx="811213" cy="720725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文本框 36"/>
          <p:cNvSpPr txBox="1">
            <a:spLocks noChangeArrowheads="1"/>
          </p:cNvSpPr>
          <p:nvPr/>
        </p:nvSpPr>
        <p:spPr bwMode="auto">
          <a:xfrm>
            <a:off x="3924300" y="2211388"/>
            <a:ext cx="403225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题型特征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702" name="文本框 20"/>
          <p:cNvSpPr txBox="1"/>
          <p:nvPr/>
        </p:nvSpPr>
        <p:spPr>
          <a:xfrm>
            <a:off x="277813" y="411163"/>
            <a:ext cx="1347787" cy="3800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两难型题目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703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9" name="圆角矩形 11"/>
          <p:cNvSpPr/>
          <p:nvPr/>
        </p:nvSpPr>
        <p:spPr>
          <a:xfrm flipH="1">
            <a:off x="8643938" y="555625"/>
            <a:ext cx="465138" cy="85725"/>
          </a:xfrm>
          <a:custGeom>
            <a:avLst/>
            <a:gdLst/>
            <a:ahLst/>
            <a:cxnLst/>
            <a:rect l="l" t="t" r="r" b="b"/>
            <a:pathLst>
              <a:path w="711052" h="174096">
                <a:moveTo>
                  <a:pt x="87048" y="0"/>
                </a:moveTo>
                <a:lnTo>
                  <a:pt x="711052" y="0"/>
                </a:lnTo>
                <a:lnTo>
                  <a:pt x="711052" y="174096"/>
                </a:lnTo>
                <a:lnTo>
                  <a:pt x="87048" y="174096"/>
                </a:lnTo>
                <a:cubicBezTo>
                  <a:pt x="38973" y="174096"/>
                  <a:pt x="0" y="135123"/>
                  <a:pt x="0" y="87048"/>
                </a:cubicBezTo>
                <a:cubicBezTo>
                  <a:pt x="0" y="38973"/>
                  <a:pt x="38973" y="0"/>
                  <a:pt x="87048" y="0"/>
                </a:cubicBezTo>
                <a:close/>
              </a:path>
            </a:pathLst>
          </a:custGeom>
          <a:gradFill flip="none" rotWithShape="1">
            <a:gsLst>
              <a:gs pos="0">
                <a:srgbClr val="0187B7"/>
              </a:gs>
              <a:gs pos="100000">
                <a:srgbClr val="0187B7"/>
              </a:gs>
              <a:gs pos="89000">
                <a:srgbClr val="01A7E3"/>
              </a:gs>
              <a:gs pos="60000">
                <a:srgbClr val="A0E5FE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22" name="矩形 21"/>
          <p:cNvSpPr/>
          <p:nvPr/>
        </p:nvSpPr>
        <p:spPr>
          <a:xfrm>
            <a:off x="8902700" y="0"/>
            <a:ext cx="168275" cy="755650"/>
          </a:xfrm>
          <a:prstGeom prst="rect">
            <a:avLst/>
          </a:prstGeom>
          <a:gradFill rotWithShape="0">
            <a:gsLst>
              <a:gs pos="0">
                <a:srgbClr val="A7A7A7">
                  <a:alpha val="100000"/>
                </a:srgbClr>
              </a:gs>
              <a:gs pos="53999">
                <a:srgbClr val="DBDBDB">
                  <a:alpha val="100000"/>
                </a:srgbClr>
              </a:gs>
              <a:gs pos="100000">
                <a:srgbClr val="ABABAB">
                  <a:alpha val="100000"/>
                </a:srgbClr>
              </a:gs>
            </a:gsLst>
            <a:lin ang="0" scaled="1"/>
            <a:tileRect/>
          </a:gradFill>
          <a:ln w="9525">
            <a:noFill/>
          </a:ln>
        </p:spPr>
        <p:txBody>
          <a:bodyPr anchor="ctr"/>
          <a:p>
            <a:pPr lvl="0" indent="0" algn="just">
              <a:lnSpc>
                <a:spcPct val="120000"/>
              </a:lnSpc>
            </a:pPr>
            <a:endParaRPr lang="zh-CN" altLang="en-US" sz="1400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 flipH="1">
            <a:off x="4932363" y="50800"/>
            <a:ext cx="4176713" cy="561975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2462AD"/>
          </a:solidFill>
          <a:ln w="25400" cap="flat" cmpd="sng" algn="ctr">
            <a:noFill/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</p:spPr>
        <p:txBody>
          <a:bodyPr lIns="68580" tIns="34290" rIns="68580" bIns="3429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题 型 特 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24" name="MH_Desc_1"/>
          <p:cNvSpPr/>
          <p:nvPr/>
        </p:nvSpPr>
        <p:spPr>
          <a:xfrm>
            <a:off x="1116013" y="1276350"/>
            <a:ext cx="7200900" cy="2663825"/>
          </a:xfrm>
          <a:prstGeom prst="roundRect">
            <a:avLst>
              <a:gd name="adj" fmla="val 6380"/>
            </a:avLst>
          </a:prstGeom>
          <a:noFill/>
          <a:ln w="9525">
            <a:noFill/>
          </a:ln>
        </p:spPr>
        <p:txBody>
          <a:bodyPr anchor="ctr"/>
          <a:p>
            <a:pPr lvl="0" indent="0" algn="just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两难性问题是让考生在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两种各有利弊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的答案中选择其中一种。主要考查考生的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分析能力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语言表达能力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以及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说服力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等。对于考官而言，不但在编制题目方面比较方便，而且在评价考生方面也比较有效；对考生而言，及通俗易懂，又能引起充分的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辩论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。但是，此种类型的题目需要注意的是两种备选答案都具有同等程度的利弊，不存在其中一个答案比另一个答案有明显的选择优势。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Other_1"/>
          <p:cNvSpPr/>
          <p:nvPr/>
        </p:nvSpPr>
        <p:spPr>
          <a:xfrm>
            <a:off x="1042988" y="700088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MH_Other_2"/>
          <p:cNvSpPr/>
          <p:nvPr/>
        </p:nvSpPr>
        <p:spPr>
          <a:xfrm>
            <a:off x="1397000" y="700088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MH_Other_3"/>
          <p:cNvSpPr/>
          <p:nvPr/>
        </p:nvSpPr>
        <p:spPr>
          <a:xfrm flipV="1">
            <a:off x="7253288" y="4200525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MH_Other_4"/>
          <p:cNvSpPr/>
          <p:nvPr/>
        </p:nvSpPr>
        <p:spPr>
          <a:xfrm flipV="1">
            <a:off x="7607300" y="4200525"/>
            <a:ext cx="709613" cy="458788"/>
          </a:xfrm>
          <a:prstGeom prst="triangle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MH_Other_5"/>
          <p:cNvSpPr/>
          <p:nvPr/>
        </p:nvSpPr>
        <p:spPr>
          <a:xfrm>
            <a:off x="1042988" y="1131888"/>
            <a:ext cx="72009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MH_Other_5"/>
          <p:cNvSpPr/>
          <p:nvPr/>
        </p:nvSpPr>
        <p:spPr>
          <a:xfrm>
            <a:off x="1098550" y="4181475"/>
            <a:ext cx="72009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KSO_Shape"/>
          <p:cNvSpPr/>
          <p:nvPr/>
        </p:nvSpPr>
        <p:spPr bwMode="auto">
          <a:xfrm>
            <a:off x="4716463" y="627063"/>
            <a:ext cx="4392613" cy="4321175"/>
          </a:xfrm>
          <a:custGeom>
            <a:avLst/>
            <a:gdLst>
              <a:gd name="T0" fmla="*/ 1597279 w 2787650"/>
              <a:gd name="T1" fmla="*/ 1636046 h 2727325"/>
              <a:gd name="T2" fmla="*/ 1627294 w 2787650"/>
              <a:gd name="T3" fmla="*/ 2215059 h 2727325"/>
              <a:gd name="T4" fmla="*/ 1883633 w 2787650"/>
              <a:gd name="T5" fmla="*/ 2097942 h 2727325"/>
              <a:gd name="T6" fmla="*/ 2087561 w 2787650"/>
              <a:gd name="T7" fmla="*/ 1909413 h 2727325"/>
              <a:gd name="T8" fmla="*/ 2223831 w 2787650"/>
              <a:gd name="T9" fmla="*/ 1665024 h 2727325"/>
              <a:gd name="T10" fmla="*/ 529196 w 2787650"/>
              <a:gd name="T11" fmla="*/ 1544733 h 2727325"/>
              <a:gd name="T12" fmla="*/ 630842 w 2787650"/>
              <a:gd name="T13" fmla="*/ 1808483 h 2727325"/>
              <a:gd name="T14" fmla="*/ 807453 w 2787650"/>
              <a:gd name="T15" fmla="*/ 2023673 h 2727325"/>
              <a:gd name="T16" fmla="*/ 1042827 w 2787650"/>
              <a:gd name="T17" fmla="*/ 2173481 h 2727325"/>
              <a:gd name="T18" fmla="*/ 1292972 w 2787650"/>
              <a:gd name="T19" fmla="*/ 1687822 h 2727325"/>
              <a:gd name="T20" fmla="*/ 1095077 w 2787650"/>
              <a:gd name="T21" fmla="*/ 1525504 h 2727325"/>
              <a:gd name="T22" fmla="*/ 1297101 w 2787650"/>
              <a:gd name="T23" fmla="*/ 1184350 h 2727325"/>
              <a:gd name="T24" fmla="*/ 1199583 w 2787650"/>
              <a:gd name="T25" fmla="*/ 1302832 h 2727325"/>
              <a:gd name="T26" fmla="*/ 1214830 w 2787650"/>
              <a:gd name="T27" fmla="*/ 1460386 h 2727325"/>
              <a:gd name="T28" fmla="*/ 1333631 w 2787650"/>
              <a:gd name="T29" fmla="*/ 1557904 h 2727325"/>
              <a:gd name="T30" fmla="*/ 1491184 w 2787650"/>
              <a:gd name="T31" fmla="*/ 1542657 h 2727325"/>
              <a:gd name="T32" fmla="*/ 1588385 w 2787650"/>
              <a:gd name="T33" fmla="*/ 1424174 h 2727325"/>
              <a:gd name="T34" fmla="*/ 1572820 w 2787650"/>
              <a:gd name="T35" fmla="*/ 1266303 h 2727325"/>
              <a:gd name="T36" fmla="*/ 1454655 w 2787650"/>
              <a:gd name="T37" fmla="*/ 1168785 h 2727325"/>
              <a:gd name="T38" fmla="*/ 1570279 w 2787650"/>
              <a:gd name="T39" fmla="*/ 1073173 h 2727325"/>
              <a:gd name="T40" fmla="*/ 1723068 w 2787650"/>
              <a:gd name="T41" fmla="*/ 1278691 h 2727325"/>
              <a:gd name="T42" fmla="*/ 2197149 w 2787650"/>
              <a:gd name="T43" fmla="*/ 996602 h 2727325"/>
              <a:gd name="T44" fmla="*/ 2042138 w 2787650"/>
              <a:gd name="T45" fmla="*/ 764591 h 2727325"/>
              <a:gd name="T46" fmla="*/ 1823916 w 2787650"/>
              <a:gd name="T47" fmla="*/ 592566 h 2727325"/>
              <a:gd name="T48" fmla="*/ 1557095 w 2787650"/>
              <a:gd name="T49" fmla="*/ 496397 h 2727325"/>
              <a:gd name="T50" fmla="*/ 1042827 w 2787650"/>
              <a:gd name="T51" fmla="*/ 553527 h 2727325"/>
              <a:gd name="T52" fmla="*/ 807453 w 2787650"/>
              <a:gd name="T53" fmla="*/ 703652 h 2727325"/>
              <a:gd name="T54" fmla="*/ 630842 w 2787650"/>
              <a:gd name="T55" fmla="*/ 918842 h 2727325"/>
              <a:gd name="T56" fmla="*/ 529196 w 2787650"/>
              <a:gd name="T57" fmla="*/ 1182909 h 2727325"/>
              <a:gd name="T58" fmla="*/ 1153524 w 2787650"/>
              <a:gd name="T59" fmla="*/ 1123361 h 2727325"/>
              <a:gd name="T60" fmla="*/ 1107627 w 2787650"/>
              <a:gd name="T61" fmla="*/ 952 h 2727325"/>
              <a:gd name="T62" fmla="*/ 1311873 w 2787650"/>
              <a:gd name="T63" fmla="*/ 257403 h 2727325"/>
              <a:gd name="T64" fmla="*/ 1636823 w 2787650"/>
              <a:gd name="T65" fmla="*/ 28882 h 2727325"/>
              <a:gd name="T66" fmla="*/ 1947798 w 2787650"/>
              <a:gd name="T67" fmla="*/ 80617 h 2727325"/>
              <a:gd name="T68" fmla="*/ 1925880 w 2787650"/>
              <a:gd name="T69" fmla="*/ 390389 h 2727325"/>
              <a:gd name="T70" fmla="*/ 2357242 w 2787650"/>
              <a:gd name="T71" fmla="*/ 435775 h 2727325"/>
              <a:gd name="T72" fmla="*/ 2452853 w 2787650"/>
              <a:gd name="T73" fmla="*/ 451327 h 2727325"/>
              <a:gd name="T74" fmla="*/ 2580228 w 2787650"/>
              <a:gd name="T75" fmla="*/ 730630 h 2727325"/>
              <a:gd name="T76" fmla="*/ 2480805 w 2787650"/>
              <a:gd name="T77" fmla="*/ 1138158 h 2727325"/>
              <a:gd name="T78" fmla="*/ 2784474 w 2787650"/>
              <a:gd name="T79" fmla="*/ 1226709 h 2727325"/>
              <a:gd name="T80" fmla="*/ 2745403 w 2787650"/>
              <a:gd name="T81" fmla="*/ 1543146 h 2727325"/>
              <a:gd name="T82" fmla="*/ 2428712 w 2787650"/>
              <a:gd name="T83" fmla="*/ 1764684 h 2727325"/>
              <a:gd name="T84" fmla="*/ 2602781 w 2787650"/>
              <a:gd name="T85" fmla="*/ 2050334 h 2727325"/>
              <a:gd name="T86" fmla="*/ 2401712 w 2787650"/>
              <a:gd name="T87" fmla="*/ 2304245 h 2727325"/>
              <a:gd name="T88" fmla="*/ 2046585 w 2787650"/>
              <a:gd name="T89" fmla="*/ 2260446 h 2727325"/>
              <a:gd name="T90" fmla="*/ 1977656 w 2787650"/>
              <a:gd name="T91" fmla="*/ 2612113 h 2727325"/>
              <a:gd name="T92" fmla="*/ 1673670 w 2787650"/>
              <a:gd name="T93" fmla="*/ 2724786 h 2727325"/>
              <a:gd name="T94" fmla="*/ 1455448 w 2787650"/>
              <a:gd name="T95" fmla="*/ 2470875 h 2727325"/>
              <a:gd name="T96" fmla="*/ 1147015 w 2787650"/>
              <a:gd name="T97" fmla="*/ 2703521 h 2727325"/>
              <a:gd name="T98" fmla="*/ 834135 w 2787650"/>
              <a:gd name="T99" fmla="*/ 2642900 h 2727325"/>
              <a:gd name="T100" fmla="*/ 843982 w 2787650"/>
              <a:gd name="T101" fmla="*/ 2327097 h 2727325"/>
              <a:gd name="T102" fmla="*/ 424691 w 2787650"/>
              <a:gd name="T103" fmla="*/ 2295041 h 2727325"/>
              <a:gd name="T104" fmla="*/ 197575 w 2787650"/>
              <a:gd name="T105" fmla="*/ 2087786 h 2727325"/>
              <a:gd name="T106" fmla="*/ 213139 w 2787650"/>
              <a:gd name="T107" fmla="*/ 1992252 h 2727325"/>
              <a:gd name="T108" fmla="*/ 303033 w 2787650"/>
              <a:gd name="T109" fmla="*/ 1568855 h 2727325"/>
              <a:gd name="T110" fmla="*/ 1588 w 2787650"/>
              <a:gd name="T111" fmla="*/ 1493951 h 2727325"/>
              <a:gd name="T112" fmla="*/ 48282 w 2787650"/>
              <a:gd name="T113" fmla="*/ 1181640 h 2727325"/>
              <a:gd name="T114" fmla="*/ 366244 w 2787650"/>
              <a:gd name="T115" fmla="*/ 943598 h 2727325"/>
              <a:gd name="T116" fmla="*/ 185187 w 2787650"/>
              <a:gd name="T117" fmla="*/ 670326 h 2727325"/>
              <a:gd name="T118" fmla="*/ 392609 w 2787650"/>
              <a:gd name="T119" fmla="*/ 422762 h 2727325"/>
              <a:gd name="T120" fmla="*/ 757900 w 2787650"/>
              <a:gd name="T121" fmla="*/ 454501 h 2727325"/>
              <a:gd name="T122" fmla="*/ 812217 w 2787650"/>
              <a:gd name="T123" fmla="*/ 109499 h 2727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87650" h="2727325">
                <a:moveTo>
                  <a:pt x="1725430" y="1438200"/>
                </a:moveTo>
                <a:lnTo>
                  <a:pt x="1723068" y="1448633"/>
                </a:lnTo>
                <a:lnTo>
                  <a:pt x="1718621" y="1464515"/>
                </a:lnTo>
                <a:lnTo>
                  <a:pt x="1712903" y="1480398"/>
                </a:lnTo>
                <a:lnTo>
                  <a:pt x="1706868" y="1495963"/>
                </a:lnTo>
                <a:lnTo>
                  <a:pt x="1700197" y="1510892"/>
                </a:lnTo>
                <a:lnTo>
                  <a:pt x="1692574" y="1525504"/>
                </a:lnTo>
                <a:lnTo>
                  <a:pt x="1684632" y="1539480"/>
                </a:lnTo>
                <a:lnTo>
                  <a:pt x="1675738" y="1553457"/>
                </a:lnTo>
                <a:lnTo>
                  <a:pt x="1666209" y="1566798"/>
                </a:lnTo>
                <a:lnTo>
                  <a:pt x="1656044" y="1579504"/>
                </a:lnTo>
                <a:lnTo>
                  <a:pt x="1645562" y="1591892"/>
                </a:lnTo>
                <a:lnTo>
                  <a:pt x="1634126" y="1603963"/>
                </a:lnTo>
                <a:lnTo>
                  <a:pt x="1622691" y="1614763"/>
                </a:lnTo>
                <a:lnTo>
                  <a:pt x="1610303" y="1625881"/>
                </a:lnTo>
                <a:lnTo>
                  <a:pt x="1597279" y="1636046"/>
                </a:lnTo>
                <a:lnTo>
                  <a:pt x="1583938" y="1645257"/>
                </a:lnTo>
                <a:lnTo>
                  <a:pt x="1570279" y="1654152"/>
                </a:lnTo>
                <a:lnTo>
                  <a:pt x="1555985" y="1662410"/>
                </a:lnTo>
                <a:lnTo>
                  <a:pt x="1541373" y="1669716"/>
                </a:lnTo>
                <a:lnTo>
                  <a:pt x="1526126" y="1676705"/>
                </a:lnTo>
                <a:lnTo>
                  <a:pt x="1510879" y="1682740"/>
                </a:lnTo>
                <a:lnTo>
                  <a:pt x="1494996" y="1687822"/>
                </a:lnTo>
                <a:lnTo>
                  <a:pt x="1478796" y="1692905"/>
                </a:lnTo>
                <a:lnTo>
                  <a:pt x="1468641" y="1695248"/>
                </a:lnTo>
                <a:lnTo>
                  <a:pt x="1521201" y="2237276"/>
                </a:lnTo>
                <a:lnTo>
                  <a:pt x="1539306" y="2234102"/>
                </a:lnTo>
                <a:lnTo>
                  <a:pt x="1557095" y="2231246"/>
                </a:lnTo>
                <a:lnTo>
                  <a:pt x="1574883" y="2227437"/>
                </a:lnTo>
                <a:lnTo>
                  <a:pt x="1592671" y="2223629"/>
                </a:lnTo>
                <a:lnTo>
                  <a:pt x="1610141" y="2219502"/>
                </a:lnTo>
                <a:lnTo>
                  <a:pt x="1627294" y="2215059"/>
                </a:lnTo>
                <a:lnTo>
                  <a:pt x="1644765" y="2209981"/>
                </a:lnTo>
                <a:lnTo>
                  <a:pt x="1661600" y="2204903"/>
                </a:lnTo>
                <a:lnTo>
                  <a:pt x="1678435" y="2199190"/>
                </a:lnTo>
                <a:lnTo>
                  <a:pt x="1695588" y="2193159"/>
                </a:lnTo>
                <a:lnTo>
                  <a:pt x="1712105" y="2187129"/>
                </a:lnTo>
                <a:lnTo>
                  <a:pt x="1728623" y="2180464"/>
                </a:lnTo>
                <a:lnTo>
                  <a:pt x="1744823" y="2173481"/>
                </a:lnTo>
                <a:lnTo>
                  <a:pt x="1761022" y="2166498"/>
                </a:lnTo>
                <a:lnTo>
                  <a:pt x="1776905" y="2158881"/>
                </a:lnTo>
                <a:lnTo>
                  <a:pt x="1792469" y="2150946"/>
                </a:lnTo>
                <a:lnTo>
                  <a:pt x="1808352" y="2142694"/>
                </a:lnTo>
                <a:lnTo>
                  <a:pt x="1823916" y="2134442"/>
                </a:lnTo>
                <a:lnTo>
                  <a:pt x="1838845" y="2125873"/>
                </a:lnTo>
                <a:lnTo>
                  <a:pt x="1854092" y="2116668"/>
                </a:lnTo>
                <a:lnTo>
                  <a:pt x="1869022" y="2107464"/>
                </a:lnTo>
                <a:lnTo>
                  <a:pt x="1883633" y="2097942"/>
                </a:lnTo>
                <a:lnTo>
                  <a:pt x="1897927" y="2088103"/>
                </a:lnTo>
                <a:lnTo>
                  <a:pt x="1912221" y="2077947"/>
                </a:lnTo>
                <a:lnTo>
                  <a:pt x="1926198" y="2067473"/>
                </a:lnTo>
                <a:lnTo>
                  <a:pt x="1940174" y="2056999"/>
                </a:lnTo>
                <a:lnTo>
                  <a:pt x="1953833" y="2046208"/>
                </a:lnTo>
                <a:lnTo>
                  <a:pt x="1966856" y="2034782"/>
                </a:lnTo>
                <a:lnTo>
                  <a:pt x="1980197" y="2023673"/>
                </a:lnTo>
                <a:lnTo>
                  <a:pt x="1993221" y="2011613"/>
                </a:lnTo>
                <a:lnTo>
                  <a:pt x="2005609" y="1999869"/>
                </a:lnTo>
                <a:lnTo>
                  <a:pt x="2017997" y="1987491"/>
                </a:lnTo>
                <a:lnTo>
                  <a:pt x="2030385" y="1975113"/>
                </a:lnTo>
                <a:lnTo>
                  <a:pt x="2042138" y="1962735"/>
                </a:lnTo>
                <a:lnTo>
                  <a:pt x="2054209" y="1949404"/>
                </a:lnTo>
                <a:lnTo>
                  <a:pt x="2065644" y="1936391"/>
                </a:lnTo>
                <a:lnTo>
                  <a:pt x="2076761" y="1923061"/>
                </a:lnTo>
                <a:lnTo>
                  <a:pt x="2087561" y="1909413"/>
                </a:lnTo>
                <a:lnTo>
                  <a:pt x="2098361" y="1895765"/>
                </a:lnTo>
                <a:lnTo>
                  <a:pt x="2108843" y="1881800"/>
                </a:lnTo>
                <a:lnTo>
                  <a:pt x="2119008" y="1867518"/>
                </a:lnTo>
                <a:lnTo>
                  <a:pt x="2128855" y="1852918"/>
                </a:lnTo>
                <a:lnTo>
                  <a:pt x="2138067" y="1838635"/>
                </a:lnTo>
                <a:lnTo>
                  <a:pt x="2147596" y="1823401"/>
                </a:lnTo>
                <a:lnTo>
                  <a:pt x="2156490" y="1808483"/>
                </a:lnTo>
                <a:lnTo>
                  <a:pt x="2165384" y="1793249"/>
                </a:lnTo>
                <a:lnTo>
                  <a:pt x="2173643" y="1778014"/>
                </a:lnTo>
                <a:lnTo>
                  <a:pt x="2181902" y="1762145"/>
                </a:lnTo>
                <a:lnTo>
                  <a:pt x="2189843" y="1746275"/>
                </a:lnTo>
                <a:lnTo>
                  <a:pt x="2197149" y="1730406"/>
                </a:lnTo>
                <a:lnTo>
                  <a:pt x="2204454" y="1714219"/>
                </a:lnTo>
                <a:lnTo>
                  <a:pt x="2211125" y="1698032"/>
                </a:lnTo>
                <a:lnTo>
                  <a:pt x="2217478" y="1681528"/>
                </a:lnTo>
                <a:lnTo>
                  <a:pt x="2223831" y="1665024"/>
                </a:lnTo>
                <a:lnTo>
                  <a:pt x="2229866" y="1648202"/>
                </a:lnTo>
                <a:lnTo>
                  <a:pt x="2235584" y="1631380"/>
                </a:lnTo>
                <a:lnTo>
                  <a:pt x="2240666" y="1614241"/>
                </a:lnTo>
                <a:lnTo>
                  <a:pt x="2245748" y="1597102"/>
                </a:lnTo>
                <a:lnTo>
                  <a:pt x="2250195" y="1579646"/>
                </a:lnTo>
                <a:lnTo>
                  <a:pt x="2254325" y="1561872"/>
                </a:lnTo>
                <a:lnTo>
                  <a:pt x="2258136" y="1544733"/>
                </a:lnTo>
                <a:lnTo>
                  <a:pt x="2261630" y="1526642"/>
                </a:lnTo>
                <a:lnTo>
                  <a:pt x="2265125" y="1508868"/>
                </a:lnTo>
                <a:lnTo>
                  <a:pt x="2267666" y="1490777"/>
                </a:lnTo>
                <a:lnTo>
                  <a:pt x="1725430" y="1438200"/>
                </a:lnTo>
                <a:close/>
                <a:moveTo>
                  <a:pt x="1062655" y="1438185"/>
                </a:moveTo>
                <a:lnTo>
                  <a:pt x="519984" y="1490777"/>
                </a:lnTo>
                <a:lnTo>
                  <a:pt x="522843" y="1508868"/>
                </a:lnTo>
                <a:lnTo>
                  <a:pt x="526019" y="1526642"/>
                </a:lnTo>
                <a:lnTo>
                  <a:pt x="529196" y="1544733"/>
                </a:lnTo>
                <a:lnTo>
                  <a:pt x="533325" y="1561872"/>
                </a:lnTo>
                <a:lnTo>
                  <a:pt x="537455" y="1579646"/>
                </a:lnTo>
                <a:lnTo>
                  <a:pt x="541902" y="1597102"/>
                </a:lnTo>
                <a:lnTo>
                  <a:pt x="546984" y="1614241"/>
                </a:lnTo>
                <a:lnTo>
                  <a:pt x="552066" y="1631380"/>
                </a:lnTo>
                <a:lnTo>
                  <a:pt x="557784" y="1648202"/>
                </a:lnTo>
                <a:lnTo>
                  <a:pt x="563502" y="1665024"/>
                </a:lnTo>
                <a:lnTo>
                  <a:pt x="569854" y="1681528"/>
                </a:lnTo>
                <a:lnTo>
                  <a:pt x="576207" y="1698032"/>
                </a:lnTo>
                <a:lnTo>
                  <a:pt x="583195" y="1714219"/>
                </a:lnTo>
                <a:lnTo>
                  <a:pt x="590501" y="1730406"/>
                </a:lnTo>
                <a:lnTo>
                  <a:pt x="597807" y="1746275"/>
                </a:lnTo>
                <a:lnTo>
                  <a:pt x="605748" y="1762145"/>
                </a:lnTo>
                <a:lnTo>
                  <a:pt x="614007" y="1778014"/>
                </a:lnTo>
                <a:lnTo>
                  <a:pt x="622266" y="1793249"/>
                </a:lnTo>
                <a:lnTo>
                  <a:pt x="630842" y="1808483"/>
                </a:lnTo>
                <a:lnTo>
                  <a:pt x="640054" y="1823401"/>
                </a:lnTo>
                <a:lnTo>
                  <a:pt x="649266" y="1838635"/>
                </a:lnTo>
                <a:lnTo>
                  <a:pt x="658795" y="1852918"/>
                </a:lnTo>
                <a:lnTo>
                  <a:pt x="668642" y="1867518"/>
                </a:lnTo>
                <a:lnTo>
                  <a:pt x="678807" y="1881800"/>
                </a:lnTo>
                <a:lnTo>
                  <a:pt x="689289" y="1895765"/>
                </a:lnTo>
                <a:lnTo>
                  <a:pt x="699771" y="1909413"/>
                </a:lnTo>
                <a:lnTo>
                  <a:pt x="710571" y="1923061"/>
                </a:lnTo>
                <a:lnTo>
                  <a:pt x="722006" y="1936391"/>
                </a:lnTo>
                <a:lnTo>
                  <a:pt x="733441" y="1949404"/>
                </a:lnTo>
                <a:lnTo>
                  <a:pt x="745194" y="1962735"/>
                </a:lnTo>
                <a:lnTo>
                  <a:pt x="756947" y="1975113"/>
                </a:lnTo>
                <a:lnTo>
                  <a:pt x="769335" y="1987491"/>
                </a:lnTo>
                <a:lnTo>
                  <a:pt x="781723" y="1999869"/>
                </a:lnTo>
                <a:lnTo>
                  <a:pt x="794429" y="2011613"/>
                </a:lnTo>
                <a:lnTo>
                  <a:pt x="807453" y="2023673"/>
                </a:lnTo>
                <a:lnTo>
                  <a:pt x="820476" y="2034782"/>
                </a:lnTo>
                <a:lnTo>
                  <a:pt x="833817" y="2046208"/>
                </a:lnTo>
                <a:lnTo>
                  <a:pt x="847476" y="2056999"/>
                </a:lnTo>
                <a:lnTo>
                  <a:pt x="861135" y="2067473"/>
                </a:lnTo>
                <a:lnTo>
                  <a:pt x="875111" y="2077947"/>
                </a:lnTo>
                <a:lnTo>
                  <a:pt x="889405" y="2088103"/>
                </a:lnTo>
                <a:lnTo>
                  <a:pt x="903699" y="2097942"/>
                </a:lnTo>
                <a:lnTo>
                  <a:pt x="918628" y="2107464"/>
                </a:lnTo>
                <a:lnTo>
                  <a:pt x="933558" y="2116668"/>
                </a:lnTo>
                <a:lnTo>
                  <a:pt x="948487" y="2125873"/>
                </a:lnTo>
                <a:lnTo>
                  <a:pt x="963734" y="2134442"/>
                </a:lnTo>
                <a:lnTo>
                  <a:pt x="978981" y="2142694"/>
                </a:lnTo>
                <a:lnTo>
                  <a:pt x="994863" y="2150946"/>
                </a:lnTo>
                <a:lnTo>
                  <a:pt x="1010745" y="2158881"/>
                </a:lnTo>
                <a:lnTo>
                  <a:pt x="1026627" y="2166498"/>
                </a:lnTo>
                <a:lnTo>
                  <a:pt x="1042827" y="2173481"/>
                </a:lnTo>
                <a:lnTo>
                  <a:pt x="1059028" y="2180464"/>
                </a:lnTo>
                <a:lnTo>
                  <a:pt x="1075545" y="2187129"/>
                </a:lnTo>
                <a:lnTo>
                  <a:pt x="1092063" y="2193159"/>
                </a:lnTo>
                <a:lnTo>
                  <a:pt x="1108898" y="2199190"/>
                </a:lnTo>
                <a:lnTo>
                  <a:pt x="1126051" y="2204903"/>
                </a:lnTo>
                <a:lnTo>
                  <a:pt x="1142886" y="2209981"/>
                </a:lnTo>
                <a:lnTo>
                  <a:pt x="1160039" y="2215059"/>
                </a:lnTo>
                <a:lnTo>
                  <a:pt x="1177509" y="2219502"/>
                </a:lnTo>
                <a:lnTo>
                  <a:pt x="1195297" y="2223629"/>
                </a:lnTo>
                <a:lnTo>
                  <a:pt x="1212768" y="2227437"/>
                </a:lnTo>
                <a:lnTo>
                  <a:pt x="1230556" y="2231246"/>
                </a:lnTo>
                <a:lnTo>
                  <a:pt x="1248662" y="2234102"/>
                </a:lnTo>
                <a:lnTo>
                  <a:pt x="1266450" y="2237276"/>
                </a:lnTo>
                <a:lnTo>
                  <a:pt x="1319017" y="1695177"/>
                </a:lnTo>
                <a:lnTo>
                  <a:pt x="1309172" y="1692905"/>
                </a:lnTo>
                <a:lnTo>
                  <a:pt x="1292972" y="1687822"/>
                </a:lnTo>
                <a:lnTo>
                  <a:pt x="1277089" y="1682740"/>
                </a:lnTo>
                <a:lnTo>
                  <a:pt x="1261525" y="1676705"/>
                </a:lnTo>
                <a:lnTo>
                  <a:pt x="1246595" y="1669716"/>
                </a:lnTo>
                <a:lnTo>
                  <a:pt x="1232301" y="1662410"/>
                </a:lnTo>
                <a:lnTo>
                  <a:pt x="1218007" y="1654152"/>
                </a:lnTo>
                <a:lnTo>
                  <a:pt x="1204030" y="1645257"/>
                </a:lnTo>
                <a:lnTo>
                  <a:pt x="1190689" y="1636046"/>
                </a:lnTo>
                <a:lnTo>
                  <a:pt x="1177983" y="1625881"/>
                </a:lnTo>
                <a:lnTo>
                  <a:pt x="1165595" y="1615398"/>
                </a:lnTo>
                <a:lnTo>
                  <a:pt x="1153842" y="1603963"/>
                </a:lnTo>
                <a:lnTo>
                  <a:pt x="1142724" y="1591892"/>
                </a:lnTo>
                <a:lnTo>
                  <a:pt x="1131606" y="1579822"/>
                </a:lnTo>
                <a:lnTo>
                  <a:pt x="1122077" y="1567116"/>
                </a:lnTo>
                <a:lnTo>
                  <a:pt x="1112230" y="1553457"/>
                </a:lnTo>
                <a:lnTo>
                  <a:pt x="1103336" y="1540116"/>
                </a:lnTo>
                <a:lnTo>
                  <a:pt x="1095077" y="1525504"/>
                </a:lnTo>
                <a:lnTo>
                  <a:pt x="1087771" y="1510892"/>
                </a:lnTo>
                <a:lnTo>
                  <a:pt x="1080783" y="1495963"/>
                </a:lnTo>
                <a:lnTo>
                  <a:pt x="1074747" y="1480398"/>
                </a:lnTo>
                <a:lnTo>
                  <a:pt x="1069665" y="1464515"/>
                </a:lnTo>
                <a:lnTo>
                  <a:pt x="1065218" y="1448633"/>
                </a:lnTo>
                <a:lnTo>
                  <a:pt x="1062655" y="1438185"/>
                </a:lnTo>
                <a:close/>
                <a:moveTo>
                  <a:pt x="1383502" y="1159891"/>
                </a:moveTo>
                <a:lnTo>
                  <a:pt x="1373019" y="1160844"/>
                </a:lnTo>
                <a:lnTo>
                  <a:pt x="1362855" y="1162114"/>
                </a:lnTo>
                <a:lnTo>
                  <a:pt x="1353007" y="1164020"/>
                </a:lnTo>
                <a:lnTo>
                  <a:pt x="1342843" y="1166244"/>
                </a:lnTo>
                <a:lnTo>
                  <a:pt x="1333631" y="1168785"/>
                </a:lnTo>
                <a:lnTo>
                  <a:pt x="1324101" y="1172279"/>
                </a:lnTo>
                <a:lnTo>
                  <a:pt x="1314572" y="1175455"/>
                </a:lnTo>
                <a:lnTo>
                  <a:pt x="1305678" y="1179585"/>
                </a:lnTo>
                <a:lnTo>
                  <a:pt x="1297101" y="1184350"/>
                </a:lnTo>
                <a:lnTo>
                  <a:pt x="1288207" y="1189114"/>
                </a:lnTo>
                <a:lnTo>
                  <a:pt x="1279948" y="1194514"/>
                </a:lnTo>
                <a:lnTo>
                  <a:pt x="1272007" y="1199914"/>
                </a:lnTo>
                <a:lnTo>
                  <a:pt x="1264384" y="1206585"/>
                </a:lnTo>
                <a:lnTo>
                  <a:pt x="1257078" y="1212938"/>
                </a:lnTo>
                <a:lnTo>
                  <a:pt x="1249772" y="1219609"/>
                </a:lnTo>
                <a:lnTo>
                  <a:pt x="1243101" y="1226279"/>
                </a:lnTo>
                <a:lnTo>
                  <a:pt x="1236748" y="1233903"/>
                </a:lnTo>
                <a:lnTo>
                  <a:pt x="1230713" y="1241526"/>
                </a:lnTo>
                <a:lnTo>
                  <a:pt x="1224995" y="1249785"/>
                </a:lnTo>
                <a:lnTo>
                  <a:pt x="1219913" y="1258044"/>
                </a:lnTo>
                <a:lnTo>
                  <a:pt x="1214830" y="1266303"/>
                </a:lnTo>
                <a:lnTo>
                  <a:pt x="1210383" y="1275197"/>
                </a:lnTo>
                <a:lnTo>
                  <a:pt x="1206254" y="1284409"/>
                </a:lnTo>
                <a:lnTo>
                  <a:pt x="1202442" y="1293303"/>
                </a:lnTo>
                <a:lnTo>
                  <a:pt x="1199583" y="1302832"/>
                </a:lnTo>
                <a:lnTo>
                  <a:pt x="1196407" y="1312680"/>
                </a:lnTo>
                <a:lnTo>
                  <a:pt x="1194183" y="1322527"/>
                </a:lnTo>
                <a:lnTo>
                  <a:pt x="1192595" y="1332691"/>
                </a:lnTo>
                <a:lnTo>
                  <a:pt x="1191324" y="1342856"/>
                </a:lnTo>
                <a:lnTo>
                  <a:pt x="1190371" y="1353339"/>
                </a:lnTo>
                <a:lnTo>
                  <a:pt x="1190054" y="1363503"/>
                </a:lnTo>
                <a:lnTo>
                  <a:pt x="1190371" y="1373986"/>
                </a:lnTo>
                <a:lnTo>
                  <a:pt x="1191324" y="1384468"/>
                </a:lnTo>
                <a:lnTo>
                  <a:pt x="1192595" y="1394633"/>
                </a:lnTo>
                <a:lnTo>
                  <a:pt x="1194183" y="1404798"/>
                </a:lnTo>
                <a:lnTo>
                  <a:pt x="1196407" y="1414645"/>
                </a:lnTo>
                <a:lnTo>
                  <a:pt x="1199583" y="1424174"/>
                </a:lnTo>
                <a:lnTo>
                  <a:pt x="1202442" y="1433704"/>
                </a:lnTo>
                <a:lnTo>
                  <a:pt x="1206254" y="1442915"/>
                </a:lnTo>
                <a:lnTo>
                  <a:pt x="1210383" y="1451810"/>
                </a:lnTo>
                <a:lnTo>
                  <a:pt x="1214830" y="1460386"/>
                </a:lnTo>
                <a:lnTo>
                  <a:pt x="1219913" y="1469280"/>
                </a:lnTo>
                <a:lnTo>
                  <a:pt x="1224995" y="1477539"/>
                </a:lnTo>
                <a:lnTo>
                  <a:pt x="1230713" y="1485480"/>
                </a:lnTo>
                <a:lnTo>
                  <a:pt x="1236748" y="1493421"/>
                </a:lnTo>
                <a:lnTo>
                  <a:pt x="1243101" y="1500410"/>
                </a:lnTo>
                <a:lnTo>
                  <a:pt x="1249772" y="1507716"/>
                </a:lnTo>
                <a:lnTo>
                  <a:pt x="1257078" y="1514386"/>
                </a:lnTo>
                <a:lnTo>
                  <a:pt x="1264384" y="1520739"/>
                </a:lnTo>
                <a:lnTo>
                  <a:pt x="1272007" y="1526775"/>
                </a:lnTo>
                <a:lnTo>
                  <a:pt x="1279948" y="1532492"/>
                </a:lnTo>
                <a:lnTo>
                  <a:pt x="1288207" y="1537575"/>
                </a:lnTo>
                <a:lnTo>
                  <a:pt x="1297101" y="1542657"/>
                </a:lnTo>
                <a:lnTo>
                  <a:pt x="1305678" y="1547104"/>
                </a:lnTo>
                <a:lnTo>
                  <a:pt x="1314572" y="1551233"/>
                </a:lnTo>
                <a:lnTo>
                  <a:pt x="1323784" y="1555045"/>
                </a:lnTo>
                <a:lnTo>
                  <a:pt x="1333631" y="1557904"/>
                </a:lnTo>
                <a:lnTo>
                  <a:pt x="1342843" y="1561081"/>
                </a:lnTo>
                <a:lnTo>
                  <a:pt x="1352690" y="1563304"/>
                </a:lnTo>
                <a:lnTo>
                  <a:pt x="1362855" y="1564892"/>
                </a:lnTo>
                <a:lnTo>
                  <a:pt x="1373019" y="1566163"/>
                </a:lnTo>
                <a:lnTo>
                  <a:pt x="1383502" y="1567116"/>
                </a:lnTo>
                <a:lnTo>
                  <a:pt x="1393984" y="1567434"/>
                </a:lnTo>
                <a:lnTo>
                  <a:pt x="1404149" y="1567116"/>
                </a:lnTo>
                <a:lnTo>
                  <a:pt x="1414949" y="1566163"/>
                </a:lnTo>
                <a:lnTo>
                  <a:pt x="1425114" y="1564892"/>
                </a:lnTo>
                <a:lnTo>
                  <a:pt x="1435278" y="1563304"/>
                </a:lnTo>
                <a:lnTo>
                  <a:pt x="1444808" y="1561081"/>
                </a:lnTo>
                <a:lnTo>
                  <a:pt x="1454655" y="1557904"/>
                </a:lnTo>
                <a:lnTo>
                  <a:pt x="1464184" y="1555045"/>
                </a:lnTo>
                <a:lnTo>
                  <a:pt x="1473079" y="1551233"/>
                </a:lnTo>
                <a:lnTo>
                  <a:pt x="1482290" y="1547104"/>
                </a:lnTo>
                <a:lnTo>
                  <a:pt x="1491184" y="1542657"/>
                </a:lnTo>
                <a:lnTo>
                  <a:pt x="1499443" y="1537575"/>
                </a:lnTo>
                <a:lnTo>
                  <a:pt x="1507702" y="1532492"/>
                </a:lnTo>
                <a:lnTo>
                  <a:pt x="1515643" y="1526775"/>
                </a:lnTo>
                <a:lnTo>
                  <a:pt x="1523585" y="1520739"/>
                </a:lnTo>
                <a:lnTo>
                  <a:pt x="1531208" y="1514386"/>
                </a:lnTo>
                <a:lnTo>
                  <a:pt x="1537879" y="1507716"/>
                </a:lnTo>
                <a:lnTo>
                  <a:pt x="1544549" y="1500410"/>
                </a:lnTo>
                <a:lnTo>
                  <a:pt x="1551220" y="1493421"/>
                </a:lnTo>
                <a:lnTo>
                  <a:pt x="1557255" y="1485480"/>
                </a:lnTo>
                <a:lnTo>
                  <a:pt x="1562655" y="1477539"/>
                </a:lnTo>
                <a:lnTo>
                  <a:pt x="1568055" y="1469280"/>
                </a:lnTo>
                <a:lnTo>
                  <a:pt x="1572820" y="1460386"/>
                </a:lnTo>
                <a:lnTo>
                  <a:pt x="1577585" y="1451810"/>
                </a:lnTo>
                <a:lnTo>
                  <a:pt x="1581714" y="1442915"/>
                </a:lnTo>
                <a:lnTo>
                  <a:pt x="1585208" y="1433704"/>
                </a:lnTo>
                <a:lnTo>
                  <a:pt x="1588385" y="1424174"/>
                </a:lnTo>
                <a:lnTo>
                  <a:pt x="1591244" y="1414645"/>
                </a:lnTo>
                <a:lnTo>
                  <a:pt x="1593467" y="1404798"/>
                </a:lnTo>
                <a:lnTo>
                  <a:pt x="1595373" y="1394633"/>
                </a:lnTo>
                <a:lnTo>
                  <a:pt x="1596644" y="1384468"/>
                </a:lnTo>
                <a:lnTo>
                  <a:pt x="1597279" y="1373986"/>
                </a:lnTo>
                <a:lnTo>
                  <a:pt x="1597597" y="1363503"/>
                </a:lnTo>
                <a:lnTo>
                  <a:pt x="1597279" y="1353339"/>
                </a:lnTo>
                <a:lnTo>
                  <a:pt x="1596644" y="1342856"/>
                </a:lnTo>
                <a:lnTo>
                  <a:pt x="1595373" y="1332691"/>
                </a:lnTo>
                <a:lnTo>
                  <a:pt x="1593467" y="1322527"/>
                </a:lnTo>
                <a:lnTo>
                  <a:pt x="1591244" y="1312680"/>
                </a:lnTo>
                <a:lnTo>
                  <a:pt x="1588385" y="1302832"/>
                </a:lnTo>
                <a:lnTo>
                  <a:pt x="1585208" y="1293303"/>
                </a:lnTo>
                <a:lnTo>
                  <a:pt x="1581714" y="1284409"/>
                </a:lnTo>
                <a:lnTo>
                  <a:pt x="1577585" y="1275197"/>
                </a:lnTo>
                <a:lnTo>
                  <a:pt x="1572820" y="1266303"/>
                </a:lnTo>
                <a:lnTo>
                  <a:pt x="1568055" y="1258044"/>
                </a:lnTo>
                <a:lnTo>
                  <a:pt x="1562655" y="1249785"/>
                </a:lnTo>
                <a:lnTo>
                  <a:pt x="1557255" y="1241526"/>
                </a:lnTo>
                <a:lnTo>
                  <a:pt x="1551220" y="1233903"/>
                </a:lnTo>
                <a:lnTo>
                  <a:pt x="1544549" y="1226279"/>
                </a:lnTo>
                <a:lnTo>
                  <a:pt x="1537879" y="1219609"/>
                </a:lnTo>
                <a:lnTo>
                  <a:pt x="1531208" y="1212938"/>
                </a:lnTo>
                <a:lnTo>
                  <a:pt x="1523585" y="1206585"/>
                </a:lnTo>
                <a:lnTo>
                  <a:pt x="1515643" y="1199914"/>
                </a:lnTo>
                <a:lnTo>
                  <a:pt x="1507702" y="1194514"/>
                </a:lnTo>
                <a:lnTo>
                  <a:pt x="1499443" y="1189114"/>
                </a:lnTo>
                <a:lnTo>
                  <a:pt x="1491184" y="1184350"/>
                </a:lnTo>
                <a:lnTo>
                  <a:pt x="1482290" y="1179585"/>
                </a:lnTo>
                <a:lnTo>
                  <a:pt x="1473079" y="1175455"/>
                </a:lnTo>
                <a:lnTo>
                  <a:pt x="1464184" y="1172279"/>
                </a:lnTo>
                <a:lnTo>
                  <a:pt x="1454655" y="1168785"/>
                </a:lnTo>
                <a:lnTo>
                  <a:pt x="1444808" y="1166244"/>
                </a:lnTo>
                <a:lnTo>
                  <a:pt x="1435278" y="1164020"/>
                </a:lnTo>
                <a:lnTo>
                  <a:pt x="1425114" y="1162114"/>
                </a:lnTo>
                <a:lnTo>
                  <a:pt x="1414949" y="1160844"/>
                </a:lnTo>
                <a:lnTo>
                  <a:pt x="1404149" y="1159891"/>
                </a:lnTo>
                <a:lnTo>
                  <a:pt x="1393984" y="1159891"/>
                </a:lnTo>
                <a:lnTo>
                  <a:pt x="1383502" y="1159891"/>
                </a:lnTo>
                <a:close/>
                <a:moveTo>
                  <a:pt x="1521201" y="490366"/>
                </a:moveTo>
                <a:lnTo>
                  <a:pt x="1468588" y="1032381"/>
                </a:lnTo>
                <a:lnTo>
                  <a:pt x="1478796" y="1034737"/>
                </a:lnTo>
                <a:lnTo>
                  <a:pt x="1494996" y="1039184"/>
                </a:lnTo>
                <a:lnTo>
                  <a:pt x="1510879" y="1044584"/>
                </a:lnTo>
                <a:lnTo>
                  <a:pt x="1526126" y="1050620"/>
                </a:lnTo>
                <a:lnTo>
                  <a:pt x="1541373" y="1057290"/>
                </a:lnTo>
                <a:lnTo>
                  <a:pt x="1555985" y="1064914"/>
                </a:lnTo>
                <a:lnTo>
                  <a:pt x="1570279" y="1073173"/>
                </a:lnTo>
                <a:lnTo>
                  <a:pt x="1583938" y="1081749"/>
                </a:lnTo>
                <a:lnTo>
                  <a:pt x="1597279" y="1091596"/>
                </a:lnTo>
                <a:lnTo>
                  <a:pt x="1610303" y="1101443"/>
                </a:lnTo>
                <a:lnTo>
                  <a:pt x="1622691" y="1112243"/>
                </a:lnTo>
                <a:lnTo>
                  <a:pt x="1634126" y="1123679"/>
                </a:lnTo>
                <a:lnTo>
                  <a:pt x="1645562" y="1135432"/>
                </a:lnTo>
                <a:lnTo>
                  <a:pt x="1656044" y="1147820"/>
                </a:lnTo>
                <a:lnTo>
                  <a:pt x="1666209" y="1160526"/>
                </a:lnTo>
                <a:lnTo>
                  <a:pt x="1675738" y="1173549"/>
                </a:lnTo>
                <a:lnTo>
                  <a:pt x="1684632" y="1187526"/>
                </a:lnTo>
                <a:lnTo>
                  <a:pt x="1692574" y="1201503"/>
                </a:lnTo>
                <a:lnTo>
                  <a:pt x="1700197" y="1216114"/>
                </a:lnTo>
                <a:lnTo>
                  <a:pt x="1706868" y="1231361"/>
                </a:lnTo>
                <a:lnTo>
                  <a:pt x="1712903" y="1246609"/>
                </a:lnTo>
                <a:lnTo>
                  <a:pt x="1718621" y="1262491"/>
                </a:lnTo>
                <a:lnTo>
                  <a:pt x="1723068" y="1278691"/>
                </a:lnTo>
                <a:lnTo>
                  <a:pt x="1725403" y="1288811"/>
                </a:lnTo>
                <a:lnTo>
                  <a:pt x="2267666" y="1236231"/>
                </a:lnTo>
                <a:lnTo>
                  <a:pt x="2265125" y="1218140"/>
                </a:lnTo>
                <a:lnTo>
                  <a:pt x="2261630" y="1200683"/>
                </a:lnTo>
                <a:lnTo>
                  <a:pt x="2258136" y="1182909"/>
                </a:lnTo>
                <a:lnTo>
                  <a:pt x="2254325" y="1165136"/>
                </a:lnTo>
                <a:lnTo>
                  <a:pt x="2250195" y="1147362"/>
                </a:lnTo>
                <a:lnTo>
                  <a:pt x="2245748" y="1130223"/>
                </a:lnTo>
                <a:lnTo>
                  <a:pt x="2240666" y="1112766"/>
                </a:lnTo>
                <a:lnTo>
                  <a:pt x="2235584" y="1095945"/>
                </a:lnTo>
                <a:lnTo>
                  <a:pt x="2229866" y="1079123"/>
                </a:lnTo>
                <a:lnTo>
                  <a:pt x="2223831" y="1061984"/>
                </a:lnTo>
                <a:lnTo>
                  <a:pt x="2217478" y="1045480"/>
                </a:lnTo>
                <a:lnTo>
                  <a:pt x="2211125" y="1028976"/>
                </a:lnTo>
                <a:lnTo>
                  <a:pt x="2204454" y="1012789"/>
                </a:lnTo>
                <a:lnTo>
                  <a:pt x="2197149" y="996602"/>
                </a:lnTo>
                <a:lnTo>
                  <a:pt x="2189843" y="980732"/>
                </a:lnTo>
                <a:lnTo>
                  <a:pt x="2181902" y="965180"/>
                </a:lnTo>
                <a:lnTo>
                  <a:pt x="2173643" y="949311"/>
                </a:lnTo>
                <a:lnTo>
                  <a:pt x="2165384" y="933759"/>
                </a:lnTo>
                <a:lnTo>
                  <a:pt x="2156490" y="918842"/>
                </a:lnTo>
                <a:lnTo>
                  <a:pt x="2147596" y="903607"/>
                </a:lnTo>
                <a:lnTo>
                  <a:pt x="2138067" y="888690"/>
                </a:lnTo>
                <a:lnTo>
                  <a:pt x="2128855" y="874090"/>
                </a:lnTo>
                <a:lnTo>
                  <a:pt x="2119008" y="859807"/>
                </a:lnTo>
                <a:lnTo>
                  <a:pt x="2108843" y="845525"/>
                </a:lnTo>
                <a:lnTo>
                  <a:pt x="2098361" y="831560"/>
                </a:lnTo>
                <a:lnTo>
                  <a:pt x="2087561" y="817594"/>
                </a:lnTo>
                <a:lnTo>
                  <a:pt x="2076761" y="803947"/>
                </a:lnTo>
                <a:lnTo>
                  <a:pt x="2065644" y="790934"/>
                </a:lnTo>
                <a:lnTo>
                  <a:pt x="2054209" y="777603"/>
                </a:lnTo>
                <a:lnTo>
                  <a:pt x="2042138" y="764591"/>
                </a:lnTo>
                <a:lnTo>
                  <a:pt x="2030385" y="752212"/>
                </a:lnTo>
                <a:lnTo>
                  <a:pt x="2017997" y="739834"/>
                </a:lnTo>
                <a:lnTo>
                  <a:pt x="2005609" y="727456"/>
                </a:lnTo>
                <a:lnTo>
                  <a:pt x="1993221" y="715395"/>
                </a:lnTo>
                <a:lnTo>
                  <a:pt x="1980197" y="703652"/>
                </a:lnTo>
                <a:lnTo>
                  <a:pt x="1966856" y="692226"/>
                </a:lnTo>
                <a:lnTo>
                  <a:pt x="1953833" y="681117"/>
                </a:lnTo>
                <a:lnTo>
                  <a:pt x="1940174" y="670326"/>
                </a:lnTo>
                <a:lnTo>
                  <a:pt x="1926198" y="659535"/>
                </a:lnTo>
                <a:lnTo>
                  <a:pt x="1912221" y="649061"/>
                </a:lnTo>
                <a:lnTo>
                  <a:pt x="1897927" y="638904"/>
                </a:lnTo>
                <a:lnTo>
                  <a:pt x="1883633" y="629065"/>
                </a:lnTo>
                <a:lnTo>
                  <a:pt x="1869022" y="619861"/>
                </a:lnTo>
                <a:lnTo>
                  <a:pt x="1854092" y="610339"/>
                </a:lnTo>
                <a:lnTo>
                  <a:pt x="1838845" y="601452"/>
                </a:lnTo>
                <a:lnTo>
                  <a:pt x="1823916" y="592566"/>
                </a:lnTo>
                <a:lnTo>
                  <a:pt x="1808352" y="584313"/>
                </a:lnTo>
                <a:lnTo>
                  <a:pt x="1792469" y="576061"/>
                </a:lnTo>
                <a:lnTo>
                  <a:pt x="1776905" y="568127"/>
                </a:lnTo>
                <a:lnTo>
                  <a:pt x="1761022" y="560827"/>
                </a:lnTo>
                <a:lnTo>
                  <a:pt x="1744823" y="553527"/>
                </a:lnTo>
                <a:lnTo>
                  <a:pt x="1728623" y="546862"/>
                </a:lnTo>
                <a:lnTo>
                  <a:pt x="1712105" y="540514"/>
                </a:lnTo>
                <a:lnTo>
                  <a:pt x="1695588" y="534166"/>
                </a:lnTo>
                <a:lnTo>
                  <a:pt x="1678435" y="528136"/>
                </a:lnTo>
                <a:lnTo>
                  <a:pt x="1661600" y="522740"/>
                </a:lnTo>
                <a:lnTo>
                  <a:pt x="1644765" y="517344"/>
                </a:lnTo>
                <a:lnTo>
                  <a:pt x="1627294" y="512584"/>
                </a:lnTo>
                <a:lnTo>
                  <a:pt x="1610141" y="507823"/>
                </a:lnTo>
                <a:lnTo>
                  <a:pt x="1592671" y="503697"/>
                </a:lnTo>
                <a:lnTo>
                  <a:pt x="1574883" y="499888"/>
                </a:lnTo>
                <a:lnTo>
                  <a:pt x="1557095" y="496397"/>
                </a:lnTo>
                <a:lnTo>
                  <a:pt x="1539306" y="492905"/>
                </a:lnTo>
                <a:lnTo>
                  <a:pt x="1521201" y="490366"/>
                </a:lnTo>
                <a:close/>
                <a:moveTo>
                  <a:pt x="1266450" y="490366"/>
                </a:moveTo>
                <a:lnTo>
                  <a:pt x="1248344" y="492905"/>
                </a:lnTo>
                <a:lnTo>
                  <a:pt x="1230556" y="496397"/>
                </a:lnTo>
                <a:lnTo>
                  <a:pt x="1212768" y="499888"/>
                </a:lnTo>
                <a:lnTo>
                  <a:pt x="1195297" y="503697"/>
                </a:lnTo>
                <a:lnTo>
                  <a:pt x="1177509" y="507823"/>
                </a:lnTo>
                <a:lnTo>
                  <a:pt x="1160039" y="512584"/>
                </a:lnTo>
                <a:lnTo>
                  <a:pt x="1142886" y="517344"/>
                </a:lnTo>
                <a:lnTo>
                  <a:pt x="1126051" y="522740"/>
                </a:lnTo>
                <a:lnTo>
                  <a:pt x="1108898" y="528136"/>
                </a:lnTo>
                <a:lnTo>
                  <a:pt x="1092063" y="534166"/>
                </a:lnTo>
                <a:lnTo>
                  <a:pt x="1075545" y="540514"/>
                </a:lnTo>
                <a:lnTo>
                  <a:pt x="1059028" y="546862"/>
                </a:lnTo>
                <a:lnTo>
                  <a:pt x="1042827" y="553527"/>
                </a:lnTo>
                <a:lnTo>
                  <a:pt x="1026627" y="560827"/>
                </a:lnTo>
                <a:lnTo>
                  <a:pt x="1010745" y="568127"/>
                </a:lnTo>
                <a:lnTo>
                  <a:pt x="994863" y="576061"/>
                </a:lnTo>
                <a:lnTo>
                  <a:pt x="978981" y="584313"/>
                </a:lnTo>
                <a:lnTo>
                  <a:pt x="963734" y="592566"/>
                </a:lnTo>
                <a:lnTo>
                  <a:pt x="948487" y="601452"/>
                </a:lnTo>
                <a:lnTo>
                  <a:pt x="933558" y="610339"/>
                </a:lnTo>
                <a:lnTo>
                  <a:pt x="918946" y="619861"/>
                </a:lnTo>
                <a:lnTo>
                  <a:pt x="904334" y="629065"/>
                </a:lnTo>
                <a:lnTo>
                  <a:pt x="889405" y="638904"/>
                </a:lnTo>
                <a:lnTo>
                  <a:pt x="875429" y="649061"/>
                </a:lnTo>
                <a:lnTo>
                  <a:pt x="861135" y="659535"/>
                </a:lnTo>
                <a:lnTo>
                  <a:pt x="847794" y="670326"/>
                </a:lnTo>
                <a:lnTo>
                  <a:pt x="833817" y="681117"/>
                </a:lnTo>
                <a:lnTo>
                  <a:pt x="820476" y="692226"/>
                </a:lnTo>
                <a:lnTo>
                  <a:pt x="807453" y="703652"/>
                </a:lnTo>
                <a:lnTo>
                  <a:pt x="794747" y="715395"/>
                </a:lnTo>
                <a:lnTo>
                  <a:pt x="781723" y="727456"/>
                </a:lnTo>
                <a:lnTo>
                  <a:pt x="769335" y="739834"/>
                </a:lnTo>
                <a:lnTo>
                  <a:pt x="757265" y="752212"/>
                </a:lnTo>
                <a:lnTo>
                  <a:pt x="745194" y="764591"/>
                </a:lnTo>
                <a:lnTo>
                  <a:pt x="733759" y="777603"/>
                </a:lnTo>
                <a:lnTo>
                  <a:pt x="722006" y="790934"/>
                </a:lnTo>
                <a:lnTo>
                  <a:pt x="710571" y="803947"/>
                </a:lnTo>
                <a:lnTo>
                  <a:pt x="699771" y="817594"/>
                </a:lnTo>
                <a:lnTo>
                  <a:pt x="689289" y="831560"/>
                </a:lnTo>
                <a:lnTo>
                  <a:pt x="678807" y="845525"/>
                </a:lnTo>
                <a:lnTo>
                  <a:pt x="668960" y="859807"/>
                </a:lnTo>
                <a:lnTo>
                  <a:pt x="658795" y="874090"/>
                </a:lnTo>
                <a:lnTo>
                  <a:pt x="649266" y="888690"/>
                </a:lnTo>
                <a:lnTo>
                  <a:pt x="640054" y="903607"/>
                </a:lnTo>
                <a:lnTo>
                  <a:pt x="630842" y="918842"/>
                </a:lnTo>
                <a:lnTo>
                  <a:pt x="622266" y="933759"/>
                </a:lnTo>
                <a:lnTo>
                  <a:pt x="614007" y="949311"/>
                </a:lnTo>
                <a:lnTo>
                  <a:pt x="605748" y="965180"/>
                </a:lnTo>
                <a:lnTo>
                  <a:pt x="598125" y="980732"/>
                </a:lnTo>
                <a:lnTo>
                  <a:pt x="590501" y="996602"/>
                </a:lnTo>
                <a:lnTo>
                  <a:pt x="583513" y="1012789"/>
                </a:lnTo>
                <a:lnTo>
                  <a:pt x="576207" y="1028976"/>
                </a:lnTo>
                <a:lnTo>
                  <a:pt x="569854" y="1045480"/>
                </a:lnTo>
                <a:lnTo>
                  <a:pt x="563502" y="1061984"/>
                </a:lnTo>
                <a:lnTo>
                  <a:pt x="557784" y="1079123"/>
                </a:lnTo>
                <a:lnTo>
                  <a:pt x="552066" y="1095945"/>
                </a:lnTo>
                <a:lnTo>
                  <a:pt x="546984" y="1112766"/>
                </a:lnTo>
                <a:lnTo>
                  <a:pt x="541902" y="1130223"/>
                </a:lnTo>
                <a:lnTo>
                  <a:pt x="537455" y="1147362"/>
                </a:lnTo>
                <a:lnTo>
                  <a:pt x="533325" y="1165136"/>
                </a:lnTo>
                <a:lnTo>
                  <a:pt x="529196" y="1182909"/>
                </a:lnTo>
                <a:lnTo>
                  <a:pt x="526019" y="1200683"/>
                </a:lnTo>
                <a:lnTo>
                  <a:pt x="522843" y="1218140"/>
                </a:lnTo>
                <a:lnTo>
                  <a:pt x="519984" y="1236231"/>
                </a:lnTo>
                <a:lnTo>
                  <a:pt x="1062444" y="1288803"/>
                </a:lnTo>
                <a:lnTo>
                  <a:pt x="1064583" y="1278691"/>
                </a:lnTo>
                <a:lnTo>
                  <a:pt x="1069347" y="1262491"/>
                </a:lnTo>
                <a:lnTo>
                  <a:pt x="1074747" y="1246609"/>
                </a:lnTo>
                <a:lnTo>
                  <a:pt x="1080783" y="1231361"/>
                </a:lnTo>
                <a:lnTo>
                  <a:pt x="1087771" y="1216114"/>
                </a:lnTo>
                <a:lnTo>
                  <a:pt x="1095077" y="1201503"/>
                </a:lnTo>
                <a:lnTo>
                  <a:pt x="1103336" y="1187526"/>
                </a:lnTo>
                <a:lnTo>
                  <a:pt x="1112230" y="1173549"/>
                </a:lnTo>
                <a:lnTo>
                  <a:pt x="1121442" y="1160526"/>
                </a:lnTo>
                <a:lnTo>
                  <a:pt x="1131606" y="1147185"/>
                </a:lnTo>
                <a:lnTo>
                  <a:pt x="1142407" y="1135432"/>
                </a:lnTo>
                <a:lnTo>
                  <a:pt x="1153524" y="1123361"/>
                </a:lnTo>
                <a:lnTo>
                  <a:pt x="1165595" y="1112243"/>
                </a:lnTo>
                <a:lnTo>
                  <a:pt x="1177665" y="1101443"/>
                </a:lnTo>
                <a:lnTo>
                  <a:pt x="1190689" y="1091279"/>
                </a:lnTo>
                <a:lnTo>
                  <a:pt x="1204030" y="1081749"/>
                </a:lnTo>
                <a:lnTo>
                  <a:pt x="1218007" y="1073173"/>
                </a:lnTo>
                <a:lnTo>
                  <a:pt x="1231983" y="1064914"/>
                </a:lnTo>
                <a:lnTo>
                  <a:pt x="1246595" y="1057290"/>
                </a:lnTo>
                <a:lnTo>
                  <a:pt x="1261525" y="1050620"/>
                </a:lnTo>
                <a:lnTo>
                  <a:pt x="1277089" y="1044584"/>
                </a:lnTo>
                <a:lnTo>
                  <a:pt x="1292972" y="1039184"/>
                </a:lnTo>
                <a:lnTo>
                  <a:pt x="1309172" y="1034737"/>
                </a:lnTo>
                <a:lnTo>
                  <a:pt x="1319052" y="1032267"/>
                </a:lnTo>
                <a:lnTo>
                  <a:pt x="1266450" y="490366"/>
                </a:lnTo>
                <a:close/>
                <a:moveTo>
                  <a:pt x="1094286" y="0"/>
                </a:moveTo>
                <a:lnTo>
                  <a:pt x="1100957" y="0"/>
                </a:lnTo>
                <a:lnTo>
                  <a:pt x="1107627" y="952"/>
                </a:lnTo>
                <a:lnTo>
                  <a:pt x="1113980" y="2539"/>
                </a:lnTo>
                <a:lnTo>
                  <a:pt x="1120333" y="4761"/>
                </a:lnTo>
                <a:lnTo>
                  <a:pt x="1126368" y="7300"/>
                </a:lnTo>
                <a:lnTo>
                  <a:pt x="1132086" y="10791"/>
                </a:lnTo>
                <a:lnTo>
                  <a:pt x="1137168" y="14600"/>
                </a:lnTo>
                <a:lnTo>
                  <a:pt x="1142568" y="18726"/>
                </a:lnTo>
                <a:lnTo>
                  <a:pt x="1147015" y="23487"/>
                </a:lnTo>
                <a:lnTo>
                  <a:pt x="1151145" y="28882"/>
                </a:lnTo>
                <a:lnTo>
                  <a:pt x="1154956" y="34595"/>
                </a:lnTo>
                <a:lnTo>
                  <a:pt x="1157815" y="40943"/>
                </a:lnTo>
                <a:lnTo>
                  <a:pt x="1160674" y="47291"/>
                </a:lnTo>
                <a:lnTo>
                  <a:pt x="1231191" y="266290"/>
                </a:lnTo>
                <a:lnTo>
                  <a:pt x="1251203" y="263433"/>
                </a:lnTo>
                <a:lnTo>
                  <a:pt x="1271532" y="261211"/>
                </a:lnTo>
                <a:lnTo>
                  <a:pt x="1291544" y="258990"/>
                </a:lnTo>
                <a:lnTo>
                  <a:pt x="1311873" y="257403"/>
                </a:lnTo>
                <a:lnTo>
                  <a:pt x="1332202" y="256133"/>
                </a:lnTo>
                <a:lnTo>
                  <a:pt x="1352531" y="255181"/>
                </a:lnTo>
                <a:lnTo>
                  <a:pt x="1373178" y="254546"/>
                </a:lnTo>
                <a:lnTo>
                  <a:pt x="1393825" y="254546"/>
                </a:lnTo>
                <a:lnTo>
                  <a:pt x="1414154" y="254546"/>
                </a:lnTo>
                <a:lnTo>
                  <a:pt x="1435119" y="255181"/>
                </a:lnTo>
                <a:lnTo>
                  <a:pt x="1455448" y="256133"/>
                </a:lnTo>
                <a:lnTo>
                  <a:pt x="1475778" y="257403"/>
                </a:lnTo>
                <a:lnTo>
                  <a:pt x="1496107" y="258990"/>
                </a:lnTo>
                <a:lnTo>
                  <a:pt x="1515801" y="261211"/>
                </a:lnTo>
                <a:lnTo>
                  <a:pt x="1536130" y="263433"/>
                </a:lnTo>
                <a:lnTo>
                  <a:pt x="1556142" y="266290"/>
                </a:lnTo>
                <a:lnTo>
                  <a:pt x="1627294" y="47291"/>
                </a:lnTo>
                <a:lnTo>
                  <a:pt x="1629835" y="40626"/>
                </a:lnTo>
                <a:lnTo>
                  <a:pt x="1633012" y="34595"/>
                </a:lnTo>
                <a:lnTo>
                  <a:pt x="1636823" y="28882"/>
                </a:lnTo>
                <a:lnTo>
                  <a:pt x="1640953" y="23487"/>
                </a:lnTo>
                <a:lnTo>
                  <a:pt x="1645400" y="18726"/>
                </a:lnTo>
                <a:lnTo>
                  <a:pt x="1650164" y="14600"/>
                </a:lnTo>
                <a:lnTo>
                  <a:pt x="1655882" y="10474"/>
                </a:lnTo>
                <a:lnTo>
                  <a:pt x="1661600" y="7300"/>
                </a:lnTo>
                <a:lnTo>
                  <a:pt x="1667635" y="4761"/>
                </a:lnTo>
                <a:lnTo>
                  <a:pt x="1673670" y="2539"/>
                </a:lnTo>
                <a:lnTo>
                  <a:pt x="1680023" y="952"/>
                </a:lnTo>
                <a:lnTo>
                  <a:pt x="1686694" y="0"/>
                </a:lnTo>
                <a:lnTo>
                  <a:pt x="1693682" y="0"/>
                </a:lnTo>
                <a:lnTo>
                  <a:pt x="1700352" y="317"/>
                </a:lnTo>
                <a:lnTo>
                  <a:pt x="1707023" y="1270"/>
                </a:lnTo>
                <a:lnTo>
                  <a:pt x="1714011" y="2857"/>
                </a:lnTo>
                <a:lnTo>
                  <a:pt x="1934774" y="75221"/>
                </a:lnTo>
                <a:lnTo>
                  <a:pt x="1941762" y="77443"/>
                </a:lnTo>
                <a:lnTo>
                  <a:pt x="1947798" y="80617"/>
                </a:lnTo>
                <a:lnTo>
                  <a:pt x="1953833" y="84108"/>
                </a:lnTo>
                <a:lnTo>
                  <a:pt x="1958915" y="88234"/>
                </a:lnTo>
                <a:lnTo>
                  <a:pt x="1963997" y="93312"/>
                </a:lnTo>
                <a:lnTo>
                  <a:pt x="1968127" y="98073"/>
                </a:lnTo>
                <a:lnTo>
                  <a:pt x="1971621" y="103469"/>
                </a:lnTo>
                <a:lnTo>
                  <a:pt x="1975115" y="108864"/>
                </a:lnTo>
                <a:lnTo>
                  <a:pt x="1977656" y="114895"/>
                </a:lnTo>
                <a:lnTo>
                  <a:pt x="1980197" y="121243"/>
                </a:lnTo>
                <a:lnTo>
                  <a:pt x="1981468" y="127908"/>
                </a:lnTo>
                <a:lnTo>
                  <a:pt x="1982421" y="134573"/>
                </a:lnTo>
                <a:lnTo>
                  <a:pt x="1982738" y="141238"/>
                </a:lnTo>
                <a:lnTo>
                  <a:pt x="1981786" y="148221"/>
                </a:lnTo>
                <a:lnTo>
                  <a:pt x="1980833" y="154886"/>
                </a:lnTo>
                <a:lnTo>
                  <a:pt x="1979244" y="161551"/>
                </a:lnTo>
                <a:lnTo>
                  <a:pt x="1907774" y="380550"/>
                </a:lnTo>
                <a:lnTo>
                  <a:pt x="1925880" y="390389"/>
                </a:lnTo>
                <a:lnTo>
                  <a:pt x="1943986" y="400228"/>
                </a:lnTo>
                <a:lnTo>
                  <a:pt x="1961456" y="410702"/>
                </a:lnTo>
                <a:lnTo>
                  <a:pt x="1978927" y="421175"/>
                </a:lnTo>
                <a:lnTo>
                  <a:pt x="1996397" y="431967"/>
                </a:lnTo>
                <a:lnTo>
                  <a:pt x="2013232" y="443393"/>
                </a:lnTo>
                <a:lnTo>
                  <a:pt x="2029750" y="454501"/>
                </a:lnTo>
                <a:lnTo>
                  <a:pt x="2046585" y="466562"/>
                </a:lnTo>
                <a:lnTo>
                  <a:pt x="2062785" y="478623"/>
                </a:lnTo>
                <a:lnTo>
                  <a:pt x="2078985" y="491001"/>
                </a:lnTo>
                <a:lnTo>
                  <a:pt x="2094867" y="503697"/>
                </a:lnTo>
                <a:lnTo>
                  <a:pt x="2110432" y="516709"/>
                </a:lnTo>
                <a:lnTo>
                  <a:pt x="2125679" y="529723"/>
                </a:lnTo>
                <a:lnTo>
                  <a:pt x="2140925" y="543370"/>
                </a:lnTo>
                <a:lnTo>
                  <a:pt x="2155855" y="557335"/>
                </a:lnTo>
                <a:lnTo>
                  <a:pt x="2170466" y="571301"/>
                </a:lnTo>
                <a:lnTo>
                  <a:pt x="2357242" y="435775"/>
                </a:lnTo>
                <a:lnTo>
                  <a:pt x="2362959" y="431967"/>
                </a:lnTo>
                <a:lnTo>
                  <a:pt x="2369312" y="428793"/>
                </a:lnTo>
                <a:lnTo>
                  <a:pt x="2375347" y="426571"/>
                </a:lnTo>
                <a:lnTo>
                  <a:pt x="2382018" y="424667"/>
                </a:lnTo>
                <a:lnTo>
                  <a:pt x="2388371" y="423397"/>
                </a:lnTo>
                <a:lnTo>
                  <a:pt x="2395041" y="422762"/>
                </a:lnTo>
                <a:lnTo>
                  <a:pt x="2401712" y="422762"/>
                </a:lnTo>
                <a:lnTo>
                  <a:pt x="2408065" y="423397"/>
                </a:lnTo>
                <a:lnTo>
                  <a:pt x="2414418" y="424984"/>
                </a:lnTo>
                <a:lnTo>
                  <a:pt x="2420770" y="426888"/>
                </a:lnTo>
                <a:lnTo>
                  <a:pt x="2426806" y="429428"/>
                </a:lnTo>
                <a:lnTo>
                  <a:pt x="2432841" y="432601"/>
                </a:lnTo>
                <a:lnTo>
                  <a:pt x="2438559" y="436093"/>
                </a:lnTo>
                <a:lnTo>
                  <a:pt x="2443959" y="440854"/>
                </a:lnTo>
                <a:lnTo>
                  <a:pt x="2448406" y="445614"/>
                </a:lnTo>
                <a:lnTo>
                  <a:pt x="2452853" y="451327"/>
                </a:lnTo>
                <a:lnTo>
                  <a:pt x="2589757" y="638904"/>
                </a:lnTo>
                <a:lnTo>
                  <a:pt x="2593569" y="644935"/>
                </a:lnTo>
                <a:lnTo>
                  <a:pt x="2596746" y="650965"/>
                </a:lnTo>
                <a:lnTo>
                  <a:pt x="2599287" y="657313"/>
                </a:lnTo>
                <a:lnTo>
                  <a:pt x="2601193" y="663661"/>
                </a:lnTo>
                <a:lnTo>
                  <a:pt x="2602463" y="670326"/>
                </a:lnTo>
                <a:lnTo>
                  <a:pt x="2602781" y="676991"/>
                </a:lnTo>
                <a:lnTo>
                  <a:pt x="2602781" y="683656"/>
                </a:lnTo>
                <a:lnTo>
                  <a:pt x="2601828" y="690004"/>
                </a:lnTo>
                <a:lnTo>
                  <a:pt x="2600557" y="696352"/>
                </a:lnTo>
                <a:lnTo>
                  <a:pt x="2598652" y="703017"/>
                </a:lnTo>
                <a:lnTo>
                  <a:pt x="2596428" y="709047"/>
                </a:lnTo>
                <a:lnTo>
                  <a:pt x="2592934" y="715078"/>
                </a:lnTo>
                <a:lnTo>
                  <a:pt x="2589122" y="720473"/>
                </a:lnTo>
                <a:lnTo>
                  <a:pt x="2584993" y="725869"/>
                </a:lnTo>
                <a:lnTo>
                  <a:pt x="2580228" y="730630"/>
                </a:lnTo>
                <a:lnTo>
                  <a:pt x="2574828" y="734756"/>
                </a:lnTo>
                <a:lnTo>
                  <a:pt x="2388053" y="870281"/>
                </a:lnTo>
                <a:lnTo>
                  <a:pt x="2396629" y="888372"/>
                </a:lnTo>
                <a:lnTo>
                  <a:pt x="2405524" y="906781"/>
                </a:lnTo>
                <a:lnTo>
                  <a:pt x="2413465" y="925189"/>
                </a:lnTo>
                <a:lnTo>
                  <a:pt x="2421088" y="943598"/>
                </a:lnTo>
                <a:lnTo>
                  <a:pt x="2428712" y="962324"/>
                </a:lnTo>
                <a:lnTo>
                  <a:pt x="2436017" y="981367"/>
                </a:lnTo>
                <a:lnTo>
                  <a:pt x="2442688" y="1000411"/>
                </a:lnTo>
                <a:lnTo>
                  <a:pt x="2449041" y="1019454"/>
                </a:lnTo>
                <a:lnTo>
                  <a:pt x="2455394" y="1039132"/>
                </a:lnTo>
                <a:lnTo>
                  <a:pt x="2461111" y="1058810"/>
                </a:lnTo>
                <a:lnTo>
                  <a:pt x="2466829" y="1078171"/>
                </a:lnTo>
                <a:lnTo>
                  <a:pt x="2471594" y="1098167"/>
                </a:lnTo>
                <a:lnTo>
                  <a:pt x="2476676" y="1118162"/>
                </a:lnTo>
                <a:lnTo>
                  <a:pt x="2480805" y="1138158"/>
                </a:lnTo>
                <a:lnTo>
                  <a:pt x="2484935" y="1158470"/>
                </a:lnTo>
                <a:lnTo>
                  <a:pt x="2488746" y="1178783"/>
                </a:lnTo>
                <a:lnTo>
                  <a:pt x="2718721" y="1178783"/>
                </a:lnTo>
                <a:lnTo>
                  <a:pt x="2725709" y="1179101"/>
                </a:lnTo>
                <a:lnTo>
                  <a:pt x="2732698" y="1180370"/>
                </a:lnTo>
                <a:lnTo>
                  <a:pt x="2739368" y="1181640"/>
                </a:lnTo>
                <a:lnTo>
                  <a:pt x="2745403" y="1184496"/>
                </a:lnTo>
                <a:lnTo>
                  <a:pt x="2751439" y="1187035"/>
                </a:lnTo>
                <a:lnTo>
                  <a:pt x="2757156" y="1190527"/>
                </a:lnTo>
                <a:lnTo>
                  <a:pt x="2762239" y="1194653"/>
                </a:lnTo>
                <a:lnTo>
                  <a:pt x="2767321" y="1199096"/>
                </a:lnTo>
                <a:lnTo>
                  <a:pt x="2771768" y="1203857"/>
                </a:lnTo>
                <a:lnTo>
                  <a:pt x="2775897" y="1209253"/>
                </a:lnTo>
                <a:lnTo>
                  <a:pt x="2779391" y="1214966"/>
                </a:lnTo>
                <a:lnTo>
                  <a:pt x="2782250" y="1220361"/>
                </a:lnTo>
                <a:lnTo>
                  <a:pt x="2784474" y="1226709"/>
                </a:lnTo>
                <a:lnTo>
                  <a:pt x="2786062" y="1233692"/>
                </a:lnTo>
                <a:lnTo>
                  <a:pt x="2787015" y="1240357"/>
                </a:lnTo>
                <a:lnTo>
                  <a:pt x="2787650" y="1247022"/>
                </a:lnTo>
                <a:lnTo>
                  <a:pt x="2787650" y="1479986"/>
                </a:lnTo>
                <a:lnTo>
                  <a:pt x="2787015" y="1486651"/>
                </a:lnTo>
                <a:lnTo>
                  <a:pt x="2786380" y="1493951"/>
                </a:lnTo>
                <a:lnTo>
                  <a:pt x="2784474" y="1500299"/>
                </a:lnTo>
                <a:lnTo>
                  <a:pt x="2782250" y="1506646"/>
                </a:lnTo>
                <a:lnTo>
                  <a:pt x="2779391" y="1512677"/>
                </a:lnTo>
                <a:lnTo>
                  <a:pt x="2775897" y="1518390"/>
                </a:lnTo>
                <a:lnTo>
                  <a:pt x="2771768" y="1523785"/>
                </a:lnTo>
                <a:lnTo>
                  <a:pt x="2767639" y="1528546"/>
                </a:lnTo>
                <a:lnTo>
                  <a:pt x="2762556" y="1532672"/>
                </a:lnTo>
                <a:lnTo>
                  <a:pt x="2757156" y="1536798"/>
                </a:lnTo>
                <a:lnTo>
                  <a:pt x="2751439" y="1540290"/>
                </a:lnTo>
                <a:lnTo>
                  <a:pt x="2745403" y="1543146"/>
                </a:lnTo>
                <a:lnTo>
                  <a:pt x="2739368" y="1545368"/>
                </a:lnTo>
                <a:lnTo>
                  <a:pt x="2732698" y="1546955"/>
                </a:lnTo>
                <a:lnTo>
                  <a:pt x="2725709" y="1548224"/>
                </a:lnTo>
                <a:lnTo>
                  <a:pt x="2719039" y="1548542"/>
                </a:lnTo>
                <a:lnTo>
                  <a:pt x="2488746" y="1548542"/>
                </a:lnTo>
                <a:lnTo>
                  <a:pt x="2484935" y="1568855"/>
                </a:lnTo>
                <a:lnTo>
                  <a:pt x="2480805" y="1589168"/>
                </a:lnTo>
                <a:lnTo>
                  <a:pt x="2476676" y="1609163"/>
                </a:lnTo>
                <a:lnTo>
                  <a:pt x="2471594" y="1629476"/>
                </a:lnTo>
                <a:lnTo>
                  <a:pt x="2466829" y="1648837"/>
                </a:lnTo>
                <a:lnTo>
                  <a:pt x="2461111" y="1668832"/>
                </a:lnTo>
                <a:lnTo>
                  <a:pt x="2455394" y="1688510"/>
                </a:lnTo>
                <a:lnTo>
                  <a:pt x="2449041" y="1707554"/>
                </a:lnTo>
                <a:lnTo>
                  <a:pt x="2442688" y="1726914"/>
                </a:lnTo>
                <a:lnTo>
                  <a:pt x="2436017" y="1745958"/>
                </a:lnTo>
                <a:lnTo>
                  <a:pt x="2428712" y="1764684"/>
                </a:lnTo>
                <a:lnTo>
                  <a:pt x="2421088" y="1783410"/>
                </a:lnTo>
                <a:lnTo>
                  <a:pt x="2413465" y="1802453"/>
                </a:lnTo>
                <a:lnTo>
                  <a:pt x="2405524" y="1820862"/>
                </a:lnTo>
                <a:lnTo>
                  <a:pt x="2396629" y="1838953"/>
                </a:lnTo>
                <a:lnTo>
                  <a:pt x="2388053" y="1857044"/>
                </a:lnTo>
                <a:lnTo>
                  <a:pt x="2574828" y="1992252"/>
                </a:lnTo>
                <a:lnTo>
                  <a:pt x="2580228" y="1996378"/>
                </a:lnTo>
                <a:lnTo>
                  <a:pt x="2584993" y="2001456"/>
                </a:lnTo>
                <a:lnTo>
                  <a:pt x="2589122" y="2006534"/>
                </a:lnTo>
                <a:lnTo>
                  <a:pt x="2592934" y="2012247"/>
                </a:lnTo>
                <a:lnTo>
                  <a:pt x="2596428" y="2018278"/>
                </a:lnTo>
                <a:lnTo>
                  <a:pt x="2598652" y="2024308"/>
                </a:lnTo>
                <a:lnTo>
                  <a:pt x="2600557" y="2030656"/>
                </a:lnTo>
                <a:lnTo>
                  <a:pt x="2601828" y="2037004"/>
                </a:lnTo>
                <a:lnTo>
                  <a:pt x="2602781" y="2043352"/>
                </a:lnTo>
                <a:lnTo>
                  <a:pt x="2602781" y="2050334"/>
                </a:lnTo>
                <a:lnTo>
                  <a:pt x="2602463" y="2056682"/>
                </a:lnTo>
                <a:lnTo>
                  <a:pt x="2601193" y="2063347"/>
                </a:lnTo>
                <a:lnTo>
                  <a:pt x="2599287" y="2069695"/>
                </a:lnTo>
                <a:lnTo>
                  <a:pt x="2596746" y="2076360"/>
                </a:lnTo>
                <a:lnTo>
                  <a:pt x="2593569" y="2082073"/>
                </a:lnTo>
                <a:lnTo>
                  <a:pt x="2589757" y="2087786"/>
                </a:lnTo>
                <a:lnTo>
                  <a:pt x="2452853" y="2276315"/>
                </a:lnTo>
                <a:lnTo>
                  <a:pt x="2448406" y="2281711"/>
                </a:lnTo>
                <a:lnTo>
                  <a:pt x="2443959" y="2286472"/>
                </a:lnTo>
                <a:lnTo>
                  <a:pt x="2438559" y="2290915"/>
                </a:lnTo>
                <a:lnTo>
                  <a:pt x="2432841" y="2294406"/>
                </a:lnTo>
                <a:lnTo>
                  <a:pt x="2426806" y="2297898"/>
                </a:lnTo>
                <a:lnTo>
                  <a:pt x="2420770" y="2300437"/>
                </a:lnTo>
                <a:lnTo>
                  <a:pt x="2414418" y="2302341"/>
                </a:lnTo>
                <a:lnTo>
                  <a:pt x="2408065" y="2303293"/>
                </a:lnTo>
                <a:lnTo>
                  <a:pt x="2401712" y="2304245"/>
                </a:lnTo>
                <a:lnTo>
                  <a:pt x="2395041" y="2304563"/>
                </a:lnTo>
                <a:lnTo>
                  <a:pt x="2388371" y="2303611"/>
                </a:lnTo>
                <a:lnTo>
                  <a:pt x="2381700" y="2302658"/>
                </a:lnTo>
                <a:lnTo>
                  <a:pt x="2375347" y="2300754"/>
                </a:lnTo>
                <a:lnTo>
                  <a:pt x="2368994" y="2298532"/>
                </a:lnTo>
                <a:lnTo>
                  <a:pt x="2362959" y="2295041"/>
                </a:lnTo>
                <a:lnTo>
                  <a:pt x="2357242" y="2291232"/>
                </a:lnTo>
                <a:lnTo>
                  <a:pt x="2170466" y="2156025"/>
                </a:lnTo>
                <a:lnTo>
                  <a:pt x="2155855" y="2170307"/>
                </a:lnTo>
                <a:lnTo>
                  <a:pt x="2140925" y="2183638"/>
                </a:lnTo>
                <a:lnTo>
                  <a:pt x="2125679" y="2197285"/>
                </a:lnTo>
                <a:lnTo>
                  <a:pt x="2110432" y="2210616"/>
                </a:lnTo>
                <a:lnTo>
                  <a:pt x="2094867" y="2223629"/>
                </a:lnTo>
                <a:lnTo>
                  <a:pt x="2078985" y="2236007"/>
                </a:lnTo>
                <a:lnTo>
                  <a:pt x="2062785" y="2248385"/>
                </a:lnTo>
                <a:lnTo>
                  <a:pt x="2046585" y="2260446"/>
                </a:lnTo>
                <a:lnTo>
                  <a:pt x="2030068" y="2272506"/>
                </a:lnTo>
                <a:lnTo>
                  <a:pt x="2013232" y="2283932"/>
                </a:lnTo>
                <a:lnTo>
                  <a:pt x="1996397" y="2295041"/>
                </a:lnTo>
                <a:lnTo>
                  <a:pt x="1978927" y="2306150"/>
                </a:lnTo>
                <a:lnTo>
                  <a:pt x="1961456" y="2316624"/>
                </a:lnTo>
                <a:lnTo>
                  <a:pt x="1943986" y="2327097"/>
                </a:lnTo>
                <a:lnTo>
                  <a:pt x="1925880" y="2336936"/>
                </a:lnTo>
                <a:lnTo>
                  <a:pt x="1907774" y="2346776"/>
                </a:lnTo>
                <a:lnTo>
                  <a:pt x="1979244" y="2565457"/>
                </a:lnTo>
                <a:lnTo>
                  <a:pt x="1980833" y="2572439"/>
                </a:lnTo>
                <a:lnTo>
                  <a:pt x="1981786" y="2579422"/>
                </a:lnTo>
                <a:lnTo>
                  <a:pt x="1982738" y="2586404"/>
                </a:lnTo>
                <a:lnTo>
                  <a:pt x="1982421" y="2592752"/>
                </a:lnTo>
                <a:lnTo>
                  <a:pt x="1981468" y="2599417"/>
                </a:lnTo>
                <a:lnTo>
                  <a:pt x="1980197" y="2605765"/>
                </a:lnTo>
                <a:lnTo>
                  <a:pt x="1977656" y="2612113"/>
                </a:lnTo>
                <a:lnTo>
                  <a:pt x="1975115" y="2618143"/>
                </a:lnTo>
                <a:lnTo>
                  <a:pt x="1971621" y="2623856"/>
                </a:lnTo>
                <a:lnTo>
                  <a:pt x="1968127" y="2629252"/>
                </a:lnTo>
                <a:lnTo>
                  <a:pt x="1963997" y="2634013"/>
                </a:lnTo>
                <a:lnTo>
                  <a:pt x="1958915" y="2638774"/>
                </a:lnTo>
                <a:lnTo>
                  <a:pt x="1953833" y="2642900"/>
                </a:lnTo>
                <a:lnTo>
                  <a:pt x="1948115" y="2646391"/>
                </a:lnTo>
                <a:lnTo>
                  <a:pt x="1941762" y="2649565"/>
                </a:lnTo>
                <a:lnTo>
                  <a:pt x="1935409" y="2652104"/>
                </a:lnTo>
                <a:lnTo>
                  <a:pt x="1714011" y="2724151"/>
                </a:lnTo>
                <a:lnTo>
                  <a:pt x="1707023" y="2725738"/>
                </a:lnTo>
                <a:lnTo>
                  <a:pt x="1700352" y="2727008"/>
                </a:lnTo>
                <a:lnTo>
                  <a:pt x="1693682" y="2727325"/>
                </a:lnTo>
                <a:lnTo>
                  <a:pt x="1686694" y="2727325"/>
                </a:lnTo>
                <a:lnTo>
                  <a:pt x="1680023" y="2726056"/>
                </a:lnTo>
                <a:lnTo>
                  <a:pt x="1673670" y="2724786"/>
                </a:lnTo>
                <a:lnTo>
                  <a:pt x="1667635" y="2722564"/>
                </a:lnTo>
                <a:lnTo>
                  <a:pt x="1661600" y="2719708"/>
                </a:lnTo>
                <a:lnTo>
                  <a:pt x="1655564" y="2716851"/>
                </a:lnTo>
                <a:lnTo>
                  <a:pt x="1650164" y="2712725"/>
                </a:lnTo>
                <a:lnTo>
                  <a:pt x="1645400" y="2708599"/>
                </a:lnTo>
                <a:lnTo>
                  <a:pt x="1640953" y="2703521"/>
                </a:lnTo>
                <a:lnTo>
                  <a:pt x="1636823" y="2698443"/>
                </a:lnTo>
                <a:lnTo>
                  <a:pt x="1633012" y="2692730"/>
                </a:lnTo>
                <a:lnTo>
                  <a:pt x="1629835" y="2686382"/>
                </a:lnTo>
                <a:lnTo>
                  <a:pt x="1627294" y="2680034"/>
                </a:lnTo>
                <a:lnTo>
                  <a:pt x="1556142" y="2460718"/>
                </a:lnTo>
                <a:lnTo>
                  <a:pt x="1536130" y="2463575"/>
                </a:lnTo>
                <a:lnTo>
                  <a:pt x="1516436" y="2465796"/>
                </a:lnTo>
                <a:lnTo>
                  <a:pt x="1496107" y="2467701"/>
                </a:lnTo>
                <a:lnTo>
                  <a:pt x="1475778" y="2469605"/>
                </a:lnTo>
                <a:lnTo>
                  <a:pt x="1455448" y="2470875"/>
                </a:lnTo>
                <a:lnTo>
                  <a:pt x="1435119" y="2471827"/>
                </a:lnTo>
                <a:lnTo>
                  <a:pt x="1414154" y="2472144"/>
                </a:lnTo>
                <a:lnTo>
                  <a:pt x="1393825" y="2472779"/>
                </a:lnTo>
                <a:lnTo>
                  <a:pt x="1373178" y="2472144"/>
                </a:lnTo>
                <a:lnTo>
                  <a:pt x="1352531" y="2471827"/>
                </a:lnTo>
                <a:lnTo>
                  <a:pt x="1332202" y="2470875"/>
                </a:lnTo>
                <a:lnTo>
                  <a:pt x="1311873" y="2469605"/>
                </a:lnTo>
                <a:lnTo>
                  <a:pt x="1291544" y="2467701"/>
                </a:lnTo>
                <a:lnTo>
                  <a:pt x="1271532" y="2465796"/>
                </a:lnTo>
                <a:lnTo>
                  <a:pt x="1251203" y="2463575"/>
                </a:lnTo>
                <a:lnTo>
                  <a:pt x="1231191" y="2460718"/>
                </a:lnTo>
                <a:lnTo>
                  <a:pt x="1160674" y="2680034"/>
                </a:lnTo>
                <a:lnTo>
                  <a:pt x="1157815" y="2686699"/>
                </a:lnTo>
                <a:lnTo>
                  <a:pt x="1154956" y="2692730"/>
                </a:lnTo>
                <a:lnTo>
                  <a:pt x="1151145" y="2698443"/>
                </a:lnTo>
                <a:lnTo>
                  <a:pt x="1147015" y="2703521"/>
                </a:lnTo>
                <a:lnTo>
                  <a:pt x="1142568" y="2708599"/>
                </a:lnTo>
                <a:lnTo>
                  <a:pt x="1137168" y="2712725"/>
                </a:lnTo>
                <a:lnTo>
                  <a:pt x="1132086" y="2716851"/>
                </a:lnTo>
                <a:lnTo>
                  <a:pt x="1126368" y="2719708"/>
                </a:lnTo>
                <a:lnTo>
                  <a:pt x="1120333" y="2722564"/>
                </a:lnTo>
                <a:lnTo>
                  <a:pt x="1113980" y="2724786"/>
                </a:lnTo>
                <a:lnTo>
                  <a:pt x="1107627" y="2726056"/>
                </a:lnTo>
                <a:lnTo>
                  <a:pt x="1100639" y="2727325"/>
                </a:lnTo>
                <a:lnTo>
                  <a:pt x="1094286" y="2727325"/>
                </a:lnTo>
                <a:lnTo>
                  <a:pt x="1087616" y="2727008"/>
                </a:lnTo>
                <a:lnTo>
                  <a:pt x="1080628" y="2725738"/>
                </a:lnTo>
                <a:lnTo>
                  <a:pt x="1073639" y="2723834"/>
                </a:lnTo>
                <a:lnTo>
                  <a:pt x="852558" y="2652104"/>
                </a:lnTo>
                <a:lnTo>
                  <a:pt x="845888" y="2649565"/>
                </a:lnTo>
                <a:lnTo>
                  <a:pt x="839852" y="2646391"/>
                </a:lnTo>
                <a:lnTo>
                  <a:pt x="834135" y="2642900"/>
                </a:lnTo>
                <a:lnTo>
                  <a:pt x="829052" y="2638774"/>
                </a:lnTo>
                <a:lnTo>
                  <a:pt x="823970" y="2634013"/>
                </a:lnTo>
                <a:lnTo>
                  <a:pt x="819523" y="2629252"/>
                </a:lnTo>
                <a:lnTo>
                  <a:pt x="815711" y="2623856"/>
                </a:lnTo>
                <a:lnTo>
                  <a:pt x="812853" y="2618143"/>
                </a:lnTo>
                <a:lnTo>
                  <a:pt x="809676" y="2612113"/>
                </a:lnTo>
                <a:lnTo>
                  <a:pt x="807770" y="2605765"/>
                </a:lnTo>
                <a:lnTo>
                  <a:pt x="806182" y="2599417"/>
                </a:lnTo>
                <a:lnTo>
                  <a:pt x="805229" y="2592752"/>
                </a:lnTo>
                <a:lnTo>
                  <a:pt x="805229" y="2586404"/>
                </a:lnTo>
                <a:lnTo>
                  <a:pt x="805547" y="2579422"/>
                </a:lnTo>
                <a:lnTo>
                  <a:pt x="806817" y="2572439"/>
                </a:lnTo>
                <a:lnTo>
                  <a:pt x="808088" y="2565457"/>
                </a:lnTo>
                <a:lnTo>
                  <a:pt x="879876" y="2346776"/>
                </a:lnTo>
                <a:lnTo>
                  <a:pt x="861770" y="2336936"/>
                </a:lnTo>
                <a:lnTo>
                  <a:pt x="843982" y="2327097"/>
                </a:lnTo>
                <a:lnTo>
                  <a:pt x="826194" y="2316624"/>
                </a:lnTo>
                <a:lnTo>
                  <a:pt x="808723" y="2306150"/>
                </a:lnTo>
                <a:lnTo>
                  <a:pt x="791570" y="2295041"/>
                </a:lnTo>
                <a:lnTo>
                  <a:pt x="774418" y="2283932"/>
                </a:lnTo>
                <a:lnTo>
                  <a:pt x="757900" y="2272506"/>
                </a:lnTo>
                <a:lnTo>
                  <a:pt x="741065" y="2260446"/>
                </a:lnTo>
                <a:lnTo>
                  <a:pt x="724547" y="2248385"/>
                </a:lnTo>
                <a:lnTo>
                  <a:pt x="708665" y="2236007"/>
                </a:lnTo>
                <a:lnTo>
                  <a:pt x="692783" y="2223311"/>
                </a:lnTo>
                <a:lnTo>
                  <a:pt x="677218" y="2210616"/>
                </a:lnTo>
                <a:lnTo>
                  <a:pt x="661654" y="2197285"/>
                </a:lnTo>
                <a:lnTo>
                  <a:pt x="646724" y="2183638"/>
                </a:lnTo>
                <a:lnTo>
                  <a:pt x="631795" y="2169990"/>
                </a:lnTo>
                <a:lnTo>
                  <a:pt x="616866" y="2155707"/>
                </a:lnTo>
                <a:lnTo>
                  <a:pt x="430726" y="2291232"/>
                </a:lnTo>
                <a:lnTo>
                  <a:pt x="424691" y="2295041"/>
                </a:lnTo>
                <a:lnTo>
                  <a:pt x="418655" y="2298532"/>
                </a:lnTo>
                <a:lnTo>
                  <a:pt x="412303" y="2300754"/>
                </a:lnTo>
                <a:lnTo>
                  <a:pt x="405632" y="2302658"/>
                </a:lnTo>
                <a:lnTo>
                  <a:pt x="399279" y="2303611"/>
                </a:lnTo>
                <a:lnTo>
                  <a:pt x="392609" y="2304563"/>
                </a:lnTo>
                <a:lnTo>
                  <a:pt x="385938" y="2304563"/>
                </a:lnTo>
                <a:lnTo>
                  <a:pt x="379585" y="2303611"/>
                </a:lnTo>
                <a:lnTo>
                  <a:pt x="372915" y="2302341"/>
                </a:lnTo>
                <a:lnTo>
                  <a:pt x="366562" y="2300437"/>
                </a:lnTo>
                <a:lnTo>
                  <a:pt x="360527" y="2297898"/>
                </a:lnTo>
                <a:lnTo>
                  <a:pt x="354491" y="2294724"/>
                </a:lnTo>
                <a:lnTo>
                  <a:pt x="349409" y="2290915"/>
                </a:lnTo>
                <a:lnTo>
                  <a:pt x="344009" y="2286472"/>
                </a:lnTo>
                <a:lnTo>
                  <a:pt x="339244" y="2281711"/>
                </a:lnTo>
                <a:lnTo>
                  <a:pt x="334797" y="2276315"/>
                </a:lnTo>
                <a:lnTo>
                  <a:pt x="197575" y="2087786"/>
                </a:lnTo>
                <a:lnTo>
                  <a:pt x="193763" y="2082073"/>
                </a:lnTo>
                <a:lnTo>
                  <a:pt x="190904" y="2076360"/>
                </a:lnTo>
                <a:lnTo>
                  <a:pt x="188363" y="2069695"/>
                </a:lnTo>
                <a:lnTo>
                  <a:pt x="186457" y="2063347"/>
                </a:lnTo>
                <a:lnTo>
                  <a:pt x="185187" y="2056682"/>
                </a:lnTo>
                <a:lnTo>
                  <a:pt x="184869" y="2050334"/>
                </a:lnTo>
                <a:lnTo>
                  <a:pt x="184869" y="2043352"/>
                </a:lnTo>
                <a:lnTo>
                  <a:pt x="185504" y="2037004"/>
                </a:lnTo>
                <a:lnTo>
                  <a:pt x="187092" y="2030656"/>
                </a:lnTo>
                <a:lnTo>
                  <a:pt x="188998" y="2024308"/>
                </a:lnTo>
                <a:lnTo>
                  <a:pt x="191540" y="2018278"/>
                </a:lnTo>
                <a:lnTo>
                  <a:pt x="194716" y="2012247"/>
                </a:lnTo>
                <a:lnTo>
                  <a:pt x="198528" y="2006534"/>
                </a:lnTo>
                <a:lnTo>
                  <a:pt x="202657" y="2001456"/>
                </a:lnTo>
                <a:lnTo>
                  <a:pt x="207422" y="1996695"/>
                </a:lnTo>
                <a:lnTo>
                  <a:pt x="213139" y="1992252"/>
                </a:lnTo>
                <a:lnTo>
                  <a:pt x="399279" y="1857044"/>
                </a:lnTo>
                <a:lnTo>
                  <a:pt x="390703" y="1838953"/>
                </a:lnTo>
                <a:lnTo>
                  <a:pt x="382444" y="1820544"/>
                </a:lnTo>
                <a:lnTo>
                  <a:pt x="374185" y="1802453"/>
                </a:lnTo>
                <a:lnTo>
                  <a:pt x="366244" y="1783410"/>
                </a:lnTo>
                <a:lnTo>
                  <a:pt x="358621" y="1764684"/>
                </a:lnTo>
                <a:lnTo>
                  <a:pt x="351632" y="1745958"/>
                </a:lnTo>
                <a:lnTo>
                  <a:pt x="344962" y="1726914"/>
                </a:lnTo>
                <a:lnTo>
                  <a:pt x="338291" y="1707554"/>
                </a:lnTo>
                <a:lnTo>
                  <a:pt x="332256" y="1688510"/>
                </a:lnTo>
                <a:lnTo>
                  <a:pt x="326221" y="1668832"/>
                </a:lnTo>
                <a:lnTo>
                  <a:pt x="321139" y="1648837"/>
                </a:lnTo>
                <a:lnTo>
                  <a:pt x="315739" y="1629476"/>
                </a:lnTo>
                <a:lnTo>
                  <a:pt x="311292" y="1609163"/>
                </a:lnTo>
                <a:lnTo>
                  <a:pt x="306845" y="1589168"/>
                </a:lnTo>
                <a:lnTo>
                  <a:pt x="303033" y="1568855"/>
                </a:lnTo>
                <a:lnTo>
                  <a:pt x="299221" y="1548542"/>
                </a:lnTo>
                <a:lnTo>
                  <a:pt x="68929" y="1548542"/>
                </a:lnTo>
                <a:lnTo>
                  <a:pt x="61623" y="1548224"/>
                </a:lnTo>
                <a:lnTo>
                  <a:pt x="54952" y="1546955"/>
                </a:lnTo>
                <a:lnTo>
                  <a:pt x="48282" y="1545368"/>
                </a:lnTo>
                <a:lnTo>
                  <a:pt x="41929" y="1543146"/>
                </a:lnTo>
                <a:lnTo>
                  <a:pt x="36211" y="1540290"/>
                </a:lnTo>
                <a:lnTo>
                  <a:pt x="30494" y="1536798"/>
                </a:lnTo>
                <a:lnTo>
                  <a:pt x="24776" y="1532672"/>
                </a:lnTo>
                <a:lnTo>
                  <a:pt x="20329" y="1528546"/>
                </a:lnTo>
                <a:lnTo>
                  <a:pt x="15882" y="1523785"/>
                </a:lnTo>
                <a:lnTo>
                  <a:pt x="11753" y="1518390"/>
                </a:lnTo>
                <a:lnTo>
                  <a:pt x="8259" y="1512677"/>
                </a:lnTo>
                <a:lnTo>
                  <a:pt x="5400" y="1506646"/>
                </a:lnTo>
                <a:lnTo>
                  <a:pt x="2859" y="1500299"/>
                </a:lnTo>
                <a:lnTo>
                  <a:pt x="1588" y="1493951"/>
                </a:lnTo>
                <a:lnTo>
                  <a:pt x="317" y="1486651"/>
                </a:lnTo>
                <a:lnTo>
                  <a:pt x="0" y="1479986"/>
                </a:lnTo>
                <a:lnTo>
                  <a:pt x="0" y="1247022"/>
                </a:lnTo>
                <a:lnTo>
                  <a:pt x="317" y="1240357"/>
                </a:lnTo>
                <a:lnTo>
                  <a:pt x="1588" y="1233692"/>
                </a:lnTo>
                <a:lnTo>
                  <a:pt x="2859" y="1226709"/>
                </a:lnTo>
                <a:lnTo>
                  <a:pt x="5400" y="1220361"/>
                </a:lnTo>
                <a:lnTo>
                  <a:pt x="8259" y="1214966"/>
                </a:lnTo>
                <a:lnTo>
                  <a:pt x="11753" y="1209253"/>
                </a:lnTo>
                <a:lnTo>
                  <a:pt x="15882" y="1203857"/>
                </a:lnTo>
                <a:lnTo>
                  <a:pt x="20329" y="1199096"/>
                </a:lnTo>
                <a:lnTo>
                  <a:pt x="24776" y="1194653"/>
                </a:lnTo>
                <a:lnTo>
                  <a:pt x="30494" y="1190527"/>
                </a:lnTo>
                <a:lnTo>
                  <a:pt x="36211" y="1187035"/>
                </a:lnTo>
                <a:lnTo>
                  <a:pt x="41929" y="1184496"/>
                </a:lnTo>
                <a:lnTo>
                  <a:pt x="48282" y="1181640"/>
                </a:lnTo>
                <a:lnTo>
                  <a:pt x="54952" y="1180370"/>
                </a:lnTo>
                <a:lnTo>
                  <a:pt x="61623" y="1179101"/>
                </a:lnTo>
                <a:lnTo>
                  <a:pt x="68929" y="1178783"/>
                </a:lnTo>
                <a:lnTo>
                  <a:pt x="299221" y="1178783"/>
                </a:lnTo>
                <a:lnTo>
                  <a:pt x="303033" y="1158470"/>
                </a:lnTo>
                <a:lnTo>
                  <a:pt x="306845" y="1138158"/>
                </a:lnTo>
                <a:lnTo>
                  <a:pt x="311292" y="1118162"/>
                </a:lnTo>
                <a:lnTo>
                  <a:pt x="315739" y="1098167"/>
                </a:lnTo>
                <a:lnTo>
                  <a:pt x="321139" y="1078171"/>
                </a:lnTo>
                <a:lnTo>
                  <a:pt x="326221" y="1058493"/>
                </a:lnTo>
                <a:lnTo>
                  <a:pt x="332256" y="1038815"/>
                </a:lnTo>
                <a:lnTo>
                  <a:pt x="338291" y="1019454"/>
                </a:lnTo>
                <a:lnTo>
                  <a:pt x="344962" y="1000411"/>
                </a:lnTo>
                <a:lnTo>
                  <a:pt x="351632" y="981367"/>
                </a:lnTo>
                <a:lnTo>
                  <a:pt x="358621" y="962324"/>
                </a:lnTo>
                <a:lnTo>
                  <a:pt x="366244" y="943598"/>
                </a:lnTo>
                <a:lnTo>
                  <a:pt x="374185" y="924872"/>
                </a:lnTo>
                <a:lnTo>
                  <a:pt x="382444" y="906463"/>
                </a:lnTo>
                <a:lnTo>
                  <a:pt x="390703" y="888372"/>
                </a:lnTo>
                <a:lnTo>
                  <a:pt x="399279" y="870281"/>
                </a:lnTo>
                <a:lnTo>
                  <a:pt x="213139" y="734756"/>
                </a:lnTo>
                <a:lnTo>
                  <a:pt x="207422" y="730312"/>
                </a:lnTo>
                <a:lnTo>
                  <a:pt x="202657" y="725552"/>
                </a:lnTo>
                <a:lnTo>
                  <a:pt x="198528" y="720473"/>
                </a:lnTo>
                <a:lnTo>
                  <a:pt x="194716" y="715078"/>
                </a:lnTo>
                <a:lnTo>
                  <a:pt x="191540" y="709047"/>
                </a:lnTo>
                <a:lnTo>
                  <a:pt x="188998" y="703017"/>
                </a:lnTo>
                <a:lnTo>
                  <a:pt x="187092" y="696352"/>
                </a:lnTo>
                <a:lnTo>
                  <a:pt x="185504" y="690004"/>
                </a:lnTo>
                <a:lnTo>
                  <a:pt x="184869" y="683656"/>
                </a:lnTo>
                <a:lnTo>
                  <a:pt x="184869" y="676991"/>
                </a:lnTo>
                <a:lnTo>
                  <a:pt x="185187" y="670326"/>
                </a:lnTo>
                <a:lnTo>
                  <a:pt x="186457" y="663661"/>
                </a:lnTo>
                <a:lnTo>
                  <a:pt x="188363" y="657313"/>
                </a:lnTo>
                <a:lnTo>
                  <a:pt x="190904" y="650965"/>
                </a:lnTo>
                <a:lnTo>
                  <a:pt x="193763" y="644935"/>
                </a:lnTo>
                <a:lnTo>
                  <a:pt x="197575" y="638904"/>
                </a:lnTo>
                <a:lnTo>
                  <a:pt x="334797" y="451327"/>
                </a:lnTo>
                <a:lnTo>
                  <a:pt x="339244" y="445614"/>
                </a:lnTo>
                <a:lnTo>
                  <a:pt x="344009" y="440854"/>
                </a:lnTo>
                <a:lnTo>
                  <a:pt x="349409" y="436093"/>
                </a:lnTo>
                <a:lnTo>
                  <a:pt x="354491" y="432601"/>
                </a:lnTo>
                <a:lnTo>
                  <a:pt x="360527" y="429428"/>
                </a:lnTo>
                <a:lnTo>
                  <a:pt x="366562" y="426888"/>
                </a:lnTo>
                <a:lnTo>
                  <a:pt x="372915" y="424984"/>
                </a:lnTo>
                <a:lnTo>
                  <a:pt x="379585" y="423397"/>
                </a:lnTo>
                <a:lnTo>
                  <a:pt x="385938" y="422762"/>
                </a:lnTo>
                <a:lnTo>
                  <a:pt x="392609" y="422762"/>
                </a:lnTo>
                <a:lnTo>
                  <a:pt x="399279" y="423397"/>
                </a:lnTo>
                <a:lnTo>
                  <a:pt x="405632" y="424667"/>
                </a:lnTo>
                <a:lnTo>
                  <a:pt x="412303" y="426571"/>
                </a:lnTo>
                <a:lnTo>
                  <a:pt x="418655" y="428793"/>
                </a:lnTo>
                <a:lnTo>
                  <a:pt x="424691" y="431967"/>
                </a:lnTo>
                <a:lnTo>
                  <a:pt x="430726" y="435775"/>
                </a:lnTo>
                <a:lnTo>
                  <a:pt x="616866" y="571301"/>
                </a:lnTo>
                <a:lnTo>
                  <a:pt x="631795" y="557335"/>
                </a:lnTo>
                <a:lnTo>
                  <a:pt x="646724" y="543370"/>
                </a:lnTo>
                <a:lnTo>
                  <a:pt x="661654" y="529723"/>
                </a:lnTo>
                <a:lnTo>
                  <a:pt x="677218" y="516709"/>
                </a:lnTo>
                <a:lnTo>
                  <a:pt x="693101" y="503697"/>
                </a:lnTo>
                <a:lnTo>
                  <a:pt x="708665" y="491001"/>
                </a:lnTo>
                <a:lnTo>
                  <a:pt x="724547" y="478623"/>
                </a:lnTo>
                <a:lnTo>
                  <a:pt x="741065" y="466562"/>
                </a:lnTo>
                <a:lnTo>
                  <a:pt x="757900" y="454501"/>
                </a:lnTo>
                <a:lnTo>
                  <a:pt x="774418" y="443393"/>
                </a:lnTo>
                <a:lnTo>
                  <a:pt x="791570" y="431967"/>
                </a:lnTo>
                <a:lnTo>
                  <a:pt x="808723" y="421175"/>
                </a:lnTo>
                <a:lnTo>
                  <a:pt x="826194" y="410702"/>
                </a:lnTo>
                <a:lnTo>
                  <a:pt x="843982" y="400228"/>
                </a:lnTo>
                <a:lnTo>
                  <a:pt x="861770" y="390389"/>
                </a:lnTo>
                <a:lnTo>
                  <a:pt x="879876" y="380550"/>
                </a:lnTo>
                <a:lnTo>
                  <a:pt x="808088" y="161551"/>
                </a:lnTo>
                <a:lnTo>
                  <a:pt x="806182" y="154886"/>
                </a:lnTo>
                <a:lnTo>
                  <a:pt x="805547" y="147586"/>
                </a:lnTo>
                <a:lnTo>
                  <a:pt x="804911" y="140921"/>
                </a:lnTo>
                <a:lnTo>
                  <a:pt x="805229" y="134573"/>
                </a:lnTo>
                <a:lnTo>
                  <a:pt x="805864" y="127908"/>
                </a:lnTo>
                <a:lnTo>
                  <a:pt x="807770" y="121243"/>
                </a:lnTo>
                <a:lnTo>
                  <a:pt x="809676" y="114895"/>
                </a:lnTo>
                <a:lnTo>
                  <a:pt x="812217" y="109499"/>
                </a:lnTo>
                <a:lnTo>
                  <a:pt x="815711" y="103469"/>
                </a:lnTo>
                <a:lnTo>
                  <a:pt x="819523" y="98073"/>
                </a:lnTo>
                <a:lnTo>
                  <a:pt x="823970" y="93312"/>
                </a:lnTo>
                <a:lnTo>
                  <a:pt x="829052" y="88552"/>
                </a:lnTo>
                <a:lnTo>
                  <a:pt x="834135" y="84426"/>
                </a:lnTo>
                <a:lnTo>
                  <a:pt x="839852" y="80617"/>
                </a:lnTo>
                <a:lnTo>
                  <a:pt x="845888" y="77760"/>
                </a:lnTo>
                <a:lnTo>
                  <a:pt x="852558" y="75221"/>
                </a:lnTo>
                <a:lnTo>
                  <a:pt x="1073957" y="2857"/>
                </a:lnTo>
                <a:lnTo>
                  <a:pt x="1080628" y="1270"/>
                </a:lnTo>
                <a:lnTo>
                  <a:pt x="1087616" y="317"/>
                </a:lnTo>
                <a:lnTo>
                  <a:pt x="1094286" y="0"/>
                </a:lnTo>
                <a:close/>
              </a:path>
            </a:pathLst>
          </a:cu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106" name="任意多边形 17"/>
          <p:cNvSpPr/>
          <p:nvPr/>
        </p:nvSpPr>
        <p:spPr>
          <a:xfrm>
            <a:off x="-1587" y="0"/>
            <a:ext cx="5437187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29989" y="0"/>
              </a:cxn>
              <a:cxn ang="0">
                <a:pos x="1630727" y="386198"/>
              </a:cxn>
              <a:cxn ang="0">
                <a:pos x="0" y="386198"/>
              </a:cxn>
              <a:cxn ang="0">
                <a:pos x="0" y="0"/>
              </a:cxn>
            </a:cxnLst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462AD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47107" name="椭圆 28"/>
          <p:cNvSpPr/>
          <p:nvPr/>
        </p:nvSpPr>
        <p:spPr>
          <a:xfrm>
            <a:off x="3203575" y="1995488"/>
            <a:ext cx="936625" cy="86360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anchor="ctr"/>
          <a:p>
            <a:pPr lvl="0" indent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椭圆 32"/>
          <p:cNvSpPr>
            <a:spLocks noChangeArrowheads="1"/>
          </p:cNvSpPr>
          <p:nvPr/>
        </p:nvSpPr>
        <p:spPr bwMode="auto">
          <a:xfrm>
            <a:off x="3276600" y="2066925"/>
            <a:ext cx="811213" cy="720725"/>
          </a:xfrm>
          <a:prstGeom prst="ellipse">
            <a:avLst/>
          </a:prstGeom>
          <a:solidFill>
            <a:schemeClr val="accent4"/>
          </a:solidFill>
          <a:ln w="9525">
            <a:noFill/>
            <a:round/>
          </a:ln>
        </p:spPr>
        <p:txBody>
          <a:bodyPr lIns="0" tIns="0" rIns="0" bIns="0" anchor="ctr"/>
          <a:p>
            <a:pPr lvl="0" algn="ctr" eaLnBrk="1" fontAlgn="base" hangingPunct="1"/>
            <a:r>
              <a:rPr lang="en-US" altLang="zh-CN" sz="2000" strike="noStrike" noProof="1" dirty="0">
                <a:solidFill>
                  <a:srgbClr val="FFFFFF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C</a:t>
            </a:r>
            <a:endParaRPr lang="en-US" altLang="zh-CN" sz="2000" strike="noStrike" noProof="1" dirty="0">
              <a:solidFill>
                <a:srgbClr val="FFFFFF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文本框 36"/>
          <p:cNvSpPr txBox="1">
            <a:spLocks noChangeArrowheads="1"/>
          </p:cNvSpPr>
          <p:nvPr/>
        </p:nvSpPr>
        <p:spPr bwMode="auto">
          <a:xfrm>
            <a:off x="3924300" y="2211388"/>
            <a:ext cx="4032250" cy="503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操作办法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110" name="文本框 20"/>
          <p:cNvSpPr txBox="1"/>
          <p:nvPr/>
        </p:nvSpPr>
        <p:spPr>
          <a:xfrm>
            <a:off x="277813" y="411163"/>
            <a:ext cx="1347787" cy="3800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8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两难型题目</a:t>
            </a:r>
            <a:endParaRPr lang="zh-CN" altLang="en-US" sz="4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7111" name="直接连接符 24"/>
          <p:cNvCxnSpPr/>
          <p:nvPr/>
        </p:nvCxnSpPr>
        <p:spPr>
          <a:xfrm>
            <a:off x="1320800" y="401638"/>
            <a:ext cx="11113" cy="3754437"/>
          </a:xfrm>
          <a:prstGeom prst="line">
            <a:avLst/>
          </a:prstGeom>
          <a:ln w="9525" cap="flat" cmpd="sng">
            <a:solidFill>
              <a:srgbClr val="FFFFFF"/>
            </a:solidFill>
            <a:prstDash val="sys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cxnSp>
        <p:nvCxnSpPr>
          <p:cNvPr id="11" name="直接连接符 10"/>
          <p:cNvCxnSpPr/>
          <p:nvPr/>
        </p:nvCxnSpPr>
        <p:spPr>
          <a:xfrm>
            <a:off x="1187450" y="771525"/>
            <a:ext cx="2232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3316288" y="658813"/>
            <a:ext cx="206375" cy="207963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标题层"/>
          <p:cNvSpPr txBox="1"/>
          <p:nvPr/>
        </p:nvSpPr>
        <p:spPr bwMode="auto">
          <a:xfrm>
            <a:off x="1258888" y="339725"/>
            <a:ext cx="2233613" cy="483235"/>
          </a:xfrm>
          <a:prstGeom prst="rect">
            <a:avLst/>
          </a:prstGeom>
          <a:noFill/>
          <a:effectLst>
            <a:outerShdw blurRad="12700" dist="12700" dir="438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思考问题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468313" y="400050"/>
            <a:ext cx="714375" cy="714375"/>
            <a:chOff x="2195736" y="1707654"/>
            <a:chExt cx="1296144" cy="1296144"/>
          </a:xfrm>
        </p:grpSpPr>
        <p:sp>
          <p:nvSpPr>
            <p:cNvPr id="15" name="椭圆 2"/>
            <p:cNvSpPr/>
            <p:nvPr/>
          </p:nvSpPr>
          <p:spPr>
            <a:xfrm>
              <a:off x="2195736" y="1707654"/>
              <a:ext cx="1296144" cy="1296144"/>
            </a:xfrm>
            <a:custGeom>
              <a:avLst/>
              <a:gdLst/>
              <a:ahLst/>
              <a:cxnLst/>
              <a:rect l="l" t="t" r="r" b="b"/>
              <a:pathLst>
                <a:path w="1296144" h="1296144">
                  <a:moveTo>
                    <a:pt x="648072" y="144016"/>
                  </a:moveTo>
                  <a:cubicBezTo>
                    <a:pt x="369690" y="144016"/>
                    <a:pt x="144016" y="369690"/>
                    <a:pt x="144016" y="648072"/>
                  </a:cubicBezTo>
                  <a:cubicBezTo>
                    <a:pt x="144016" y="926454"/>
                    <a:pt x="369690" y="1152128"/>
                    <a:pt x="648072" y="1152128"/>
                  </a:cubicBezTo>
                  <a:cubicBezTo>
                    <a:pt x="926454" y="1152128"/>
                    <a:pt x="1152128" y="926454"/>
                    <a:pt x="1152128" y="648072"/>
                  </a:cubicBezTo>
                  <a:cubicBezTo>
                    <a:pt x="1152128" y="369690"/>
                    <a:pt x="926454" y="144016"/>
                    <a:pt x="648072" y="144016"/>
                  </a:cubicBezTo>
                  <a:close/>
                  <a:moveTo>
                    <a:pt x="648072" y="0"/>
                  </a:moveTo>
                  <a:cubicBezTo>
                    <a:pt x="1005992" y="0"/>
                    <a:pt x="1296144" y="290152"/>
                    <a:pt x="1296144" y="648072"/>
                  </a:cubicBezTo>
                  <a:cubicBezTo>
                    <a:pt x="1296144" y="1005992"/>
                    <a:pt x="1005992" y="1296144"/>
                    <a:pt x="648072" y="1296144"/>
                  </a:cubicBezTo>
                  <a:cubicBezTo>
                    <a:pt x="290152" y="1296144"/>
                    <a:pt x="0" y="1005992"/>
                    <a:pt x="0" y="648072"/>
                  </a:cubicBezTo>
                  <a:cubicBezTo>
                    <a:pt x="0" y="290152"/>
                    <a:pt x="290152" y="0"/>
                    <a:pt x="648072" y="0"/>
                  </a:cubicBezTo>
                  <a:close/>
                </a:path>
              </a:pathLst>
            </a:custGeom>
            <a:solidFill>
              <a:srgbClr val="246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燕尾形 6"/>
            <p:cNvSpPr/>
            <p:nvPr/>
          </p:nvSpPr>
          <p:spPr>
            <a:xfrm>
              <a:off x="2452084" y="2012968"/>
              <a:ext cx="783447" cy="685516"/>
            </a:xfrm>
            <a:custGeom>
              <a:avLst/>
              <a:gdLst/>
              <a:ahLst/>
              <a:cxnLst/>
              <a:rect l="l" t="t" r="r" b="b"/>
              <a:pathLst>
                <a:path w="1074036" h="936104">
                  <a:moveTo>
                    <a:pt x="353956" y="0"/>
                  </a:moveTo>
                  <a:lnTo>
                    <a:pt x="684689" y="0"/>
                  </a:lnTo>
                  <a:lnTo>
                    <a:pt x="1074036" y="468052"/>
                  </a:lnTo>
                  <a:lnTo>
                    <a:pt x="684689" y="936104"/>
                  </a:lnTo>
                  <a:lnTo>
                    <a:pt x="353956" y="936104"/>
                  </a:lnTo>
                  <a:lnTo>
                    <a:pt x="607658" y="631118"/>
                  </a:lnTo>
                  <a:lnTo>
                    <a:pt x="0" y="631118"/>
                  </a:lnTo>
                  <a:lnTo>
                    <a:pt x="0" y="343086"/>
                  </a:lnTo>
                  <a:lnTo>
                    <a:pt x="639351" y="343086"/>
                  </a:lnTo>
                  <a:close/>
                </a:path>
              </a:pathLst>
            </a:custGeom>
            <a:noFill/>
            <a:ln w="25400">
              <a:solidFill>
                <a:srgbClr val="2462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07" name="圆角矩形 3"/>
          <p:cNvSpPr/>
          <p:nvPr/>
        </p:nvSpPr>
        <p:spPr>
          <a:xfrm>
            <a:off x="1214438" y="2393315"/>
            <a:ext cx="6786562" cy="865188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）详细罗列己方论据</a:t>
            </a:r>
            <a:endParaRPr lang="zh-CN" altLang="en-US" sz="2000" dirty="0">
              <a:solidFill>
                <a:srgbClr val="24406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209" name="圆角矩形 5"/>
          <p:cNvSpPr/>
          <p:nvPr/>
        </p:nvSpPr>
        <p:spPr>
          <a:xfrm>
            <a:off x="1214755" y="3612515"/>
            <a:ext cx="6786245" cy="975360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>
              <a:lnSpc>
                <a:spcPct val="150000"/>
              </a:lnSpc>
              <a:buClr>
                <a:srgbClr val="FF6600"/>
              </a:buClr>
            </a:pP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）预测对方的辩驳的发力点，早作准备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10" name="圆角矩形 6"/>
          <p:cNvSpPr/>
          <p:nvPr/>
        </p:nvSpPr>
        <p:spPr>
          <a:xfrm>
            <a:off x="1214438" y="1243648"/>
            <a:ext cx="6786562" cy="795337"/>
          </a:xfrm>
          <a:prstGeom prst="roundRect">
            <a:avLst>
              <a:gd name="adj" fmla="val 16667"/>
            </a:avLst>
          </a:prstGeom>
          <a:solidFill>
            <a:srgbClr val="F0FBFF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p>
            <a:pPr lvl="0" indent="0"/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rgbClr val="24406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）充分分析两难双方各自的利弊，找准自我选择倾向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2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44" grpId="0" bldLvl="0" animBg="1"/>
    </p:bldLst>
  </p:timing>
</p:sld>
</file>

<file path=ppt/theme/theme1.xml><?xml version="1.0" encoding="utf-8"?>
<a:theme xmlns:a="http://schemas.openxmlformats.org/drawingml/2006/main" name="3_Office 主题​​">
  <a:themeElements>
    <a:clrScheme name="我的主题色">
      <a:dk1>
        <a:srgbClr val="000000"/>
      </a:dk1>
      <a:lt1>
        <a:sysClr val="window" lastClr="FFFFFF"/>
      </a:lt1>
      <a:dk2>
        <a:srgbClr val="FF6C11"/>
      </a:dk2>
      <a:lt2>
        <a:srgbClr val="FF8D47"/>
      </a:lt2>
      <a:accent1>
        <a:srgbClr val="61D199"/>
      </a:accent1>
      <a:accent2>
        <a:srgbClr val="9EE3C1"/>
      </a:accent2>
      <a:accent3>
        <a:srgbClr val="FF7825"/>
      </a:accent3>
      <a:accent4>
        <a:srgbClr val="FF8D47"/>
      </a:accent4>
      <a:accent5>
        <a:srgbClr val="A95EF4"/>
      </a:accent5>
      <a:accent6>
        <a:srgbClr val="C46DFF"/>
      </a:accent6>
      <a:hlink>
        <a:srgbClr val="633247"/>
      </a:hlink>
      <a:folHlink>
        <a:srgbClr val="9E507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我的主题色">
      <a:dk1>
        <a:srgbClr val="000000"/>
      </a:dk1>
      <a:lt1>
        <a:sysClr val="window" lastClr="FFFFFF"/>
      </a:lt1>
      <a:dk2>
        <a:srgbClr val="FF6C11"/>
      </a:dk2>
      <a:lt2>
        <a:srgbClr val="FF8D47"/>
      </a:lt2>
      <a:accent1>
        <a:srgbClr val="61D199"/>
      </a:accent1>
      <a:accent2>
        <a:srgbClr val="9EE3C1"/>
      </a:accent2>
      <a:accent3>
        <a:srgbClr val="FF7825"/>
      </a:accent3>
      <a:accent4>
        <a:srgbClr val="FF8D47"/>
      </a:accent4>
      <a:accent5>
        <a:srgbClr val="A95EF4"/>
      </a:accent5>
      <a:accent6>
        <a:srgbClr val="C46DFF"/>
      </a:accent6>
      <a:hlink>
        <a:srgbClr val="633247"/>
      </a:hlink>
      <a:folHlink>
        <a:srgbClr val="9E507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​​">
  <a:themeElements>
    <a:clrScheme name="自定义 1">
      <a:dk1>
        <a:sysClr val="windowText" lastClr="000000"/>
      </a:dk1>
      <a:lt1>
        <a:sysClr val="window" lastClr="FFFFFF"/>
      </a:lt1>
      <a:dk2>
        <a:srgbClr val="0070C0"/>
      </a:dk2>
      <a:lt2>
        <a:srgbClr val="00B0F0"/>
      </a:lt2>
      <a:accent1>
        <a:srgbClr val="0070C0"/>
      </a:accent1>
      <a:accent2>
        <a:srgbClr val="00B0F0"/>
      </a:accent2>
      <a:accent3>
        <a:srgbClr val="64961E"/>
      </a:accent3>
      <a:accent4>
        <a:srgbClr val="96E623"/>
      </a:accent4>
      <a:accent5>
        <a:srgbClr val="A5A5A5"/>
      </a:accent5>
      <a:accent6>
        <a:srgbClr val="F2F2F2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2782</Words>
  <Application>WPS 演示</Application>
  <PresentationFormat/>
  <Paragraphs>319</Paragraphs>
  <Slides>33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Arial</vt:lpstr>
      <vt:lpstr>宋体</vt:lpstr>
      <vt:lpstr>Wingdings</vt:lpstr>
      <vt:lpstr>Calibri</vt:lpstr>
      <vt:lpstr>Calibri</vt:lpstr>
      <vt:lpstr>微软雅黑</vt:lpstr>
      <vt:lpstr>Arial Black</vt:lpstr>
      <vt:lpstr>幼圆</vt:lpstr>
      <vt:lpstr>Times New Roman</vt:lpstr>
      <vt:lpstr>3_Office 主题​​</vt:lpstr>
      <vt:lpstr>2_Office 主题​​</vt:lpstr>
      <vt:lpstr>4_Office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rigin</cp:lastModifiedBy>
  <cp:revision>1163</cp:revision>
  <dcterms:created xsi:type="dcterms:W3CDTF">2013-02-20T08:47:00Z</dcterms:created>
  <dcterms:modified xsi:type="dcterms:W3CDTF">2017-02-08T10:40:13Z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