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handoutMasterIdLst>
    <p:handoutMasterId r:id="rId42"/>
  </p:handoutMasterIdLst>
  <p:sldIdLst>
    <p:sldId id="298" r:id="rId3"/>
    <p:sldId id="458" r:id="rId5"/>
    <p:sldId id="514" r:id="rId6"/>
    <p:sldId id="515" r:id="rId7"/>
    <p:sldId id="516" r:id="rId8"/>
    <p:sldId id="517" r:id="rId9"/>
    <p:sldId id="518" r:id="rId10"/>
    <p:sldId id="519" r:id="rId11"/>
    <p:sldId id="520" r:id="rId12"/>
    <p:sldId id="560" r:id="rId13"/>
    <p:sldId id="521" r:id="rId14"/>
    <p:sldId id="561" r:id="rId15"/>
    <p:sldId id="562" r:id="rId16"/>
    <p:sldId id="563" r:id="rId17"/>
    <p:sldId id="592" r:id="rId18"/>
    <p:sldId id="564" r:id="rId19"/>
    <p:sldId id="565" r:id="rId20"/>
    <p:sldId id="591" r:id="rId21"/>
    <p:sldId id="535" r:id="rId22"/>
    <p:sldId id="536" r:id="rId23"/>
    <p:sldId id="537" r:id="rId24"/>
    <p:sldId id="568" r:id="rId25"/>
    <p:sldId id="569" r:id="rId26"/>
    <p:sldId id="540" r:id="rId27"/>
    <p:sldId id="541" r:id="rId28"/>
    <p:sldId id="566" r:id="rId29"/>
    <p:sldId id="567" r:id="rId30"/>
    <p:sldId id="548" r:id="rId31"/>
    <p:sldId id="549" r:id="rId32"/>
    <p:sldId id="542" r:id="rId33"/>
    <p:sldId id="543" r:id="rId34"/>
    <p:sldId id="587" r:id="rId35"/>
    <p:sldId id="588" r:id="rId36"/>
    <p:sldId id="589" r:id="rId37"/>
    <p:sldId id="590" r:id="rId38"/>
    <p:sldId id="544" r:id="rId39"/>
    <p:sldId id="545" r:id="rId40"/>
    <p:sldId id="512" r:id="rId41"/>
  </p:sldIdLst>
  <p:sldSz cx="9144000" cy="5143500" type="screen16x9"/>
  <p:notesSz cx="6858000" cy="9144000"/>
  <p:embeddedFontLst>
    <p:embeddedFont>
      <p:font typeface="微软雅黑" panose="020B0503020204020204" charset="-122"/>
      <p:regular r:id="rId46"/>
    </p:embeddedFont>
    <p:embeddedFont>
      <p:font typeface="Calibri" panose="020F0502020204030204" charset="0"/>
      <p:regular r:id="rId47"/>
      <p:bold r:id="rId48"/>
      <p:italic r:id="rId49"/>
      <p:boldItalic r:id="rId50"/>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F8FC"/>
    <a:srgbClr val="B1F4FB"/>
    <a:srgbClr val="87FFF6"/>
    <a:srgbClr val="64DDF6"/>
    <a:srgbClr val="C9EE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96" autoAdjust="0"/>
    <p:restoredTop sz="95160" autoAdjust="0"/>
  </p:normalViewPr>
  <p:slideViewPr>
    <p:cSldViewPr>
      <p:cViewPr>
        <p:scale>
          <a:sx n="150" d="100"/>
          <a:sy n="150" d="100"/>
        </p:scale>
        <p:origin x="-606" y="-342"/>
      </p:cViewPr>
      <p:guideLst>
        <p:guide orient="horz" pos="450"/>
        <p:guide pos="294"/>
      </p:guideLst>
    </p:cSldViewPr>
  </p:slideViewPr>
  <p:outlineViewPr>
    <p:cViewPr>
      <p:scale>
        <a:sx n="33" d="100"/>
        <a:sy n="33" d="100"/>
      </p:scale>
      <p:origin x="0" y="2382"/>
    </p:cViewPr>
  </p:outlineViewPr>
  <p:notesTextViewPr>
    <p:cViewPr>
      <p:scale>
        <a:sx n="100" d="100"/>
        <a:sy n="100" d="100"/>
      </p:scale>
      <p:origin x="0" y="0"/>
    </p:cViewPr>
  </p:notesTextViewPr>
  <p:sorterViewPr>
    <p:cViewPr>
      <p:scale>
        <a:sx n="66" d="100"/>
        <a:sy n="66" d="100"/>
      </p:scale>
      <p:origin x="0" y="0"/>
    </p:cViewPr>
  </p:sorterViewPr>
  <p:gridSpacing cx="45005" cy="45005"/>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0" Type="http://schemas.openxmlformats.org/officeDocument/2006/relationships/font" Target="fonts/font5.fntdata"/><Relationship Id="rId5" Type="http://schemas.openxmlformats.org/officeDocument/2006/relationships/slide" Target="slides/slide2.xml"/><Relationship Id="rId49" Type="http://schemas.openxmlformats.org/officeDocument/2006/relationships/font" Target="fonts/font4.fntdata"/><Relationship Id="rId48" Type="http://schemas.openxmlformats.org/officeDocument/2006/relationships/font" Target="fonts/font3.fntdata"/><Relationship Id="rId47" Type="http://schemas.openxmlformats.org/officeDocument/2006/relationships/font" Target="fonts/font2.fntdata"/><Relationship Id="rId46" Type="http://schemas.openxmlformats.org/officeDocument/2006/relationships/font" Target="fonts/font1.fntdata"/><Relationship Id="rId45" Type="http://schemas.openxmlformats.org/officeDocument/2006/relationships/tableStyles" Target="tableStyles.xml"/><Relationship Id="rId44" Type="http://schemas.openxmlformats.org/officeDocument/2006/relationships/viewProps" Target="viewProps.xml"/><Relationship Id="rId43" Type="http://schemas.openxmlformats.org/officeDocument/2006/relationships/presProps" Target="presProps.xml"/><Relationship Id="rId42" Type="http://schemas.openxmlformats.org/officeDocument/2006/relationships/handoutMaster" Target="handoutMasters/handoutMaster1.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anose="020B0503020204020204" charset="-122"/>
              </a:defRPr>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anose="020B0503020204020204" charset="-122"/>
              </a:defRPr>
            </a:lvl1pPr>
          </a:lstStyle>
          <a:p>
            <a:fld id="{A53DCD39-F687-490A-8438-7D96F1DAA9A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anose="020B050302020402020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anose="020B0503020204020204" charset="-122"/>
              </a:defRPr>
            </a:lvl1pPr>
          </a:lstStyle>
          <a:p>
            <a:fld id="{ADD63C88-D82F-455A-8A24-CA4D8CB8174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charset="-122"/>
        <a:cs typeface="+mn-cs"/>
      </a:defRPr>
    </a:lvl1pPr>
    <a:lvl2pPr marL="457200" algn="l" defTabSz="914400" rtl="0" eaLnBrk="1" latinLnBrk="0" hangingPunct="1">
      <a:defRPr sz="1200" kern="1200">
        <a:solidFill>
          <a:schemeClr val="tx1"/>
        </a:solidFill>
        <a:latin typeface="+mn-lt"/>
        <a:ea typeface="微软雅黑" panose="020B0503020204020204" charset="-122"/>
        <a:cs typeface="+mn-cs"/>
      </a:defRPr>
    </a:lvl2pPr>
    <a:lvl3pPr marL="914400" algn="l" defTabSz="914400" rtl="0" eaLnBrk="1" latinLnBrk="0" hangingPunct="1">
      <a:defRPr sz="1200" kern="1200">
        <a:solidFill>
          <a:schemeClr val="tx1"/>
        </a:solidFill>
        <a:latin typeface="+mn-lt"/>
        <a:ea typeface="微软雅黑" panose="020B0503020204020204" charset="-122"/>
        <a:cs typeface="+mn-cs"/>
      </a:defRPr>
    </a:lvl3pPr>
    <a:lvl4pPr marL="1371600" algn="l" defTabSz="914400" rtl="0" eaLnBrk="1" latinLnBrk="0" hangingPunct="1">
      <a:defRPr sz="1200" kern="1200">
        <a:solidFill>
          <a:schemeClr val="tx1"/>
        </a:solidFill>
        <a:latin typeface="+mn-lt"/>
        <a:ea typeface="微软雅黑" panose="020B0503020204020204" charset="-122"/>
        <a:cs typeface="+mn-cs"/>
      </a:defRPr>
    </a:lvl4pPr>
    <a:lvl5pPr marL="1828800" algn="l" defTabSz="914400" rtl="0" eaLnBrk="1" latinLnBrk="0" hangingPunct="1">
      <a:defRPr sz="1200" kern="1200">
        <a:solidFill>
          <a:schemeClr val="tx1"/>
        </a:solidFill>
        <a:latin typeface="+mn-lt"/>
        <a:ea typeface="微软雅黑" panose="020B050302020402020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ADD63C88-D82F-455A-8A24-CA4D8CB8174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幻灯片图像占位符 1"/>
          <p:cNvSpPr>
            <a:spLocks noGrp="1" noRot="1" noChangeAspect="1" noTextEdit="1"/>
          </p:cNvSpPr>
          <p:nvPr>
            <p:ph type="sldImg"/>
          </p:nvPr>
        </p:nvSpPr>
        <p:spPr>
          <a:ln cmpd="sng">
            <a:solidFill>
              <a:srgbClr val="000000">
                <a:alpha val="100000"/>
              </a:srgbClr>
            </a:solidFill>
            <a:miter lim="800000"/>
          </a:ln>
        </p:spPr>
        <p:txBody>
          <a:bodyPr/>
          <a:lstStyle/>
          <a:p>
            <a:endParaRPr lang="zh-CN" altLang="en-US"/>
          </a:p>
        </p:txBody>
      </p:sp>
      <p:sp>
        <p:nvSpPr>
          <p:cNvPr id="172035" name="备注占位符 2"/>
          <p:cNvSpPr>
            <a:spLocks noGrp="1"/>
          </p:cNvSpPr>
          <p:nvPr>
            <p:ph type="body" idx="1"/>
          </p:nvPr>
        </p:nvSpPr>
        <p:spPr>
          <a:noFill/>
          <a:ln>
            <a:noFill/>
          </a:ln>
        </p:spPr>
        <p:txBody>
          <a:bodyPr wrap="square" lIns="91440" tIns="45720" rIns="91440" bIns="45720" anchor="t"/>
          <a:lstStyle/>
          <a:p>
            <a:pPr lvl="0" eaLnBrk="1" hangingPunct="1">
              <a:spcBef>
                <a:spcPct val="0"/>
              </a:spcBef>
            </a:pPr>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幻灯片图像占位符 1"/>
          <p:cNvSpPr>
            <a:spLocks noGrp="1" noRot="1" noChangeAspect="1" noTextEdit="1"/>
          </p:cNvSpPr>
          <p:nvPr>
            <p:ph type="sldImg"/>
          </p:nvPr>
        </p:nvSpPr>
        <p:spPr>
          <a:ln cmpd="sng">
            <a:solidFill>
              <a:srgbClr val="000000">
                <a:alpha val="100000"/>
              </a:srgbClr>
            </a:solidFill>
            <a:miter lim="800000"/>
          </a:ln>
        </p:spPr>
        <p:txBody>
          <a:bodyPr/>
          <a:lstStyle/>
          <a:p>
            <a:endParaRPr lang="zh-CN" altLang="en-US"/>
          </a:p>
        </p:txBody>
      </p:sp>
      <p:sp>
        <p:nvSpPr>
          <p:cNvPr id="181251" name="备注占位符 2"/>
          <p:cNvSpPr>
            <a:spLocks noGrp="1"/>
          </p:cNvSpPr>
          <p:nvPr>
            <p:ph type="body" idx="1"/>
          </p:nvPr>
        </p:nvSpPr>
        <p:spPr>
          <a:noFill/>
          <a:ln>
            <a:noFill/>
          </a:ln>
        </p:spPr>
        <p:txBody>
          <a:bodyPr wrap="square" lIns="91440" tIns="45720" rIns="91440" bIns="45720" anchor="t"/>
          <a:lstStyle/>
          <a:p>
            <a:pPr lvl="0" eaLnBrk="1" hangingPunct="1">
              <a:spcBef>
                <a:spcPct val="0"/>
              </a:spcBef>
            </a:pPr>
            <a:r>
              <a:rPr lang="en-US" altLang="zh-CN" dirty="0"/>
              <a:t>D</a:t>
            </a:r>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幻灯片图像占位符 1"/>
          <p:cNvSpPr>
            <a:spLocks noGrp="1" noRot="1" noChangeAspect="1" noTextEdit="1"/>
          </p:cNvSpPr>
          <p:nvPr>
            <p:ph type="sldImg"/>
          </p:nvPr>
        </p:nvSpPr>
        <p:spPr>
          <a:ln cmpd="sng">
            <a:solidFill>
              <a:srgbClr val="000000">
                <a:alpha val="100000"/>
              </a:srgbClr>
            </a:solidFill>
            <a:miter lim="800000"/>
          </a:ln>
        </p:spPr>
        <p:txBody>
          <a:bodyPr/>
          <a:lstStyle/>
          <a:p>
            <a:endParaRPr lang="zh-CN" altLang="en-US"/>
          </a:p>
        </p:txBody>
      </p:sp>
      <p:sp>
        <p:nvSpPr>
          <p:cNvPr id="172035" name="备注占位符 2"/>
          <p:cNvSpPr>
            <a:spLocks noGrp="1"/>
          </p:cNvSpPr>
          <p:nvPr>
            <p:ph type="body" idx="1"/>
          </p:nvPr>
        </p:nvSpPr>
        <p:spPr>
          <a:noFill/>
          <a:ln>
            <a:noFill/>
          </a:ln>
        </p:spPr>
        <p:txBody>
          <a:bodyPr wrap="square" lIns="91440" tIns="45720" rIns="91440" bIns="45720" anchor="t"/>
          <a:lstStyle/>
          <a:p>
            <a:pPr lvl="0" eaLnBrk="1" hangingPunct="1">
              <a:spcBef>
                <a:spcPct val="0"/>
              </a:spcBef>
            </a:pPr>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zh-CN"/>
              <a:t>中央党群机关、国务院及其直属单位</a:t>
            </a:r>
            <a:endParaRPr lang="zh-CN"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2034" name="幻灯片图像占位符 1"/>
          <p:cNvSpPr>
            <a:spLocks noGrp="1" noRot="1" noChangeAspect="1" noTextEdit="1"/>
          </p:cNvSpPr>
          <p:nvPr>
            <p:ph type="sldImg"/>
          </p:nvPr>
        </p:nvSpPr>
        <p:spPr>
          <a:ln cmpd="sng">
            <a:solidFill>
              <a:srgbClr val="000000">
                <a:alpha val="100000"/>
              </a:srgbClr>
            </a:solidFill>
            <a:miter lim="800000"/>
          </a:ln>
        </p:spPr>
        <p:txBody>
          <a:bodyPr/>
          <a:p>
            <a:endParaRPr lang="zh-CN" altLang="en-US"/>
          </a:p>
        </p:txBody>
      </p:sp>
      <p:sp>
        <p:nvSpPr>
          <p:cNvPr id="172035" name="备注占位符 2"/>
          <p:cNvSpPr>
            <a:spLocks noGrp="1"/>
          </p:cNvSpPr>
          <p:nvPr>
            <p:ph type="body" idx="1"/>
          </p:nvPr>
        </p:nvSpPr>
        <p:spPr>
          <a:noFill/>
          <a:ln>
            <a:noFill/>
          </a:ln>
        </p:spPr>
        <p:txBody>
          <a:bodyPr wrap="square" lIns="91440" tIns="45720" rIns="91440" bIns="45720" anchor="t"/>
          <a:p>
            <a:pPr lvl="0" eaLnBrk="1" hangingPunct="1">
              <a:spcBef>
                <a:spcPct val="0"/>
              </a:spcBef>
            </a:pPr>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0A03C81-1068-47FF-A898-8ABFD1F4C10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275E95-C1EE-4125-8A82-20DF25F81F30}"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0A03C81-1068-47FF-A898-8ABFD1F4C10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275E95-C1EE-4125-8A82-20DF25F81F30}"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40A03C81-1068-47FF-A898-8ABFD1F4C10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275E95-C1EE-4125-8A82-20DF25F81F3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0A03C81-1068-47FF-A898-8ABFD1F4C10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275E95-C1EE-4125-8A82-20DF25F81F3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0A03C81-1068-47FF-A898-8ABFD1F4C10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B275E95-C1EE-4125-8A82-20DF25F81F3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0A03C81-1068-47FF-A898-8ABFD1F4C10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B275E95-C1EE-4125-8A82-20DF25F81F3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0A03C81-1068-47FF-A898-8ABFD1F4C10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B275E95-C1EE-4125-8A82-20DF25F81F3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40A03C81-1068-47FF-A898-8ABFD1F4C10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275E95-C1EE-4125-8A82-20DF25F81F3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40A03C81-1068-47FF-A898-8ABFD1F4C10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275E95-C1EE-4125-8A82-20DF25F81F3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0A03C81-1068-47FF-A898-8ABFD1F4C10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275E95-C1EE-4125-8A82-20DF25F81F3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0A03C81-1068-47FF-A898-8ABFD1F4C10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275E95-C1EE-4125-8A82-20DF25F81F30}"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2" cstate="print">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ea typeface="微软雅黑" panose="020B0503020204020204" charset="-122"/>
              </a:defRPr>
            </a:lvl1pPr>
          </a:lstStyle>
          <a:p>
            <a:fld id="{40A03C81-1068-47FF-A898-8ABFD1F4C10D}"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charset="-122"/>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ea typeface="微软雅黑" panose="020B0503020204020204" charset="-122"/>
              </a:defRPr>
            </a:lvl1pPr>
          </a:lstStyle>
          <a:p>
            <a:fld id="{0B275E95-C1EE-4125-8A82-20DF25F81F3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微软雅黑" panose="020B0503020204020204" charset="-122"/>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微软雅黑" panose="020B0503020204020204" charset="-122"/>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微软雅黑" panose="020B0503020204020204" charset="-122"/>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微软雅黑" panose="020B0503020204020204"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微软雅黑" panose="020B0503020204020204"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微软雅黑" panose="020B050302020402020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ags" Target="../tags/tag10.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xml"/><Relationship Id="rId1" Type="http://schemas.openxmlformats.org/officeDocument/2006/relationships/tags" Target="../tags/tag1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tags" Target="../tags/tag1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xml"/><Relationship Id="rId1" Type="http://schemas.openxmlformats.org/officeDocument/2006/relationships/tags" Target="../tags/tag16.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tags" Target="../tags/tag1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xml"/><Relationship Id="rId1"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tags" Target="../tags/tag2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tags" Target="../tags/tag2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9.xml"/><Relationship Id="rId1" Type="http://schemas.openxmlformats.org/officeDocument/2006/relationships/tags" Target="../tags/tag28.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1.xml"/><Relationship Id="rId1" Type="http://schemas.openxmlformats.org/officeDocument/2006/relationships/tags" Target="../tags/tag30.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tags" Target="../tags/tag33.xml"/><Relationship Id="rId1" Type="http://schemas.openxmlformats.org/officeDocument/2006/relationships/tags" Target="../tags/tag3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image" Target="../media/image4.pn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image" Target="../media/image3.pn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image" Target="../media/image4.pn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image" Target="../media/image3.pn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image" Target="../media/image4.pn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image" Target="../media/image3.png"/></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image" Target="../media/image4.pn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image" Target="../media/image3.pn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image" Target="../media/image4.png"/></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image" Target="../media/image3.pn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image" Target="../media/image4.png"/></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image" Target="../media/image3.png"/></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image" Target="../media/image4.png"/></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image" Target="../media/image3.png"/></Relationships>
</file>

<file path=ppt/slides/_rels/slide3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image" Target="../media/image4.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0" name="TextBox 14"/>
          <p:cNvSpPr/>
          <p:nvPr/>
        </p:nvSpPr>
        <p:spPr>
          <a:xfrm>
            <a:off x="2277110" y="1623695"/>
            <a:ext cx="4589780" cy="1776095"/>
          </a:xfrm>
          <a:prstGeom prst="rect">
            <a:avLst/>
          </a:prstGeom>
          <a:noFill/>
          <a:ln w="9525">
            <a:noFill/>
          </a:ln>
        </p:spPr>
        <p:txBody>
          <a:bodyPr wrap="square">
            <a:spAutoFit/>
          </a:bodyPr>
          <a:p>
            <a:pPr lvl="0" algn="ctr" eaLnBrk="1" hangingPunct="1"/>
            <a:r>
              <a:rPr lang="en-US" altLang="zh-CN" sz="3600" b="1" dirty="0">
                <a:latin typeface="微软雅黑" panose="020B0503020204020204" charset="-122"/>
                <a:ea typeface="微软雅黑" panose="020B0503020204020204" charset="-122"/>
              </a:rPr>
              <a:t>2017</a:t>
            </a:r>
            <a:r>
              <a:rPr lang="zh-CN" altLang="en-US" sz="3600" b="1" dirty="0">
                <a:latin typeface="微软雅黑" panose="020B0503020204020204" charset="-122"/>
                <a:ea typeface="微软雅黑" panose="020B0503020204020204" charset="-122"/>
              </a:rPr>
              <a:t>国家公务员考试</a:t>
            </a:r>
            <a:endParaRPr lang="zh-CN" altLang="en-US" sz="3600" b="1" dirty="0">
              <a:latin typeface="微软雅黑" panose="020B0503020204020204" charset="-122"/>
              <a:ea typeface="微软雅黑" panose="020B0503020204020204" charset="-122"/>
            </a:endParaRPr>
          </a:p>
          <a:p>
            <a:pPr lvl="0" algn="ctr" eaLnBrk="1" hangingPunct="1"/>
            <a:endParaRPr lang="zh-CN" altLang="en-US" sz="3600" b="1" dirty="0">
              <a:latin typeface="微软雅黑" panose="020B0503020204020204" charset="-122"/>
              <a:ea typeface="微软雅黑" panose="020B0503020204020204" charset="-122"/>
            </a:endParaRPr>
          </a:p>
          <a:p>
            <a:pPr lvl="0" algn="ctr" eaLnBrk="1" hangingPunct="1"/>
            <a:r>
              <a:rPr lang="zh-CN" altLang="zh-CN" sz="3600" b="1" dirty="0">
                <a:latin typeface="微软雅黑" panose="020B0503020204020204" charset="-122"/>
                <a:ea typeface="微软雅黑" panose="020B0503020204020204" charset="-122"/>
              </a:rPr>
              <a:t>公告解读</a:t>
            </a:r>
            <a:endParaRPr lang="zh-CN" altLang="zh-CN" sz="3600" b="1" dirty="0">
              <a:latin typeface="微软雅黑" panose="020B0503020204020204" charset="-122"/>
              <a:ea typeface="微软雅黑" panose="020B0503020204020204" charset="-122"/>
            </a:endParaRPr>
          </a:p>
        </p:txBody>
      </p:sp>
      <p:sp>
        <p:nvSpPr>
          <p:cNvPr id="2" name="文本框 1"/>
          <p:cNvSpPr txBox="1"/>
          <p:nvPr/>
        </p:nvSpPr>
        <p:spPr>
          <a:xfrm>
            <a:off x="3566795" y="3592195"/>
            <a:ext cx="2663190" cy="640080"/>
          </a:xfrm>
          <a:prstGeom prst="rect">
            <a:avLst/>
          </a:prstGeom>
          <a:noFill/>
        </p:spPr>
        <p:txBody>
          <a:bodyPr wrap="square" rtlCol="0">
            <a:spAutoFit/>
          </a:bodyPr>
          <a:p>
            <a:pPr>
              <a:lnSpc>
                <a:spcPct val="150000"/>
              </a:lnSpc>
            </a:pPr>
            <a:r>
              <a:rPr lang="zh-CN" altLang="en-US" sz="2400" dirty="0">
                <a:solidFill>
                  <a:schemeClr val="tx1"/>
                </a:solidFill>
                <a:latin typeface="方正正中黑简体" charset="0"/>
                <a:ea typeface="方正正中黑简体" charset="0"/>
              </a:rPr>
              <a:t>主讲：杨治林</a:t>
            </a:r>
            <a:endParaRPr lang="zh-CN" altLang="en-US" sz="2400" dirty="0">
              <a:solidFill>
                <a:schemeClr val="tx1"/>
              </a:solidFill>
              <a:latin typeface="方正正中黑简体" charset="0"/>
              <a:ea typeface="方正正中黑简体" charset="0"/>
            </a:endParaRPr>
          </a:p>
        </p:txBody>
      </p:sp>
      <p:pic>
        <p:nvPicPr>
          <p:cNvPr id="3" name="图片 2"/>
          <p:cNvPicPr>
            <a:picLocks noChangeAspect="1"/>
          </p:cNvPicPr>
          <p:nvPr/>
        </p:nvPicPr>
        <p:blipFill>
          <a:blip r:embed="rId1"/>
          <a:stretch>
            <a:fillRect/>
          </a:stretch>
        </p:blipFill>
        <p:spPr>
          <a:xfrm>
            <a:off x="-59690" y="-53340"/>
            <a:ext cx="9215120" cy="1421765"/>
          </a:xfrm>
          <a:prstGeom prst="rect">
            <a:avLst/>
          </a:prstGeom>
        </p:spPr>
      </p:pic>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277110" y="1664335"/>
            <a:ext cx="4018280" cy="691515"/>
            <a:chOff x="3586" y="1641"/>
            <a:chExt cx="6328" cy="2028"/>
          </a:xfrm>
        </p:grpSpPr>
        <p:sp>
          <p:nvSpPr>
            <p:cNvPr id="92169" name="圆角矩形 11"/>
            <p:cNvSpPr/>
            <p:nvPr/>
          </p:nvSpPr>
          <p:spPr>
            <a:xfrm>
              <a:off x="3586" y="1641"/>
              <a:ext cx="6328" cy="2028"/>
            </a:xfrm>
            <a:prstGeom prst="roundRect">
              <a:avLst>
                <a:gd name="adj" fmla="val 16667"/>
              </a:avLst>
            </a:prstGeom>
            <a:gradFill rotWithShape="1">
              <a:gsLst>
                <a:gs pos="0">
                  <a:srgbClr val="8C8C8C">
                    <a:alpha val="100000"/>
                  </a:srgbClr>
                </a:gs>
                <a:gs pos="50000">
                  <a:srgbClr val="CACACA">
                    <a:alpha val="100000"/>
                  </a:srgbClr>
                </a:gs>
                <a:gs pos="100000">
                  <a:srgbClr val="F2F2F2">
                    <a:alpha val="100000"/>
                  </a:srgbClr>
                </a:gs>
              </a:gsLst>
              <a:lin ang="18900000" scaled="1"/>
              <a:tileRect/>
            </a:gradFill>
            <a:ln w="9525">
              <a:noFill/>
            </a:ln>
          </p:spPr>
          <p:txBody>
            <a:bodyPr anchor="ctr"/>
            <a:lstStyle/>
            <a:p>
              <a:pPr lvl="0" algn="ctr" eaLnBrk="1" hangingPunct="1"/>
              <a:endParaRPr lang="zh-CN" altLang="zh-CN" sz="2100" dirty="0">
                <a:solidFill>
                  <a:srgbClr val="FFFFFF"/>
                </a:solidFill>
                <a:latin typeface="微软雅黑" panose="020B0503020204020204" charset="-122"/>
                <a:ea typeface="微软雅黑" panose="020B0503020204020204" charset="-122"/>
                <a:sym typeface="宋体" panose="02010600030101010101" pitchFamily="2" charset="-122"/>
              </a:endParaRPr>
            </a:p>
          </p:txBody>
        </p:sp>
        <p:sp>
          <p:nvSpPr>
            <p:cNvPr id="92170" name="TextBox 14"/>
            <p:cNvSpPr/>
            <p:nvPr/>
          </p:nvSpPr>
          <p:spPr>
            <a:xfrm>
              <a:off x="3586" y="1853"/>
              <a:ext cx="6288" cy="1704"/>
            </a:xfrm>
            <a:prstGeom prst="rect">
              <a:avLst/>
            </a:prstGeom>
            <a:solidFill>
              <a:schemeClr val="accent3">
                <a:lumMod val="60000"/>
                <a:lumOff val="40000"/>
              </a:schemeClr>
            </a:solidFill>
            <a:ln w="9525">
              <a:noFill/>
            </a:ln>
          </p:spPr>
          <p:txBody>
            <a:bodyPr wrap="square">
              <a:spAutoFit/>
            </a:bodyPr>
            <a:lstStyle/>
            <a:p>
              <a:pPr lvl="0" algn="ctr" eaLnBrk="1" hangingPunct="1"/>
              <a:r>
                <a:rPr lang="zh-CN" altLang="zh-CN" sz="3000" b="1" dirty="0">
                  <a:latin typeface="微软雅黑" panose="020B0503020204020204" charset="-122"/>
                  <a:ea typeface="微软雅黑" panose="020B0503020204020204" charset="-122"/>
                </a:rPr>
                <a:t>招考公告解读</a:t>
              </a:r>
              <a:endParaRPr lang="zh-CN" altLang="zh-CN" sz="3000" b="1" dirty="0">
                <a:latin typeface="微软雅黑" panose="020B0503020204020204" charset="-122"/>
                <a:ea typeface="微软雅黑" panose="020B0503020204020204" charset="-122"/>
              </a:endParaRPr>
            </a:p>
          </p:txBody>
        </p:sp>
      </p:grpSp>
      <p:grpSp>
        <p:nvGrpSpPr>
          <p:cNvPr id="6" name="组合 5"/>
          <p:cNvGrpSpPr/>
          <p:nvPr/>
        </p:nvGrpSpPr>
        <p:grpSpPr>
          <a:xfrm>
            <a:off x="2276475" y="3502660"/>
            <a:ext cx="4018915" cy="696595"/>
            <a:chOff x="3908" y="5516"/>
            <a:chExt cx="6329" cy="1097"/>
          </a:xfrm>
        </p:grpSpPr>
        <p:sp>
          <p:nvSpPr>
            <p:cNvPr id="92164" name="圆角矩形 12"/>
            <p:cNvSpPr/>
            <p:nvPr/>
          </p:nvSpPr>
          <p:spPr>
            <a:xfrm>
              <a:off x="3909" y="5516"/>
              <a:ext cx="6328" cy="1097"/>
            </a:xfrm>
            <a:prstGeom prst="roundRect">
              <a:avLst>
                <a:gd name="adj" fmla="val 16667"/>
              </a:avLst>
            </a:prstGeom>
            <a:gradFill rotWithShape="1">
              <a:gsLst>
                <a:gs pos="0">
                  <a:srgbClr val="8C8C8C">
                    <a:alpha val="100000"/>
                  </a:srgbClr>
                </a:gs>
                <a:gs pos="50000">
                  <a:srgbClr val="CACACA">
                    <a:alpha val="100000"/>
                  </a:srgbClr>
                </a:gs>
                <a:gs pos="100000">
                  <a:srgbClr val="F2F2F2">
                    <a:alpha val="100000"/>
                  </a:srgbClr>
                </a:gs>
              </a:gsLst>
              <a:lin ang="18900000" scaled="1"/>
              <a:tileRect/>
            </a:gradFill>
            <a:ln w="9525">
              <a:noFill/>
            </a:ln>
          </p:spPr>
          <p:txBody>
            <a:bodyPr anchor="ctr"/>
            <a:lstStyle/>
            <a:p>
              <a:pPr lvl="0" algn="ctr" eaLnBrk="1" hangingPunct="1"/>
              <a:endParaRPr lang="zh-CN" altLang="zh-CN" sz="2100" dirty="0">
                <a:solidFill>
                  <a:srgbClr val="FFFFFF"/>
                </a:solidFill>
                <a:latin typeface="微软雅黑" panose="020B0503020204020204" charset="-122"/>
                <a:ea typeface="微软雅黑" panose="020B0503020204020204" charset="-122"/>
                <a:sym typeface="宋体" panose="02010600030101010101" pitchFamily="2" charset="-122"/>
              </a:endParaRPr>
            </a:p>
          </p:txBody>
        </p:sp>
        <p:sp>
          <p:nvSpPr>
            <p:cNvPr id="92166" name="TextBox 14"/>
            <p:cNvSpPr/>
            <p:nvPr/>
          </p:nvSpPr>
          <p:spPr>
            <a:xfrm>
              <a:off x="3908" y="5609"/>
              <a:ext cx="6289" cy="915"/>
            </a:xfrm>
            <a:prstGeom prst="rect">
              <a:avLst/>
            </a:prstGeom>
            <a:solidFill>
              <a:schemeClr val="accent3">
                <a:lumMod val="60000"/>
                <a:lumOff val="40000"/>
              </a:schemeClr>
            </a:solidFill>
            <a:ln w="9525">
              <a:noFill/>
            </a:ln>
          </p:spPr>
          <p:txBody>
            <a:bodyPr wrap="square">
              <a:spAutoFit/>
            </a:bodyPr>
            <a:lstStyle/>
            <a:p>
              <a:pPr lvl="0" algn="ctr" eaLnBrk="1" hangingPunct="1"/>
              <a:r>
                <a:rPr lang="zh-CN" altLang="en-US" sz="3000" b="1" dirty="0">
                  <a:latin typeface="微软雅黑" panose="020B0503020204020204" charset="-122"/>
                  <a:ea typeface="微软雅黑" panose="020B0503020204020204" charset="-122"/>
                </a:rPr>
                <a:t>报考常见问题解答</a:t>
              </a:r>
              <a:endParaRPr lang="zh-CN" altLang="en-US" sz="3000" b="1" dirty="0">
                <a:latin typeface="微软雅黑" panose="020B0503020204020204" charset="-122"/>
                <a:ea typeface="微软雅黑" panose="020B0503020204020204" charset="-122"/>
              </a:endParaRPr>
            </a:p>
          </p:txBody>
        </p:sp>
      </p:grpSp>
      <p:sp>
        <p:nvSpPr>
          <p:cNvPr id="4" name="矩形 3"/>
          <p:cNvSpPr/>
          <p:nvPr/>
        </p:nvSpPr>
        <p:spPr>
          <a:xfrm>
            <a:off x="10230803" y="6075680"/>
            <a:ext cx="1425575" cy="417830"/>
          </a:xfrm>
          <a:prstGeom prst="rect">
            <a:avLst/>
          </a:prstGeom>
          <a:noFill/>
          <a:ln>
            <a:noFill/>
          </a:ln>
        </p:spPr>
        <p:txBody>
          <a:bodyPr wrap="none" rtlCol="0" anchor="t">
            <a:spAutoFit/>
          </a:bodyPr>
          <a:p>
            <a:pPr algn="ctr"/>
            <a:r>
              <a:rPr lang="zh-CN" altLang="en-US" sz="2000" b="1" i="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rPr>
              <a:t>乐 恩 教 育</a:t>
            </a:r>
            <a:endParaRPr lang="zh-CN" altLang="en-US" sz="2000" b="1" i="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endParaRPr>
          </a:p>
        </p:txBody>
      </p:sp>
      <p:sp>
        <p:nvSpPr>
          <p:cNvPr id="10" name=" 10"/>
          <p:cNvSpPr/>
          <p:nvPr/>
        </p:nvSpPr>
        <p:spPr bwMode="auto">
          <a:xfrm>
            <a:off x="11096625" y="6089650"/>
            <a:ext cx="1048385" cy="728345"/>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12" name="矩形 11"/>
          <p:cNvSpPr/>
          <p:nvPr/>
        </p:nvSpPr>
        <p:spPr>
          <a:xfrm>
            <a:off x="9562465" y="6439535"/>
            <a:ext cx="2130425" cy="276225"/>
          </a:xfrm>
          <a:prstGeom prst="rect">
            <a:avLst/>
          </a:prstGeom>
          <a:noFill/>
          <a:ln>
            <a:noFill/>
          </a:ln>
        </p:spPr>
        <p:txBody>
          <a:bodyPr wrap="square" rtlCol="0" anchor="t">
            <a:spAutoFit/>
            <a:scene3d>
              <a:camera prst="orthographicFront"/>
              <a:lightRig rig="threePt" dir="t"/>
            </a:scene3d>
          </a:bodyPr>
          <a:p>
            <a:pPr algn="ctr"/>
            <a:r>
              <a:rPr lang="en-US" altLang="zh-CN" sz="1200" b="1">
                <a:gradFill>
                  <a:gsLst>
                    <a:gs pos="21000">
                      <a:srgbClr val="53575C"/>
                    </a:gs>
                    <a:gs pos="88000">
                      <a:srgbClr val="C5C7CA"/>
                    </a:gs>
                  </a:gsLst>
                  <a:lin ang="5400000"/>
                </a:gradFill>
                <a:effectLst/>
              </a:rPr>
              <a:t>www.leenjy.com</a:t>
            </a:r>
            <a:endParaRPr lang="en-US" altLang="zh-CN" sz="1200" b="1">
              <a:gradFill>
                <a:gsLst>
                  <a:gs pos="21000">
                    <a:srgbClr val="53575C"/>
                  </a:gs>
                  <a:gs pos="88000">
                    <a:srgbClr val="C5C7CA"/>
                  </a:gs>
                </a:gsLst>
                <a:lin ang="5400000"/>
              </a:gradFill>
              <a:effectLst/>
            </a:endParaRPr>
          </a:p>
        </p:txBody>
      </p:sp>
      <p:sp>
        <p:nvSpPr>
          <p:cNvPr id="2" name="矩形 1"/>
          <p:cNvSpPr/>
          <p:nvPr/>
        </p:nvSpPr>
        <p:spPr>
          <a:xfrm>
            <a:off x="10357803" y="6202680"/>
            <a:ext cx="1425575" cy="417830"/>
          </a:xfrm>
          <a:prstGeom prst="rect">
            <a:avLst/>
          </a:prstGeom>
          <a:noFill/>
          <a:ln>
            <a:noFill/>
          </a:ln>
        </p:spPr>
        <p:txBody>
          <a:bodyPr wrap="none" rtlCol="0" anchor="t">
            <a:spAutoFit/>
          </a:bodyPr>
          <a:p>
            <a:pPr algn="ctr"/>
            <a:r>
              <a:rPr lang="zh-CN" altLang="en-US" sz="2000" b="1" i="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rPr>
              <a:t>乐 恩 教 育</a:t>
            </a:r>
            <a:endParaRPr lang="zh-CN" altLang="en-US" sz="2000" b="1" i="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endParaRPr>
          </a:p>
        </p:txBody>
      </p:sp>
      <p:sp>
        <p:nvSpPr>
          <p:cNvPr id="3" name=" 10"/>
          <p:cNvSpPr/>
          <p:nvPr/>
        </p:nvSpPr>
        <p:spPr bwMode="auto">
          <a:xfrm>
            <a:off x="11223625" y="6216650"/>
            <a:ext cx="1048385" cy="728345"/>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7" name="矩形 6"/>
          <p:cNvSpPr/>
          <p:nvPr/>
        </p:nvSpPr>
        <p:spPr>
          <a:xfrm>
            <a:off x="9689465" y="6566535"/>
            <a:ext cx="2130425" cy="276225"/>
          </a:xfrm>
          <a:prstGeom prst="rect">
            <a:avLst/>
          </a:prstGeom>
          <a:noFill/>
          <a:ln>
            <a:noFill/>
          </a:ln>
        </p:spPr>
        <p:txBody>
          <a:bodyPr wrap="square" rtlCol="0" anchor="t">
            <a:spAutoFit/>
            <a:scene3d>
              <a:camera prst="orthographicFront"/>
              <a:lightRig rig="threePt" dir="t"/>
            </a:scene3d>
          </a:bodyPr>
          <a:p>
            <a:pPr algn="ctr"/>
            <a:r>
              <a:rPr lang="en-US" altLang="zh-CN" sz="1200" b="1">
                <a:gradFill>
                  <a:gsLst>
                    <a:gs pos="21000">
                      <a:srgbClr val="53575C"/>
                    </a:gs>
                    <a:gs pos="88000">
                      <a:srgbClr val="C5C7CA"/>
                    </a:gs>
                  </a:gsLst>
                  <a:lin ang="5400000"/>
                </a:gradFill>
                <a:effectLst/>
              </a:rPr>
              <a:t>www.leenjy.com</a:t>
            </a:r>
            <a:endParaRPr lang="en-US" altLang="zh-CN" sz="1200" b="1">
              <a:gradFill>
                <a:gsLst>
                  <a:gs pos="21000">
                    <a:srgbClr val="53575C"/>
                  </a:gs>
                  <a:gs pos="88000">
                    <a:srgbClr val="C5C7CA"/>
                  </a:gs>
                </a:gsLst>
                <a:lin ang="5400000"/>
              </a:gradFill>
              <a:effectLst/>
            </a:endParaRPr>
          </a:p>
        </p:txBody>
      </p:sp>
      <p:sp>
        <p:nvSpPr>
          <p:cNvPr id="14" name="MH_Entry_1"/>
          <p:cNvSpPr/>
          <p:nvPr>
            <p:custDataLst>
              <p:tags r:id="rId1"/>
            </p:custDataLst>
          </p:nvPr>
        </p:nvSpPr>
        <p:spPr>
          <a:xfrm>
            <a:off x="811530" y="215900"/>
            <a:ext cx="2376805"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讲座要点</a:t>
            </a:r>
            <a:endParaRPr lang="en-US" altLang="zh-CN" sz="2400" spc="200" dirty="0">
              <a:solidFill>
                <a:srgbClr val="333132"/>
              </a:solidFill>
              <a:latin typeface="微软雅黑" panose="020B0503020204020204" charset="-122"/>
              <a:ea typeface="微软雅黑" panose="020B0503020204020204" charset="-122"/>
            </a:endParaRP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40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275080" y="1428750"/>
            <a:ext cx="7488555" cy="1920240"/>
          </a:xfrm>
          <a:prstGeom prst="rect">
            <a:avLst/>
          </a:prstGeom>
          <a:noFill/>
        </p:spPr>
        <p:txBody>
          <a:bodyPr wrap="square" rtlCol="0">
            <a:spAutoFit/>
          </a:bodyPr>
          <a:p>
            <a:pPr algn="ctr">
              <a:lnSpc>
                <a:spcPct val="150000"/>
              </a:lnSpc>
            </a:pPr>
            <a:r>
              <a:rPr lang="zh-CN" altLang="en-US" sz="1600" b="1" dirty="0">
                <a:solidFill>
                  <a:schemeClr val="tx1"/>
                </a:solidFill>
                <a:latin typeface="微软雅黑" panose="020B0503020204020204" charset="-122"/>
                <a:ea typeface="微软雅黑" panose="020B0503020204020204" charset="-122"/>
              </a:rPr>
              <a:t>201</a:t>
            </a:r>
            <a:r>
              <a:rPr lang="en-US" altLang="zh-CN" sz="1600" b="1" dirty="0">
                <a:solidFill>
                  <a:schemeClr val="tx1"/>
                </a:solidFill>
                <a:latin typeface="微软雅黑" panose="020B0503020204020204" charset="-122"/>
                <a:ea typeface="微软雅黑" panose="020B0503020204020204" charset="-122"/>
              </a:rPr>
              <a:t>7</a:t>
            </a:r>
            <a:r>
              <a:rPr lang="zh-CN" altLang="en-US" sz="1600" b="1" dirty="0">
                <a:solidFill>
                  <a:schemeClr val="tx1"/>
                </a:solidFill>
                <a:latin typeface="微软雅黑" panose="020B0503020204020204" charset="-122"/>
                <a:ea typeface="微软雅黑" panose="020B0503020204020204" charset="-122"/>
              </a:rPr>
              <a:t>国家公务员考试公告</a:t>
            </a:r>
            <a:endParaRPr lang="zh-CN" altLang="en-US" sz="16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600" dirty="0">
                <a:solidFill>
                  <a:schemeClr val="tx1"/>
                </a:solidFill>
                <a:latin typeface="微软雅黑" panose="020B0503020204020204" charset="-122"/>
                <a:ea typeface="微软雅黑" panose="020B0503020204020204" charset="-122"/>
              </a:rPr>
              <a:t>        为满足中央机关及其直属机构录用公务员的需要，根据公务员法和公务员录用的有关规定，中共中央组织部、人力资源和社会保障部、国家公务员局将组织实施2017年度中央机关及其直属机构考试录用主任科员以下及其他相当职务层次非领导职务公务员工作。现将有关事项公告如下：</a:t>
            </a:r>
            <a:endParaRPr lang="zh-CN" altLang="en-US" sz="16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828040" y="947420"/>
            <a:ext cx="7488555" cy="3337560"/>
          </a:xfrm>
          <a:prstGeom prst="rect">
            <a:avLst/>
          </a:prstGeom>
          <a:noFill/>
        </p:spPr>
        <p:txBody>
          <a:bodyPr wrap="square" rtlCol="0">
            <a:spAutoFit/>
          </a:bodyPr>
          <a:p>
            <a:pPr algn="l">
              <a:lnSpc>
                <a:spcPct val="150000"/>
              </a:lnSpc>
            </a:pPr>
            <a:r>
              <a:rPr lang="zh-CN" altLang="en-US" sz="1600" b="1" dirty="0">
                <a:solidFill>
                  <a:schemeClr val="tx1"/>
                </a:solidFill>
                <a:latin typeface="微软雅黑" panose="020B0503020204020204" charset="-122"/>
                <a:ea typeface="微软雅黑" panose="020B0503020204020204" charset="-122"/>
              </a:rPr>
              <a:t>一、报考条件</a:t>
            </a:r>
            <a:endParaRPr lang="zh-CN" altLang="en-US" sz="16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(一)具有中华人民共和国国籍;</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(二)18周岁以上、35周岁以下(1980年10月15日至1998年10月15日期间出生)，201</a:t>
            </a:r>
            <a:r>
              <a:rPr lang="en-US" altLang="zh-CN" sz="1400" dirty="0">
                <a:solidFill>
                  <a:schemeClr val="tx1"/>
                </a:solidFill>
                <a:latin typeface="微软雅黑" panose="020B0503020204020204" charset="-122"/>
                <a:ea typeface="微软雅黑" panose="020B0503020204020204" charset="-122"/>
              </a:rPr>
              <a:t>7</a:t>
            </a:r>
            <a:r>
              <a:rPr lang="zh-CN" altLang="en-US" sz="1400" dirty="0">
                <a:solidFill>
                  <a:schemeClr val="tx1"/>
                </a:solidFill>
                <a:latin typeface="微软雅黑" panose="020B0503020204020204" charset="-122"/>
                <a:ea typeface="微软雅黑" panose="020B0503020204020204" charset="-122"/>
              </a:rPr>
              <a:t>年应届硕士研究生和博士研究生(非在职)人员年龄可放宽到40周岁以下(1975年10月15日以后出生);</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(三)拥护中华人民共和国宪法;</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(四)具有良好的品行;</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(五)具有正常履行职责的身体条件;</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(六)具有符合职位要求的工作能力;</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(七)具有大专以上文化程度;</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(八)具备中央公务员主管部门规定的拟任职位所要求的其他资格条件。</a:t>
            </a:r>
            <a:endParaRPr lang="zh-CN" altLang="en-US" sz="1400" dirty="0">
              <a:solidFill>
                <a:schemeClr val="tx1"/>
              </a:solidFill>
              <a:latin typeface="微软雅黑" panose="020B0503020204020204" charset="-122"/>
              <a:ea typeface="微软雅黑" panose="020B0503020204020204" charset="-122"/>
            </a:endParaRPr>
          </a:p>
        </p:txBody>
      </p:sp>
      <p:sp>
        <p:nvSpPr>
          <p:cNvPr id="2"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3"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811530" y="796290"/>
            <a:ext cx="7488555" cy="3931920"/>
          </a:xfrm>
          <a:prstGeom prst="rect">
            <a:avLst/>
          </a:prstGeom>
          <a:noFill/>
        </p:spPr>
        <p:txBody>
          <a:bodyPr wrap="square" rtlCol="0">
            <a:spAutoFit/>
          </a:bodyPr>
          <a:p>
            <a:pPr algn="l">
              <a:lnSpc>
                <a:spcPct val="150000"/>
              </a:lnSpc>
            </a:pPr>
            <a:r>
              <a:rPr lang="zh-CN" altLang="en-US" sz="1400" b="1" dirty="0">
                <a:solidFill>
                  <a:schemeClr val="tx1"/>
                </a:solidFill>
                <a:latin typeface="微软雅黑" panose="020B0503020204020204" charset="-122"/>
                <a:ea typeface="微软雅黑" panose="020B0503020204020204" charset="-122"/>
              </a:rPr>
              <a:t>(二)其它要求</a:t>
            </a:r>
            <a:endParaRPr lang="zh-CN" altLang="en-US" sz="14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1.招录职位要求有工作经历的，报考人员必须具备相应的工作经历。工作经历计算时间截止2016年</a:t>
            </a:r>
            <a:r>
              <a:rPr lang="en-US" altLang="zh-CN" sz="1400" dirty="0">
                <a:solidFill>
                  <a:schemeClr val="tx1"/>
                </a:solidFill>
                <a:latin typeface="微软雅黑" panose="020B0503020204020204" charset="-122"/>
                <a:ea typeface="微软雅黑" panose="020B0503020204020204" charset="-122"/>
              </a:rPr>
              <a:t>10</a:t>
            </a:r>
            <a:r>
              <a:rPr lang="zh-CN" altLang="en-US" sz="1400" dirty="0">
                <a:solidFill>
                  <a:schemeClr val="tx1"/>
                </a:solidFill>
                <a:latin typeface="微软雅黑" panose="020B0503020204020204" charset="-122"/>
                <a:ea typeface="微软雅黑" panose="020B0503020204020204" charset="-122"/>
              </a:rPr>
              <a:t>月。</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2.下列人员不得报考：</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a:t>
            </a:r>
            <a:r>
              <a:rPr lang="en-US" altLang="zh-CN" sz="1400" dirty="0">
                <a:solidFill>
                  <a:schemeClr val="tx1"/>
                </a:solidFill>
                <a:latin typeface="微软雅黑" panose="020B0503020204020204" charset="-122"/>
                <a:ea typeface="微软雅黑" panose="020B0503020204020204" charset="-122"/>
              </a:rPr>
              <a:t>1</a:t>
            </a:r>
            <a:r>
              <a:rPr lang="zh-CN" altLang="en-US" sz="1400" dirty="0">
                <a:solidFill>
                  <a:schemeClr val="tx1"/>
                </a:solidFill>
                <a:latin typeface="微软雅黑" panose="020B0503020204020204" charset="-122"/>
                <a:ea typeface="微软雅黑" panose="020B0503020204020204" charset="-122"/>
              </a:rPr>
              <a:t>）现役军人</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rgbClr val="FF0000"/>
                </a:solidFill>
                <a:latin typeface="微软雅黑" panose="020B0503020204020204" charset="-122"/>
                <a:ea typeface="微软雅黑" panose="020B0503020204020204" charset="-122"/>
              </a:rPr>
              <a:t>（</a:t>
            </a:r>
            <a:r>
              <a:rPr lang="en-US" altLang="zh-CN" sz="1400" dirty="0">
                <a:solidFill>
                  <a:srgbClr val="FF0000"/>
                </a:solidFill>
                <a:latin typeface="微软雅黑" panose="020B0503020204020204" charset="-122"/>
                <a:ea typeface="微软雅黑" panose="020B0503020204020204" charset="-122"/>
              </a:rPr>
              <a:t>2</a:t>
            </a:r>
            <a:r>
              <a:rPr lang="zh-CN" altLang="en-US" sz="1400" dirty="0">
                <a:solidFill>
                  <a:srgbClr val="FF0000"/>
                </a:solidFill>
                <a:latin typeface="微软雅黑" panose="020B0503020204020204" charset="-122"/>
                <a:ea typeface="微软雅黑" panose="020B0503020204020204" charset="-122"/>
              </a:rPr>
              <a:t>）在读的非应届毕业生</a:t>
            </a:r>
            <a:endParaRPr lang="zh-CN" altLang="en-US" sz="1400" dirty="0">
              <a:solidFill>
                <a:srgbClr val="FF0000"/>
              </a:solidFill>
              <a:latin typeface="微软雅黑" panose="020B0503020204020204" charset="-122"/>
              <a:ea typeface="微软雅黑" panose="020B0503020204020204" charset="-122"/>
            </a:endParaRPr>
          </a:p>
          <a:p>
            <a:pPr algn="l">
              <a:lnSpc>
                <a:spcPct val="150000"/>
              </a:lnSpc>
            </a:pPr>
            <a:r>
              <a:rPr lang="zh-CN" altLang="en-US" sz="1400" dirty="0">
                <a:solidFill>
                  <a:srgbClr val="FF0000"/>
                </a:solidFill>
                <a:latin typeface="微软雅黑" panose="020B0503020204020204" charset="-122"/>
                <a:ea typeface="微软雅黑" panose="020B0503020204020204" charset="-122"/>
              </a:rPr>
              <a:t>（</a:t>
            </a:r>
            <a:r>
              <a:rPr lang="en-US" altLang="zh-CN" sz="1400" dirty="0">
                <a:solidFill>
                  <a:srgbClr val="FF0000"/>
                </a:solidFill>
                <a:latin typeface="微软雅黑" panose="020B0503020204020204" charset="-122"/>
                <a:ea typeface="微软雅黑" panose="020B0503020204020204" charset="-122"/>
              </a:rPr>
              <a:t>3</a:t>
            </a:r>
            <a:r>
              <a:rPr lang="zh-CN" altLang="en-US" sz="1400" dirty="0">
                <a:solidFill>
                  <a:srgbClr val="FF0000"/>
                </a:solidFill>
                <a:latin typeface="微软雅黑" panose="020B0503020204020204" charset="-122"/>
                <a:ea typeface="微软雅黑" panose="020B0503020204020204" charset="-122"/>
              </a:rPr>
              <a:t>）在职公务员和参照公务员法管理的机关(单位)工作人员</a:t>
            </a:r>
            <a:endParaRPr lang="zh-CN" altLang="en-US" sz="1400" dirty="0">
              <a:solidFill>
                <a:srgbClr val="FF0000"/>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a:t>
            </a:r>
            <a:r>
              <a:rPr lang="en-US" altLang="zh-CN" sz="1400" dirty="0">
                <a:solidFill>
                  <a:schemeClr val="tx1"/>
                </a:solidFill>
                <a:latin typeface="微软雅黑" panose="020B0503020204020204" charset="-122"/>
                <a:ea typeface="微软雅黑" panose="020B0503020204020204" charset="-122"/>
              </a:rPr>
              <a:t>4</a:t>
            </a:r>
            <a:r>
              <a:rPr lang="zh-CN" altLang="en-US" sz="1400" dirty="0">
                <a:solidFill>
                  <a:schemeClr val="tx1"/>
                </a:solidFill>
                <a:latin typeface="微软雅黑" panose="020B0503020204020204" charset="-122"/>
                <a:ea typeface="微软雅黑" panose="020B0503020204020204" charset="-122"/>
              </a:rPr>
              <a:t>）因犯罪受过刑事处罚的人员和被开除公职的人员</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rgbClr val="FF0000"/>
                </a:solidFill>
                <a:latin typeface="微软雅黑" panose="020B0503020204020204" charset="-122"/>
                <a:ea typeface="微软雅黑" panose="020B0503020204020204" charset="-122"/>
              </a:rPr>
              <a:t>（</a:t>
            </a:r>
            <a:r>
              <a:rPr lang="en-US" altLang="zh-CN" sz="1400" dirty="0">
                <a:solidFill>
                  <a:srgbClr val="FF0000"/>
                </a:solidFill>
                <a:latin typeface="微软雅黑" panose="020B0503020204020204" charset="-122"/>
                <a:ea typeface="微软雅黑" panose="020B0503020204020204" charset="-122"/>
              </a:rPr>
              <a:t>5</a:t>
            </a:r>
            <a:r>
              <a:rPr lang="zh-CN" altLang="en-US" sz="1400" dirty="0">
                <a:solidFill>
                  <a:srgbClr val="FF0000"/>
                </a:solidFill>
                <a:latin typeface="微软雅黑" panose="020B0503020204020204" charset="-122"/>
                <a:ea typeface="微软雅黑" panose="020B0503020204020204" charset="-122"/>
              </a:rPr>
              <a:t>）在各级公务员招考中被认定有舞弊等严重违反录用纪律行为的人员</a:t>
            </a:r>
            <a:endParaRPr lang="zh-CN" altLang="en-US" sz="1400" dirty="0">
              <a:solidFill>
                <a:srgbClr val="FF0000"/>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a:t>
            </a:r>
            <a:r>
              <a:rPr lang="en-US" altLang="zh-CN" sz="1400" dirty="0">
                <a:solidFill>
                  <a:schemeClr val="tx1"/>
                </a:solidFill>
                <a:latin typeface="微软雅黑" panose="020B0503020204020204" charset="-122"/>
                <a:ea typeface="微软雅黑" panose="020B0503020204020204" charset="-122"/>
              </a:rPr>
              <a:t>6</a:t>
            </a:r>
            <a:r>
              <a:rPr lang="zh-CN" altLang="en-US" sz="1400" dirty="0">
                <a:solidFill>
                  <a:schemeClr val="tx1"/>
                </a:solidFill>
                <a:latin typeface="微软雅黑" panose="020B0503020204020204" charset="-122"/>
                <a:ea typeface="微软雅黑" panose="020B0503020204020204" charset="-122"/>
              </a:rPr>
              <a:t>）公务员和参照公务员法管理的机关(单位)工作人员被辞退未满5年的</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a:t>
            </a:r>
            <a:r>
              <a:rPr lang="en-US" altLang="zh-CN" sz="1400" dirty="0">
                <a:solidFill>
                  <a:schemeClr val="tx1"/>
                </a:solidFill>
                <a:latin typeface="微软雅黑" panose="020B0503020204020204" charset="-122"/>
                <a:ea typeface="微软雅黑" panose="020B0503020204020204" charset="-122"/>
              </a:rPr>
              <a:t>7</a:t>
            </a:r>
            <a:r>
              <a:rPr lang="zh-CN" altLang="en-US" sz="1400" dirty="0">
                <a:solidFill>
                  <a:schemeClr val="tx1"/>
                </a:solidFill>
                <a:latin typeface="微软雅黑" panose="020B0503020204020204" charset="-122"/>
                <a:ea typeface="微软雅黑" panose="020B0503020204020204" charset="-122"/>
              </a:rPr>
              <a:t>）以及法律法规规定不得录用为公务员的其他情形的人员</a:t>
            </a:r>
            <a:endParaRPr lang="zh-CN" altLang="en-US" sz="1400" dirty="0">
              <a:solidFill>
                <a:srgbClr val="FF0000"/>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a:t>
            </a:r>
            <a:r>
              <a:rPr lang="en-US" altLang="zh-CN" sz="1400" dirty="0">
                <a:solidFill>
                  <a:schemeClr val="tx1"/>
                </a:solidFill>
                <a:latin typeface="微软雅黑" panose="020B0503020204020204" charset="-122"/>
                <a:ea typeface="微软雅黑" panose="020B0503020204020204" charset="-122"/>
              </a:rPr>
              <a:t>8</a:t>
            </a:r>
            <a:r>
              <a:rPr lang="zh-CN" altLang="en-US" sz="1400" dirty="0">
                <a:solidFill>
                  <a:schemeClr val="tx1"/>
                </a:solidFill>
                <a:latin typeface="微软雅黑" panose="020B0503020204020204" charset="-122"/>
                <a:ea typeface="微软雅黑" panose="020B0503020204020204" charset="-122"/>
              </a:rPr>
              <a:t>）报考招录后即构成回避关系的招录职位</a:t>
            </a: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806450" y="902970"/>
            <a:ext cx="7488555" cy="3337560"/>
          </a:xfrm>
          <a:prstGeom prst="rect">
            <a:avLst/>
          </a:prstGeom>
          <a:noFill/>
        </p:spPr>
        <p:txBody>
          <a:bodyPr wrap="square" rtlCol="0">
            <a:spAutoFit/>
          </a:bodyPr>
          <a:p>
            <a:pPr algn="l">
              <a:lnSpc>
                <a:spcPct val="150000"/>
              </a:lnSpc>
            </a:pPr>
            <a:r>
              <a:rPr lang="zh-CN" altLang="en-US" sz="1600" b="1" dirty="0">
                <a:solidFill>
                  <a:schemeClr val="tx1"/>
                </a:solidFill>
                <a:latin typeface="微软雅黑" panose="020B0503020204020204" charset="-122"/>
                <a:ea typeface="微软雅黑" panose="020B0503020204020204" charset="-122"/>
              </a:rPr>
              <a:t>二、报考程序</a:t>
            </a:r>
            <a:endParaRPr lang="zh-CN" altLang="en-US" sz="16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(一)职位查询</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各招录机关的招考人数、具体职位、考试类别、资格条件等详见《中央机关及其直属机构201</a:t>
            </a:r>
            <a:r>
              <a:rPr lang="en-US" altLang="zh-CN" sz="1400" dirty="0">
                <a:solidFill>
                  <a:schemeClr val="tx1"/>
                </a:solidFill>
                <a:latin typeface="微软雅黑" panose="020B0503020204020204" charset="-122"/>
                <a:ea typeface="微软雅黑" panose="020B0503020204020204" charset="-122"/>
              </a:rPr>
              <a:t>7</a:t>
            </a:r>
            <a:r>
              <a:rPr lang="zh-CN" altLang="en-US" sz="1400" dirty="0">
                <a:solidFill>
                  <a:schemeClr val="tx1"/>
                </a:solidFill>
                <a:latin typeface="微软雅黑" panose="020B0503020204020204" charset="-122"/>
                <a:ea typeface="微软雅黑" panose="020B0503020204020204" charset="-122"/>
              </a:rPr>
              <a:t>年度考试录用公务员招考简章》(以下简称《招考简章》)。</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对《招考简章》中的专业、学历、学位、资格条件、基层工作经历以及备注内容等信息需要咨询时，</a:t>
            </a:r>
            <a:r>
              <a:rPr lang="zh-CN" altLang="en-US" sz="1400" dirty="0">
                <a:solidFill>
                  <a:srgbClr val="FF0000"/>
                </a:solidFill>
                <a:latin typeface="微软雅黑" panose="020B0503020204020204" charset="-122"/>
                <a:ea typeface="微软雅黑" panose="020B0503020204020204" charset="-122"/>
              </a:rPr>
              <a:t>请报考人员直接与招录机关联系</a:t>
            </a:r>
            <a:r>
              <a:rPr lang="zh-CN" altLang="en-US" sz="1400" dirty="0">
                <a:solidFill>
                  <a:schemeClr val="tx1"/>
                </a:solidFill>
                <a:latin typeface="微软雅黑" panose="020B0503020204020204" charset="-122"/>
                <a:ea typeface="微软雅黑" panose="020B0503020204020204" charset="-122"/>
              </a:rPr>
              <a:t>。</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有关报考政策、报名网络技术和考场考务安排等事宜的详细情况，请参阅《报考指南》。</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endParaRPr lang="zh-CN" altLang="en-US" sz="1400" dirty="0">
              <a:solidFill>
                <a:srgbClr val="FF0000"/>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710565" y="678180"/>
            <a:ext cx="7488555" cy="4251960"/>
          </a:xfrm>
          <a:prstGeom prst="rect">
            <a:avLst/>
          </a:prstGeom>
          <a:noFill/>
        </p:spPr>
        <p:txBody>
          <a:bodyPr wrap="square" rtlCol="0">
            <a:spAutoFit/>
          </a:bodyPr>
          <a:p>
            <a:pPr algn="l">
              <a:lnSpc>
                <a:spcPct val="150000"/>
              </a:lnSpc>
            </a:pPr>
            <a:r>
              <a:rPr lang="zh-CN" altLang="en-US" sz="1400" b="1" dirty="0">
                <a:solidFill>
                  <a:schemeClr val="tx1"/>
                </a:solidFill>
                <a:latin typeface="微软雅黑" panose="020B0503020204020204" charset="-122"/>
                <a:ea typeface="微软雅黑" panose="020B0503020204020204" charset="-122"/>
              </a:rPr>
              <a:t>(二)网上报名</a:t>
            </a:r>
            <a:endParaRPr lang="zh-CN" altLang="en-US" sz="1400" b="1" dirty="0">
              <a:solidFill>
                <a:schemeClr val="tx1"/>
              </a:solidFill>
              <a:latin typeface="微软雅黑" panose="020B0503020204020204" charset="-122"/>
              <a:ea typeface="微软雅黑" panose="020B0503020204020204" charset="-122"/>
            </a:endParaRPr>
          </a:p>
          <a:p>
            <a:pPr algn="l">
              <a:lnSpc>
                <a:spcPct val="150000"/>
              </a:lnSpc>
            </a:pPr>
            <a:r>
              <a:rPr sz="1400" dirty="0">
                <a:solidFill>
                  <a:schemeClr val="tx1"/>
                </a:solidFill>
                <a:latin typeface="微软雅黑" panose="020B0503020204020204" charset="-122"/>
                <a:ea typeface="微软雅黑" panose="020B0503020204020204" charset="-122"/>
              </a:rPr>
              <a:t>        本次考试报名主要采取网络报名的方式进行。报考人员可登录中央机关及其直属机构201</a:t>
            </a:r>
            <a:r>
              <a:rPr lang="en-US" sz="1400" dirty="0">
                <a:solidFill>
                  <a:schemeClr val="tx1"/>
                </a:solidFill>
                <a:latin typeface="微软雅黑" panose="020B0503020204020204" charset="-122"/>
                <a:ea typeface="微软雅黑" panose="020B0503020204020204" charset="-122"/>
              </a:rPr>
              <a:t>7</a:t>
            </a:r>
            <a:r>
              <a:rPr sz="1400" dirty="0">
                <a:solidFill>
                  <a:schemeClr val="tx1"/>
                </a:solidFill>
                <a:latin typeface="微软雅黑" panose="020B0503020204020204" charset="-122"/>
                <a:ea typeface="微软雅黑" panose="020B0503020204020204" charset="-122"/>
              </a:rPr>
              <a:t>年度考试录用公务员专题网站(http://bm.scs.gov.cn/201</a:t>
            </a:r>
            <a:r>
              <a:rPr lang="en-US" sz="1400" dirty="0">
                <a:solidFill>
                  <a:schemeClr val="tx1"/>
                </a:solidFill>
                <a:latin typeface="微软雅黑" panose="020B0503020204020204" charset="-122"/>
                <a:ea typeface="微软雅黑" panose="020B0503020204020204" charset="-122"/>
              </a:rPr>
              <a:t>7</a:t>
            </a:r>
            <a:r>
              <a:rPr sz="1400" dirty="0">
                <a:solidFill>
                  <a:schemeClr val="tx1"/>
                </a:solidFill>
                <a:latin typeface="微软雅黑" panose="020B0503020204020204" charset="-122"/>
                <a:ea typeface="微软雅黑" panose="020B0503020204020204" charset="-122"/>
              </a:rPr>
              <a:t>)进行网上报名，也可以通过人力资源和社会保障部门户网站(http://www.mohrss.gov.cn)或国家公务员局门户网站(http://www.scs.gov.cn)上的相关链接登录考录专题网站。</a:t>
            </a:r>
            <a:endParaRPr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b="1" dirty="0">
                <a:solidFill>
                  <a:schemeClr val="tx1"/>
                </a:solidFill>
                <a:latin typeface="微软雅黑" panose="020B0503020204020204" charset="-122"/>
                <a:ea typeface="微软雅黑" panose="020B0503020204020204" charset="-122"/>
              </a:rPr>
              <a:t>1.提交报考申请。</a:t>
            </a:r>
            <a:endParaRPr lang="zh-CN" altLang="en-US" sz="14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b="1" dirty="0">
                <a:solidFill>
                  <a:schemeClr val="tx1"/>
                </a:solidFill>
                <a:latin typeface="微软雅黑" panose="020B0503020204020204" charset="-122"/>
                <a:ea typeface="微软雅黑" panose="020B0503020204020204" charset="-122"/>
              </a:rPr>
              <a:t>        </a:t>
            </a:r>
            <a:r>
              <a:rPr lang="zh-CN" altLang="en-US" sz="1400" dirty="0">
                <a:solidFill>
                  <a:schemeClr val="tx1"/>
                </a:solidFill>
                <a:latin typeface="微软雅黑" panose="020B0503020204020204" charset="-122"/>
                <a:ea typeface="微软雅黑" panose="020B0503020204020204" charset="-122"/>
              </a:rPr>
              <a:t>报考人员可报考人员可在</a:t>
            </a:r>
            <a:r>
              <a:rPr lang="zh-CN" altLang="en-US" sz="1400" dirty="0">
                <a:solidFill>
                  <a:srgbClr val="FF0000"/>
                </a:solidFill>
                <a:latin typeface="微软雅黑" panose="020B0503020204020204" charset="-122"/>
                <a:ea typeface="微软雅黑" panose="020B0503020204020204" charset="-122"/>
              </a:rPr>
              <a:t>2016年10月15日8:00至24日18:00</a:t>
            </a:r>
            <a:r>
              <a:rPr lang="zh-CN" altLang="en-US" sz="1400" dirty="0">
                <a:solidFill>
                  <a:schemeClr val="tx1"/>
                </a:solidFill>
                <a:latin typeface="微软雅黑" panose="020B0503020204020204" charset="-122"/>
                <a:ea typeface="微软雅黑" panose="020B0503020204020204" charset="-122"/>
              </a:rPr>
              <a:t>登录考录专题网站，提交报考申请。</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报考人员</a:t>
            </a:r>
            <a:r>
              <a:rPr lang="zh-CN" altLang="en-US" sz="1400" dirty="0">
                <a:solidFill>
                  <a:srgbClr val="FF0000"/>
                </a:solidFill>
                <a:latin typeface="微软雅黑" panose="020B0503020204020204" charset="-122"/>
                <a:ea typeface="微软雅黑" panose="020B0503020204020204" charset="-122"/>
              </a:rPr>
              <a:t>只能选择一个部门(单位)中的一个职位进行报名</a:t>
            </a:r>
            <a:r>
              <a:rPr lang="zh-CN" altLang="en-US" sz="1400" dirty="0">
                <a:solidFill>
                  <a:schemeClr val="tx1"/>
                </a:solidFill>
                <a:latin typeface="微软雅黑" panose="020B0503020204020204" charset="-122"/>
                <a:ea typeface="微软雅黑" panose="020B0503020204020204" charset="-122"/>
              </a:rPr>
              <a:t>，报名与考试时使用的本人有效居民身份证必须一致。报名时，报考人员要仔细阅读诚信承诺书，提交的报考申请材料应当真实、准确。</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报考人员提</a:t>
            </a:r>
            <a:r>
              <a:rPr lang="zh-CN" altLang="en-US" sz="1400" dirty="0">
                <a:solidFill>
                  <a:srgbClr val="FF0000"/>
                </a:solidFill>
                <a:latin typeface="微软雅黑" panose="020B0503020204020204" charset="-122"/>
                <a:ea typeface="微软雅黑" panose="020B0503020204020204" charset="-122"/>
              </a:rPr>
              <a:t>供虚假报考申请材料</a:t>
            </a:r>
            <a:r>
              <a:rPr lang="zh-CN" altLang="en-US" sz="1400" dirty="0">
                <a:solidFill>
                  <a:schemeClr val="tx1"/>
                </a:solidFill>
                <a:latin typeface="微软雅黑" panose="020B0503020204020204" charset="-122"/>
                <a:ea typeface="微软雅黑" panose="020B0503020204020204" charset="-122"/>
              </a:rPr>
              <a:t>的，一经查实，即取消报考资格。对伪造、变造有关证件、材料、信息，骗取考试资格的，将按照公务员录用</a:t>
            </a:r>
            <a:r>
              <a:rPr lang="zh-CN" altLang="en-US" sz="1400" dirty="0">
                <a:solidFill>
                  <a:srgbClr val="FF0000"/>
                </a:solidFill>
                <a:latin typeface="微软雅黑" panose="020B0503020204020204" charset="-122"/>
                <a:ea typeface="微软雅黑" panose="020B0503020204020204" charset="-122"/>
              </a:rPr>
              <a:t>考试违纪违规</a:t>
            </a:r>
            <a:r>
              <a:rPr lang="zh-CN" altLang="en-US" sz="1400" dirty="0">
                <a:solidFill>
                  <a:schemeClr val="tx1"/>
                </a:solidFill>
                <a:latin typeface="微软雅黑" panose="020B0503020204020204" charset="-122"/>
                <a:ea typeface="微软雅黑" panose="020B0503020204020204" charset="-122"/>
              </a:rPr>
              <a:t>的有关规定处理。</a:t>
            </a: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798195" y="1000125"/>
            <a:ext cx="7488555" cy="3611880"/>
          </a:xfrm>
          <a:prstGeom prst="rect">
            <a:avLst/>
          </a:prstGeom>
          <a:noFill/>
        </p:spPr>
        <p:txBody>
          <a:bodyPr wrap="square" rtlCol="0">
            <a:spAutoFit/>
          </a:bodyPr>
          <a:p>
            <a:pPr algn="l">
              <a:lnSpc>
                <a:spcPct val="150000"/>
              </a:lnSpc>
            </a:pPr>
            <a:r>
              <a:rPr lang="zh-CN" altLang="en-US" sz="1400" b="1" dirty="0">
                <a:solidFill>
                  <a:schemeClr val="tx1"/>
                </a:solidFill>
                <a:latin typeface="微软雅黑" panose="020B0503020204020204" charset="-122"/>
                <a:ea typeface="微软雅黑" panose="020B0503020204020204" charset="-122"/>
              </a:rPr>
              <a:t>2. 查询资格审查结果。</a:t>
            </a:r>
            <a:endParaRPr lang="zh-CN" altLang="en-US" sz="14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报考人员请于</a:t>
            </a:r>
            <a:r>
              <a:rPr lang="zh-CN" altLang="en-US" sz="1400" dirty="0">
                <a:solidFill>
                  <a:srgbClr val="FF0000"/>
                </a:solidFill>
                <a:latin typeface="微软雅黑" panose="020B0503020204020204" charset="-122"/>
                <a:ea typeface="微软雅黑" panose="020B0503020204020204" charset="-122"/>
              </a:rPr>
              <a:t>2016年10月15日至26日</a:t>
            </a:r>
            <a:r>
              <a:rPr lang="zh-CN" altLang="en-US" sz="1400" dirty="0">
                <a:solidFill>
                  <a:schemeClr val="tx1"/>
                </a:solidFill>
                <a:latin typeface="微软雅黑" panose="020B0503020204020204" charset="-122"/>
                <a:ea typeface="微软雅黑" panose="020B0503020204020204" charset="-122"/>
              </a:rPr>
              <a:t>期间登录考录专题网站查询是否通过了资格审查。           通过资格审查的，不能再报考其他职位。</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a:t>
            </a:r>
            <a:r>
              <a:rPr lang="zh-CN" altLang="en-US" sz="1400" dirty="0">
                <a:solidFill>
                  <a:srgbClr val="FF0000"/>
                </a:solidFill>
                <a:latin typeface="微软雅黑" panose="020B0503020204020204" charset="-122"/>
                <a:ea typeface="微软雅黑" panose="020B0503020204020204" charset="-122"/>
              </a:rPr>
              <a:t>2016年10月15日8:00至24日18:00</a:t>
            </a:r>
            <a:r>
              <a:rPr lang="zh-CN" altLang="en-US" sz="1400" dirty="0">
                <a:solidFill>
                  <a:schemeClr val="tx1"/>
                </a:solidFill>
                <a:latin typeface="微软雅黑" panose="020B0503020204020204" charset="-122"/>
                <a:ea typeface="微软雅黑" panose="020B0503020204020204" charset="-122"/>
              </a:rPr>
              <a:t>期间，报考申请尚未审查或未通过资格审查的，可以改报其他职位。</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a:t>
            </a:r>
            <a:r>
              <a:rPr lang="zh-CN" altLang="en-US" sz="1400" dirty="0">
                <a:solidFill>
                  <a:srgbClr val="FF0000"/>
                </a:solidFill>
                <a:latin typeface="微软雅黑" panose="020B0503020204020204" charset="-122"/>
                <a:ea typeface="微软雅黑" panose="020B0503020204020204" charset="-122"/>
              </a:rPr>
              <a:t> 201</a:t>
            </a:r>
            <a:r>
              <a:rPr lang="en-US" altLang="zh-CN" sz="1400" dirty="0">
                <a:solidFill>
                  <a:srgbClr val="FF0000"/>
                </a:solidFill>
                <a:latin typeface="微软雅黑" panose="020B0503020204020204" charset="-122"/>
                <a:ea typeface="微软雅黑" panose="020B0503020204020204" charset="-122"/>
              </a:rPr>
              <a:t>6</a:t>
            </a:r>
            <a:r>
              <a:rPr lang="zh-CN" altLang="en-US" sz="1400" dirty="0">
                <a:solidFill>
                  <a:srgbClr val="FF0000"/>
                </a:solidFill>
                <a:latin typeface="微软雅黑" panose="020B0503020204020204" charset="-122"/>
                <a:ea typeface="微软雅黑" panose="020B0503020204020204" charset="-122"/>
              </a:rPr>
              <a:t>年10月24日18:00至26日18:00</a:t>
            </a:r>
            <a:r>
              <a:rPr lang="zh-CN" altLang="en-US" sz="1400" dirty="0">
                <a:solidFill>
                  <a:schemeClr val="tx1"/>
                </a:solidFill>
                <a:latin typeface="微软雅黑" panose="020B0503020204020204" charset="-122"/>
                <a:ea typeface="微软雅黑" panose="020B0503020204020204" charset="-122"/>
              </a:rPr>
              <a:t>期间，报考申请未审查或未通过资格审查的，不能再改报其他职位。</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b="1" dirty="0">
                <a:solidFill>
                  <a:schemeClr val="tx1"/>
                </a:solidFill>
                <a:latin typeface="微软雅黑" panose="020B0503020204020204" charset="-122"/>
                <a:ea typeface="微软雅黑" panose="020B0503020204020204" charset="-122"/>
              </a:rPr>
              <a:t>3.</a:t>
            </a:r>
            <a:r>
              <a:rPr lang="zh-CN" altLang="en-US" sz="1400" b="1" dirty="0">
                <a:latin typeface="微软雅黑" panose="020B0503020204020204" charset="-122"/>
                <a:ea typeface="微软雅黑" panose="020B0503020204020204" charset="-122"/>
                <a:sym typeface="+mn-ea"/>
              </a:rPr>
              <a:t>查询报名序号。</a:t>
            </a:r>
            <a:endParaRPr lang="zh-CN" altLang="en-US" sz="14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b="1" dirty="0">
                <a:solidFill>
                  <a:schemeClr val="tx1"/>
                </a:solidFill>
                <a:latin typeface="微软雅黑" panose="020B0503020204020204" charset="-122"/>
                <a:ea typeface="微软雅黑" panose="020B0503020204020204" charset="-122"/>
              </a:rPr>
              <a:t>        </a:t>
            </a:r>
            <a:r>
              <a:rPr lang="zh-CN" altLang="en-US" sz="1400" dirty="0">
                <a:solidFill>
                  <a:schemeClr val="tx1"/>
                </a:solidFill>
                <a:latin typeface="微软雅黑" panose="020B0503020204020204" charset="-122"/>
                <a:ea typeface="微软雅黑" panose="020B0503020204020204" charset="-122"/>
              </a:rPr>
              <a:t>通过资格审查的人员，请于201</a:t>
            </a:r>
            <a:r>
              <a:rPr lang="en-US" altLang="zh-CN" sz="1400" dirty="0">
                <a:solidFill>
                  <a:schemeClr val="tx1"/>
                </a:solidFill>
                <a:latin typeface="微软雅黑" panose="020B0503020204020204" charset="-122"/>
                <a:ea typeface="微软雅黑" panose="020B0503020204020204" charset="-122"/>
              </a:rPr>
              <a:t>6</a:t>
            </a:r>
            <a:r>
              <a:rPr lang="zh-CN" altLang="en-US" sz="1400" dirty="0">
                <a:solidFill>
                  <a:schemeClr val="tx1"/>
                </a:solidFill>
                <a:latin typeface="微软雅黑" panose="020B0503020204020204" charset="-122"/>
                <a:ea typeface="微软雅黑" panose="020B0503020204020204" charset="-122"/>
              </a:rPr>
              <a:t>年10月28日8:00后登录考录专题网站查询报名序号。报名序号是报考人员报名确认和下载打印准考证等事项的重要依据和关键字，请务必牢记。</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811530" y="936625"/>
            <a:ext cx="7488555" cy="3611880"/>
          </a:xfrm>
          <a:prstGeom prst="rect">
            <a:avLst/>
          </a:prstGeom>
          <a:noFill/>
        </p:spPr>
        <p:txBody>
          <a:bodyPr wrap="square" rtlCol="0">
            <a:spAutoFit/>
          </a:bodyPr>
          <a:p>
            <a:pPr algn="l">
              <a:lnSpc>
                <a:spcPct val="150000"/>
              </a:lnSpc>
            </a:pPr>
            <a:r>
              <a:rPr lang="zh-CN" altLang="en-US" sz="1400" b="1" dirty="0">
                <a:solidFill>
                  <a:schemeClr val="tx1"/>
                </a:solidFill>
                <a:latin typeface="微软雅黑" panose="020B0503020204020204" charset="-122"/>
                <a:ea typeface="微软雅黑" panose="020B0503020204020204" charset="-122"/>
              </a:rPr>
              <a:t>（三）报名确认</a:t>
            </a:r>
            <a:endParaRPr lang="zh-CN" altLang="en-US" sz="14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通过资格审查的报考人员需要进行报名确认。报名确认采取网上确认的方式进行，报考人员请于201</a:t>
            </a:r>
            <a:r>
              <a:rPr lang="en-US" altLang="zh-CN" sz="1400" dirty="0">
                <a:solidFill>
                  <a:schemeClr val="tx1"/>
                </a:solidFill>
                <a:latin typeface="微软雅黑" panose="020B0503020204020204" charset="-122"/>
                <a:ea typeface="微软雅黑" panose="020B0503020204020204" charset="-122"/>
              </a:rPr>
              <a:t>6</a:t>
            </a:r>
            <a:r>
              <a:rPr lang="zh-CN" altLang="en-US" sz="1400" dirty="0">
                <a:solidFill>
                  <a:schemeClr val="tx1"/>
                </a:solidFill>
                <a:latin typeface="微软雅黑" panose="020B0503020204020204" charset="-122"/>
                <a:ea typeface="微软雅黑" panose="020B0503020204020204" charset="-122"/>
              </a:rPr>
              <a:t>年11月2日9:00至7日16:00在所选考区考试机构网站进行网上报名确认及缴费。未按期参加报名确认并缴费者视为自动放弃考试。</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网上报名确认时，报考人员应上传本人近期免冠2寸(35×45mm)正面电子证件照片(蓝底证件照，jpg格式，20KB以下)，并按规定网上缴纳有关费用。</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农村特困人员和城市低保人员，可以直接与当地考试机构联系办理报名确认和减免费用的手续。农村绝对贫困家庭的报考人员凭其家庭所在地的县(市、区)扶贫办(部门)出具的特困证明和特困家庭基本情况档案卡(复印件)，享受最低生活保障城镇家庭的报考人员凭其家庭所在地的县(市、区)民政部门出具的享受最低生活保障的证明和低保证(复印件)，经各省(自治区、直辖市)负责考务工作的部门审核确认后，办理减免考务费用的手续。</a:t>
            </a: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811530" y="1345565"/>
            <a:ext cx="7488555" cy="1051560"/>
          </a:xfrm>
          <a:prstGeom prst="rect">
            <a:avLst/>
          </a:prstGeom>
          <a:noFill/>
        </p:spPr>
        <p:txBody>
          <a:bodyPr wrap="square" rtlCol="0">
            <a:spAutoFit/>
          </a:bodyPr>
          <a:p>
            <a:pPr algn="l">
              <a:lnSpc>
                <a:spcPct val="150000"/>
              </a:lnSpc>
            </a:pPr>
            <a:r>
              <a:rPr lang="zh-CN" altLang="en-US" sz="1400" b="1" dirty="0">
                <a:solidFill>
                  <a:schemeClr val="tx1"/>
                </a:solidFill>
                <a:latin typeface="微软雅黑" panose="020B0503020204020204" charset="-122"/>
                <a:ea typeface="微软雅黑" panose="020B0503020204020204" charset="-122"/>
              </a:rPr>
              <a:t>(四)网上打印准考证</a:t>
            </a:r>
            <a:endParaRPr lang="zh-CN" altLang="en-US" sz="14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报名确认成功后，报考人员请于201</a:t>
            </a:r>
            <a:r>
              <a:rPr lang="en-US" altLang="zh-CN" sz="1400" dirty="0">
                <a:solidFill>
                  <a:schemeClr val="tx1"/>
                </a:solidFill>
                <a:latin typeface="微软雅黑" panose="020B0503020204020204" charset="-122"/>
                <a:ea typeface="微软雅黑" panose="020B0503020204020204" charset="-122"/>
              </a:rPr>
              <a:t>6</a:t>
            </a:r>
            <a:r>
              <a:rPr lang="zh-CN" altLang="en-US" sz="1400" dirty="0">
                <a:solidFill>
                  <a:schemeClr val="tx1"/>
                </a:solidFill>
                <a:latin typeface="微软雅黑" panose="020B0503020204020204" charset="-122"/>
                <a:ea typeface="微软雅黑" panose="020B0503020204020204" charset="-122"/>
              </a:rPr>
              <a:t>年11月2</a:t>
            </a:r>
            <a:r>
              <a:rPr lang="en-US" altLang="zh-CN" sz="1400" dirty="0">
                <a:solidFill>
                  <a:schemeClr val="tx1"/>
                </a:solidFill>
                <a:latin typeface="微软雅黑" panose="020B0503020204020204" charset="-122"/>
                <a:ea typeface="微软雅黑" panose="020B0503020204020204" charset="-122"/>
              </a:rPr>
              <a:t>1</a:t>
            </a:r>
            <a:r>
              <a:rPr lang="zh-CN" altLang="en-US" sz="1400" dirty="0">
                <a:solidFill>
                  <a:schemeClr val="tx1"/>
                </a:solidFill>
                <a:latin typeface="微软雅黑" panose="020B0503020204020204" charset="-122"/>
                <a:ea typeface="微软雅黑" panose="020B0503020204020204" charset="-122"/>
              </a:rPr>
              <a:t>日10:00至2</a:t>
            </a:r>
            <a:r>
              <a:rPr lang="en-US" altLang="zh-CN" sz="1400" dirty="0">
                <a:solidFill>
                  <a:schemeClr val="tx1"/>
                </a:solidFill>
                <a:latin typeface="微软雅黑" panose="020B0503020204020204" charset="-122"/>
                <a:ea typeface="微软雅黑" panose="020B0503020204020204" charset="-122"/>
              </a:rPr>
              <a:t>7</a:t>
            </a:r>
            <a:r>
              <a:rPr lang="zh-CN" altLang="en-US" sz="1400" dirty="0">
                <a:solidFill>
                  <a:schemeClr val="tx1"/>
                </a:solidFill>
                <a:latin typeface="微软雅黑" panose="020B0503020204020204" charset="-122"/>
                <a:ea typeface="微软雅黑" panose="020B0503020204020204" charset="-122"/>
              </a:rPr>
              <a:t>日12:00期间，登录所选考区考试机构网站下载打印准考证。打印中如遇问题，请与当地公务员考试机构联系解决</a:t>
            </a: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811530" y="929640"/>
            <a:ext cx="7488555" cy="3657600"/>
          </a:xfrm>
          <a:prstGeom prst="rect">
            <a:avLst/>
          </a:prstGeom>
          <a:noFill/>
        </p:spPr>
        <p:txBody>
          <a:bodyPr wrap="square" rtlCol="0">
            <a:spAutoFit/>
          </a:bodyPr>
          <a:p>
            <a:pPr algn="l">
              <a:lnSpc>
                <a:spcPct val="150000"/>
              </a:lnSpc>
            </a:pPr>
            <a:r>
              <a:rPr lang="zh-CN" altLang="en-US" sz="1600" b="1" dirty="0">
                <a:solidFill>
                  <a:schemeClr val="tx1"/>
                </a:solidFill>
                <a:latin typeface="微软雅黑" panose="020B0503020204020204" charset="-122"/>
                <a:ea typeface="微软雅黑" panose="020B0503020204020204" charset="-122"/>
              </a:rPr>
              <a:t>三、考试内容、时间和地点</a:t>
            </a:r>
            <a:endParaRPr lang="zh-CN" altLang="en-US" sz="16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b="1" dirty="0">
                <a:solidFill>
                  <a:schemeClr val="tx1"/>
                </a:solidFill>
                <a:latin typeface="微软雅黑" panose="020B0503020204020204" charset="-122"/>
                <a:ea typeface="微软雅黑" panose="020B0503020204020204" charset="-122"/>
              </a:rPr>
              <a:t> (一)笔试</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1. 内容。公共科目包括</a:t>
            </a:r>
            <a:r>
              <a:rPr lang="zh-CN" altLang="en-US" sz="1400" dirty="0">
                <a:solidFill>
                  <a:srgbClr val="FF0000"/>
                </a:solidFill>
                <a:latin typeface="微软雅黑" panose="020B0503020204020204" charset="-122"/>
                <a:ea typeface="微软雅黑" panose="020B0503020204020204" charset="-122"/>
              </a:rPr>
              <a:t>行政职业能力测验</a:t>
            </a:r>
            <a:r>
              <a:rPr lang="zh-CN" altLang="en-US" sz="1400" dirty="0">
                <a:solidFill>
                  <a:schemeClr val="tx1"/>
                </a:solidFill>
                <a:latin typeface="微软雅黑" panose="020B0503020204020204" charset="-122"/>
                <a:ea typeface="微软雅黑" panose="020B0503020204020204" charset="-122"/>
              </a:rPr>
              <a:t>和</a:t>
            </a:r>
            <a:r>
              <a:rPr lang="zh-CN" altLang="en-US" sz="1400" dirty="0">
                <a:solidFill>
                  <a:srgbClr val="FF0000"/>
                </a:solidFill>
                <a:latin typeface="微软雅黑" panose="020B0503020204020204" charset="-122"/>
                <a:ea typeface="微软雅黑" panose="020B0503020204020204" charset="-122"/>
              </a:rPr>
              <a:t>申论</a:t>
            </a:r>
            <a:r>
              <a:rPr lang="zh-CN" altLang="en-US" sz="1400" dirty="0">
                <a:solidFill>
                  <a:schemeClr val="tx1"/>
                </a:solidFill>
                <a:latin typeface="微软雅黑" panose="020B0503020204020204" charset="-122"/>
                <a:ea typeface="微软雅黑" panose="020B0503020204020204" charset="-122"/>
              </a:rPr>
              <a:t>两科。有关情况详见《中央机关及其直属机构201</a:t>
            </a:r>
            <a:r>
              <a:rPr lang="en-US" altLang="zh-CN" sz="1400" dirty="0">
                <a:solidFill>
                  <a:schemeClr val="tx1"/>
                </a:solidFill>
                <a:latin typeface="微软雅黑" panose="020B0503020204020204" charset="-122"/>
                <a:ea typeface="微软雅黑" panose="020B0503020204020204" charset="-122"/>
              </a:rPr>
              <a:t>7</a:t>
            </a:r>
            <a:r>
              <a:rPr lang="zh-CN" altLang="en-US" sz="1400" dirty="0">
                <a:solidFill>
                  <a:schemeClr val="tx1"/>
                </a:solidFill>
                <a:latin typeface="微软雅黑" panose="020B0503020204020204" charset="-122"/>
                <a:ea typeface="微软雅黑" panose="020B0503020204020204" charset="-122"/>
              </a:rPr>
              <a:t>年度考试录用公务员公共科目考试大纲》。</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报考中央对外联络部、中央编译局、外交部、文化部、商务部、国家旅游局、国家外国专家局、全国友协、中国贸促会等部门日语、法语、俄语、西班牙语、阿拉伯语、德语、朝鲜语（韩语）、葡萄牙语等8个非通用语职位的人员，还将参加</a:t>
            </a:r>
            <a:r>
              <a:rPr lang="zh-CN" altLang="en-US" sz="1400" dirty="0">
                <a:solidFill>
                  <a:srgbClr val="FF0000"/>
                </a:solidFill>
                <a:latin typeface="微软雅黑" panose="020B0503020204020204" charset="-122"/>
                <a:ea typeface="微软雅黑" panose="020B0503020204020204" charset="-122"/>
              </a:rPr>
              <a:t>外语水平考试</a:t>
            </a:r>
            <a:r>
              <a:rPr lang="zh-CN" altLang="en-US" sz="1400" dirty="0">
                <a:solidFill>
                  <a:schemeClr val="tx1"/>
                </a:solidFill>
                <a:latin typeface="微软雅黑" panose="020B0503020204020204" charset="-122"/>
                <a:ea typeface="微软雅黑" panose="020B0503020204020204" charset="-122"/>
              </a:rPr>
              <a:t>，考试大纲请在考录专题网站和相关招录部门网站查询。 </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报考中国银监会及其派出机构、中国证监会及其派出机构特殊专业职位的人员以及报考公安机关人民警察职位的人员还将参加</a:t>
            </a:r>
            <a:r>
              <a:rPr lang="zh-CN" altLang="en-US" sz="1400" dirty="0">
                <a:solidFill>
                  <a:srgbClr val="FF0000"/>
                </a:solidFill>
                <a:latin typeface="微软雅黑" panose="020B0503020204020204" charset="-122"/>
                <a:ea typeface="微软雅黑" panose="020B0503020204020204" charset="-122"/>
              </a:rPr>
              <a:t>专业科目</a:t>
            </a:r>
            <a:r>
              <a:rPr lang="zh-CN" altLang="en-US" sz="1400" dirty="0">
                <a:solidFill>
                  <a:schemeClr val="tx1"/>
                </a:solidFill>
                <a:latin typeface="微软雅黑" panose="020B0503020204020204" charset="-122"/>
                <a:ea typeface="微软雅黑" panose="020B0503020204020204" charset="-122"/>
              </a:rPr>
              <a:t>考试，考试大纲请在考录专题网站，中国银监会、中国证监会、公安部网站分别查询。</a:t>
            </a: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428625" y="818515"/>
            <a:ext cx="7488555" cy="4251960"/>
          </a:xfrm>
          <a:prstGeom prst="rect">
            <a:avLst/>
          </a:prstGeom>
          <a:noFill/>
        </p:spPr>
        <p:txBody>
          <a:bodyPr wrap="square" rtlCol="0">
            <a:spAutoFit/>
          </a:bodyPr>
          <a:p>
            <a:pPr algn="l">
              <a:lnSpc>
                <a:spcPct val="150000"/>
              </a:lnSpc>
            </a:pPr>
            <a:r>
              <a:rPr lang="en-US" altLang="zh-CN" sz="1400" dirty="0">
                <a:solidFill>
                  <a:schemeClr val="tx1"/>
                </a:solidFill>
                <a:latin typeface="微软雅黑" panose="020B0503020204020204" charset="-122"/>
                <a:ea typeface="微软雅黑" panose="020B0503020204020204" charset="-122"/>
              </a:rPr>
              <a:t>2</a:t>
            </a:r>
            <a:r>
              <a:rPr lang="zh-CN" altLang="en-US" sz="1400" dirty="0">
                <a:solidFill>
                  <a:schemeClr val="tx1"/>
                </a:solidFill>
                <a:latin typeface="微软雅黑" panose="020B0503020204020204" charset="-122"/>
                <a:ea typeface="微软雅黑" panose="020B0503020204020204" charset="-122"/>
              </a:rPr>
              <a:t>. 时间地点。</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公共科目笔试的时间为2016年11月27日</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11月2</a:t>
            </a:r>
            <a:r>
              <a:rPr lang="en-US" altLang="zh-CN" sz="1400" dirty="0">
                <a:solidFill>
                  <a:schemeClr val="tx1"/>
                </a:solidFill>
                <a:latin typeface="微软雅黑" panose="020B0503020204020204" charset="-122"/>
                <a:ea typeface="微软雅黑" panose="020B0503020204020204" charset="-122"/>
              </a:rPr>
              <a:t>7</a:t>
            </a:r>
            <a:r>
              <a:rPr lang="zh-CN" altLang="en-US" sz="1400" dirty="0">
                <a:solidFill>
                  <a:schemeClr val="tx1"/>
                </a:solidFill>
                <a:latin typeface="微软雅黑" panose="020B0503020204020204" charset="-122"/>
                <a:ea typeface="微软雅黑" panose="020B0503020204020204" charset="-122"/>
              </a:rPr>
              <a:t>日上午 9:00-11:00 行政职业能力测验</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11月2</a:t>
            </a:r>
            <a:r>
              <a:rPr lang="en-US" altLang="zh-CN" sz="1400" dirty="0">
                <a:solidFill>
                  <a:schemeClr val="tx1"/>
                </a:solidFill>
                <a:latin typeface="微软雅黑" panose="020B0503020204020204" charset="-122"/>
                <a:ea typeface="微软雅黑" panose="020B0503020204020204" charset="-122"/>
              </a:rPr>
              <a:t>7</a:t>
            </a:r>
            <a:r>
              <a:rPr lang="zh-CN" altLang="en-US" sz="1400" dirty="0">
                <a:solidFill>
                  <a:schemeClr val="tx1"/>
                </a:solidFill>
                <a:latin typeface="微软雅黑" panose="020B0503020204020204" charset="-122"/>
                <a:ea typeface="微软雅黑" panose="020B0503020204020204" charset="-122"/>
              </a:rPr>
              <a:t>日下午 14:00-17:00 申论</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en-US" altLang="zh-CN" sz="1400" dirty="0">
                <a:solidFill>
                  <a:schemeClr val="tx1"/>
                </a:solidFill>
                <a:latin typeface="微软雅黑" panose="020B0503020204020204" charset="-122"/>
                <a:ea typeface="微软雅黑" panose="020B0503020204020204" charset="-122"/>
              </a:rPr>
              <a:t>8</a:t>
            </a:r>
            <a:r>
              <a:rPr lang="zh-CN" altLang="en-US" sz="1400" dirty="0">
                <a:solidFill>
                  <a:schemeClr val="tx1"/>
                </a:solidFill>
                <a:latin typeface="微软雅黑" panose="020B0503020204020204" charset="-122"/>
                <a:ea typeface="微软雅黑" panose="020B0503020204020204" charset="-122"/>
              </a:rPr>
              <a:t>个非通用语职位外语水平考试的时间为：</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201</a:t>
            </a:r>
            <a:r>
              <a:rPr lang="en-US" altLang="zh-CN" sz="1400" dirty="0">
                <a:solidFill>
                  <a:schemeClr val="tx1"/>
                </a:solidFill>
                <a:latin typeface="微软雅黑" panose="020B0503020204020204" charset="-122"/>
                <a:ea typeface="微软雅黑" panose="020B0503020204020204" charset="-122"/>
              </a:rPr>
              <a:t>6</a:t>
            </a:r>
            <a:r>
              <a:rPr lang="zh-CN" altLang="en-US" sz="1400" dirty="0">
                <a:solidFill>
                  <a:schemeClr val="tx1"/>
                </a:solidFill>
                <a:latin typeface="微软雅黑" panose="020B0503020204020204" charset="-122"/>
                <a:ea typeface="微软雅黑" panose="020B0503020204020204" charset="-122"/>
              </a:rPr>
              <a:t>年11月2</a:t>
            </a:r>
            <a:r>
              <a:rPr lang="en-US" altLang="zh-CN" sz="1400" dirty="0">
                <a:solidFill>
                  <a:schemeClr val="tx1"/>
                </a:solidFill>
                <a:latin typeface="微软雅黑" panose="020B0503020204020204" charset="-122"/>
                <a:ea typeface="微软雅黑" panose="020B0503020204020204" charset="-122"/>
              </a:rPr>
              <a:t>6</a:t>
            </a:r>
            <a:r>
              <a:rPr lang="zh-CN" altLang="en-US" sz="1400" dirty="0">
                <a:solidFill>
                  <a:schemeClr val="tx1"/>
                </a:solidFill>
                <a:latin typeface="微软雅黑" panose="020B0503020204020204" charset="-122"/>
                <a:ea typeface="微软雅黑" panose="020B0503020204020204" charset="-122"/>
              </a:rPr>
              <a:t>日下午 14:00-16:00</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银监会及其派出机构、证监会及其派出机构特殊专业职位专业考试的时间为：</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201</a:t>
            </a:r>
            <a:r>
              <a:rPr lang="en-US" altLang="zh-CN" sz="1400" dirty="0">
                <a:solidFill>
                  <a:schemeClr val="tx1"/>
                </a:solidFill>
                <a:latin typeface="微软雅黑" panose="020B0503020204020204" charset="-122"/>
                <a:ea typeface="微软雅黑" panose="020B0503020204020204" charset="-122"/>
              </a:rPr>
              <a:t>6</a:t>
            </a:r>
            <a:r>
              <a:rPr lang="zh-CN" altLang="en-US" sz="1400" dirty="0">
                <a:solidFill>
                  <a:schemeClr val="tx1"/>
                </a:solidFill>
                <a:latin typeface="微软雅黑" panose="020B0503020204020204" charset="-122"/>
                <a:ea typeface="微软雅黑" panose="020B0503020204020204" charset="-122"/>
              </a:rPr>
              <a:t>年11月2</a:t>
            </a:r>
            <a:r>
              <a:rPr lang="en-US" altLang="zh-CN" sz="1400" dirty="0">
                <a:solidFill>
                  <a:schemeClr val="tx1"/>
                </a:solidFill>
                <a:latin typeface="微软雅黑" panose="020B0503020204020204" charset="-122"/>
                <a:ea typeface="微软雅黑" panose="020B0503020204020204" charset="-122"/>
              </a:rPr>
              <a:t>6</a:t>
            </a:r>
            <a:r>
              <a:rPr lang="zh-CN" altLang="en-US" sz="1400" dirty="0">
                <a:solidFill>
                  <a:schemeClr val="tx1"/>
                </a:solidFill>
                <a:latin typeface="微软雅黑" panose="020B0503020204020204" charset="-122"/>
                <a:ea typeface="微软雅黑" panose="020B0503020204020204" charset="-122"/>
              </a:rPr>
              <a:t>日下午 14:00-16:00</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本次考试在全国各省会城市和个别较大城市设置考场。报考人员应按照准考证上确定的时间和地点参加考试。参加考试时，必须同时携带准考证和本人有效居民身份证（与报名时一致）。报考银监会、证监会及其派出机构的特殊专业职位和公安机关人民警察职位的人员在网上报名时，务必将考点选择为省会城市、自治区首府和直辖市。报考中央对外联络部等部门8个非通用语职位的人员在网上报名时，务必将考点选择为北京。</a:t>
            </a: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784225" y="942975"/>
            <a:ext cx="7488555" cy="2011680"/>
          </a:xfrm>
          <a:prstGeom prst="rect">
            <a:avLst/>
          </a:prstGeom>
          <a:noFill/>
        </p:spPr>
        <p:txBody>
          <a:bodyPr wrap="square" rtlCol="0">
            <a:spAutoFit/>
          </a:bodyPr>
          <a:p>
            <a:pPr algn="l">
              <a:lnSpc>
                <a:spcPct val="150000"/>
              </a:lnSpc>
            </a:pPr>
            <a:r>
              <a:rPr lang="zh-CN" altLang="en-US" sz="1400" dirty="0">
                <a:solidFill>
                  <a:schemeClr val="tx1"/>
                </a:solidFill>
                <a:latin typeface="微软雅黑" panose="020B0503020204020204" charset="-122"/>
                <a:ea typeface="微软雅黑" panose="020B0503020204020204" charset="-122"/>
              </a:rPr>
              <a:t>3. 成绩查询。</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公共科目笔试成绩及最低合格分数线可于2017年1月中旬在考录专题网站查询。8个非通用语职位的外语水平考试成绩和银监会、证监会特殊专业职位、公安机关人民警察职位专业科目考试成绩也同时在考录专题网站上查询。 </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对西部地区和艰苦边远地区职位、基层职位和特殊专业职位等，在划定最低合格分数线时将予以政策倾斜。</a:t>
            </a: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795655" y="240665"/>
            <a:ext cx="7488555" cy="3977640"/>
          </a:xfrm>
          <a:prstGeom prst="rect">
            <a:avLst/>
          </a:prstGeom>
          <a:noFill/>
        </p:spPr>
        <p:txBody>
          <a:bodyPr wrap="square" rtlCol="0">
            <a:spAutoFit/>
          </a:bodyPr>
          <a:p>
            <a:pPr algn="l">
              <a:lnSpc>
                <a:spcPct val="150000"/>
              </a:lnSpc>
            </a:pPr>
            <a:endParaRPr lang="zh-CN" altLang="en-US" sz="16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b="1" dirty="0">
                <a:solidFill>
                  <a:schemeClr val="tx1"/>
                </a:solidFill>
                <a:latin typeface="微软雅黑" panose="020B0503020204020204" charset="-122"/>
                <a:ea typeface="微软雅黑" panose="020B0503020204020204" charset="-122"/>
              </a:rPr>
              <a:t> (二)面试和专业科目考试</a:t>
            </a:r>
            <a:endParaRPr lang="zh-CN" altLang="en-US" sz="14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根据《招考简章》中规定的面试人选的比例，按照笔试成绩从高到低的顺序，确定参加面试和专业能力测试的人选名单，并在考录专题网站上统一公布。其中，8个非通用语职位按照公共科目笔试成绩与外语水平考试成绩1：1的比例进行合成后排序；银监会、证监会及其派出机构特殊专业职位按照公共科目笔试成绩与专业科目考试成绩1：1的比例进行合成后排序。公安机关人民警察职位按照行政职业能力测验、申论、专业科目考试成绩各占40%、30%、30%的比例进行合成后排序。 </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通过公共科目笔试最低合格分数线的人数与计划录用人数比例未达到规定面试比例的招考职位，将进行调剂。调剂职位及调剂相关事宜，在公共科目笔试成绩公布后，通过考录专题网站面向社会统一公布。</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a:t>
            </a: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795655" y="240665"/>
            <a:ext cx="7488555" cy="3017520"/>
          </a:xfrm>
          <a:prstGeom prst="rect">
            <a:avLst/>
          </a:prstGeom>
          <a:noFill/>
        </p:spPr>
        <p:txBody>
          <a:bodyPr wrap="square" rtlCol="0">
            <a:spAutoFit/>
          </a:bodyPr>
          <a:p>
            <a:pPr algn="l">
              <a:lnSpc>
                <a:spcPct val="150000"/>
              </a:lnSpc>
            </a:pPr>
            <a:endParaRPr lang="zh-CN" altLang="en-US" sz="16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b="1" dirty="0">
                <a:solidFill>
                  <a:schemeClr val="tx1"/>
                </a:solidFill>
                <a:latin typeface="微软雅黑" panose="020B0503020204020204" charset="-122"/>
                <a:ea typeface="微软雅黑" panose="020B0503020204020204" charset="-122"/>
              </a:rPr>
              <a:t> (二)面试和专业科目考试</a:t>
            </a:r>
            <a:endParaRPr lang="zh-CN" altLang="en-US" sz="1400" b="1" dirty="0">
              <a:solidFill>
                <a:schemeClr val="tx1"/>
              </a:solidFill>
              <a:latin typeface="微软雅黑" panose="020B0503020204020204" charset="-122"/>
              <a:ea typeface="微软雅黑" panose="020B0503020204020204" charset="-122"/>
            </a:endParaRPr>
          </a:p>
          <a:p>
            <a:pPr algn="l">
              <a:lnSpc>
                <a:spcPct val="150000"/>
              </a:lnSpc>
            </a:pP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报考人员可登录考录专题网站查询各招录机关的面试公告。面试时，报考人员须提供本人身份证件（本人有效居民身份证、学生证、工作证等）原件、所在单位出具的同意报考证明（加盖公章）或所在学校盖章的报名推荐表、报名登记表等材料。大学生村官、“农村义务教育阶段学校教师特设岗位计划”、“三支一扶”计划、“大学生志愿服务西部计划”等服务基层项目人员的认定，由相应的主管部门出具证明。凡有关材料主要信息不实，影响资格审查结果的，招录机关有权取消该报考人员参加面试的资格。 </a:t>
            </a: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795655" y="596265"/>
            <a:ext cx="7488555" cy="3977640"/>
          </a:xfrm>
          <a:prstGeom prst="rect">
            <a:avLst/>
          </a:prstGeom>
          <a:noFill/>
        </p:spPr>
        <p:txBody>
          <a:bodyPr wrap="square" rtlCol="0">
            <a:spAutoFit/>
          </a:bodyPr>
          <a:p>
            <a:pPr algn="l">
              <a:lnSpc>
                <a:spcPct val="150000"/>
              </a:lnSpc>
            </a:pPr>
            <a:endParaRPr lang="zh-CN" altLang="en-US" sz="16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b="1" dirty="0">
                <a:solidFill>
                  <a:schemeClr val="tx1"/>
                </a:solidFill>
                <a:latin typeface="微软雅黑" panose="020B0503020204020204" charset="-122"/>
                <a:ea typeface="微软雅黑" panose="020B0503020204020204" charset="-122"/>
              </a:rPr>
              <a:t> (二)面试和专业科目考试</a:t>
            </a:r>
            <a:endParaRPr lang="zh-CN" altLang="en-US" sz="14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部分招录机关会根据职位特点设置面试阶段的专业科目考试，专业科目考试设置情况及相关事项将在考录专题网站及招录机关网站上统一公布。</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报考所需的报名推荐表、报名登记表等材料可从考录专题网站下载、打印。</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一般职位综合成绩的计算方法为：公共科目笔试、面试成绩各占50％，进行专业能力测试的，面试成绩和专业能力测试成绩共占50％，公共科目笔试、面试、专业能力测试成绩均按百分制折算。专业能力测试成绩一般不超过综合成绩的15%，具体各职位所占分值比重见招考简章。。</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个别参加面试人数与录用计划数比例低于3:1的职位，报考人员面试成绩应达到其所在面试考官小组使用同一套面试题本面试的所有人员的平均分或者招录机关在面试公告中确定的面试合格分数线，方可进入体检和考察。</a:t>
            </a: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828675" y="682625"/>
            <a:ext cx="7488555" cy="3108960"/>
          </a:xfrm>
          <a:prstGeom prst="rect">
            <a:avLst/>
          </a:prstGeom>
          <a:noFill/>
        </p:spPr>
        <p:txBody>
          <a:bodyPr wrap="square" rtlCol="0">
            <a:spAutoFit/>
          </a:bodyPr>
          <a:p>
            <a:pPr algn="l">
              <a:lnSpc>
                <a:spcPct val="150000"/>
              </a:lnSpc>
            </a:pPr>
            <a:endParaRPr lang="zh-CN" altLang="en-US" sz="16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600" b="1" dirty="0">
                <a:solidFill>
                  <a:schemeClr val="tx1"/>
                </a:solidFill>
                <a:latin typeface="微软雅黑" panose="020B0503020204020204" charset="-122"/>
                <a:ea typeface="微软雅黑" panose="020B0503020204020204" charset="-122"/>
              </a:rPr>
              <a:t>四、体检和考察</a:t>
            </a:r>
            <a:endParaRPr lang="zh-CN" altLang="en-US" sz="16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面试和专业科目考试结束后，将按照综合成绩从高到低的顺序确定进入体检和考察的人选。考生可到考录专题网站查询本人面试成绩。</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600" b="1" dirty="0">
                <a:solidFill>
                  <a:schemeClr val="tx1"/>
                </a:solidFill>
                <a:latin typeface="微软雅黑" panose="020B0503020204020204" charset="-122"/>
                <a:ea typeface="微软雅黑" panose="020B0503020204020204" charset="-122"/>
              </a:rPr>
              <a:t>五、公示拟录用人员名单</a:t>
            </a:r>
            <a:endParaRPr lang="zh-CN" altLang="en-US" sz="16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拟录用人员由招录机关按规定的程序和标准从考试成绩、考察情况和体检结果合格的人员中综合考虑，择优确定，并在考录专题网站上公示。公示内容包括录用职位名称、录用人员姓名、性别、准考证号、学历、所在工作单位(应届生填毕业院校)同时公布举报电话，接受社会监督，公示期为5个工作日。</a:t>
            </a: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p:nvPr/>
        </p:nvGraphicFramePr>
        <p:xfrm>
          <a:off x="1417955" y="1315085"/>
          <a:ext cx="5732145" cy="3119755"/>
        </p:xfrm>
        <a:graphic>
          <a:graphicData uri="http://schemas.openxmlformats.org/drawingml/2006/table">
            <a:tbl>
              <a:tblPr firstRow="1" bandRow="1">
                <a:tableStyleId>{5940675A-B579-460E-94D1-54222C63F5DA}</a:tableStyleId>
              </a:tblPr>
              <a:tblGrid>
                <a:gridCol w="520700"/>
                <a:gridCol w="1400810"/>
                <a:gridCol w="3810635"/>
              </a:tblGrid>
              <a:tr h="389890">
                <a:tc>
                  <a:txBody>
                    <a:bodyPr/>
                    <a:p>
                      <a:pPr marL="0" indent="0" algn="ctr">
                        <a:buNone/>
                      </a:pP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序号</a:t>
                      </a:r>
                      <a:endPar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内容</a:t>
                      </a:r>
                      <a:endPar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时间</a:t>
                      </a:r>
                      <a:endPar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cap="flat">
                      <a:noFill/>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r>
              <a:tr h="389890">
                <a:tc>
                  <a:txBody>
                    <a:bodyPr/>
                    <a:p>
                      <a:pPr marL="0" indent="0" algn="ctr">
                        <a:buNone/>
                      </a:pPr>
                      <a:r>
                        <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1</a:t>
                      </a:r>
                      <a:endPar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发布公告</a:t>
                      </a:r>
                      <a:endPar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10</a:t>
                      </a: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月</a:t>
                      </a:r>
                      <a:r>
                        <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13</a:t>
                      </a: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日</a:t>
                      </a:r>
                      <a:endPar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cap="flat">
                      <a:noFill/>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r>
              <a:tr h="389890">
                <a:tc>
                  <a:txBody>
                    <a:bodyPr/>
                    <a:p>
                      <a:pPr marL="0" indent="0" algn="ctr">
                        <a:buNone/>
                      </a:pPr>
                      <a:r>
                        <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2</a:t>
                      </a:r>
                      <a:endPar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网上报名</a:t>
                      </a:r>
                      <a:endPar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en-US" altLang="zh-CN"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10</a:t>
                      </a:r>
                      <a:r>
                        <a:rPr lang="zh-CN" altLang="en-US"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月</a:t>
                      </a:r>
                      <a:r>
                        <a:rPr lang="en-US" altLang="zh-CN"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15</a:t>
                      </a:r>
                      <a:r>
                        <a:rPr lang="zh-CN" altLang="en-US"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日</a:t>
                      </a:r>
                      <a:r>
                        <a:rPr lang="en-US" altLang="zh-CN"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8</a:t>
                      </a:r>
                      <a:r>
                        <a:rPr lang="zh-CN" altLang="en-US"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a:t>
                      </a:r>
                      <a:r>
                        <a:rPr lang="en-US" altLang="zh-CN"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00-10</a:t>
                      </a:r>
                      <a:r>
                        <a:rPr lang="zh-CN" altLang="en-US"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月</a:t>
                      </a:r>
                      <a:r>
                        <a:rPr lang="en-US" altLang="zh-CN"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24</a:t>
                      </a:r>
                      <a:r>
                        <a:rPr lang="zh-CN" altLang="en-US"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日</a:t>
                      </a:r>
                      <a:r>
                        <a:rPr lang="en-US" altLang="zh-CN"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18</a:t>
                      </a:r>
                      <a:r>
                        <a:rPr lang="zh-CN" altLang="en-US"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a:t>
                      </a:r>
                      <a:r>
                        <a:rPr lang="en-US" altLang="zh-CN"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00</a:t>
                      </a:r>
                      <a:endParaRPr lang="en-US" altLang="zh-CN"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cap="flat">
                      <a:noFill/>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r>
              <a:tr h="389255">
                <a:tc>
                  <a:txBody>
                    <a:bodyPr/>
                    <a:p>
                      <a:pPr marL="0" indent="0" algn="ctr">
                        <a:buNone/>
                      </a:pPr>
                      <a:r>
                        <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3</a:t>
                      </a:r>
                      <a:endPar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资格审核</a:t>
                      </a:r>
                      <a:endPar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10月15日至26日</a:t>
                      </a:r>
                      <a:endPar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cap="flat">
                      <a:noFill/>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r>
              <a:tr h="391160">
                <a:tc>
                  <a:txBody>
                    <a:bodyPr/>
                    <a:p>
                      <a:pPr marL="0" indent="0" algn="ctr">
                        <a:buNone/>
                      </a:pPr>
                      <a:r>
                        <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4</a:t>
                      </a:r>
                      <a:endPar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网上确认及缴费</a:t>
                      </a:r>
                      <a:endPar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11月2日9:00至7日16:00</a:t>
                      </a:r>
                      <a:endParaRPr lang="zh-CN" altLang="en-US"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cap="flat">
                      <a:noFill/>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r>
              <a:tr h="389890">
                <a:tc>
                  <a:txBody>
                    <a:bodyPr/>
                    <a:p>
                      <a:pPr marL="0" indent="0" algn="ctr">
                        <a:buNone/>
                      </a:pPr>
                      <a:r>
                        <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5</a:t>
                      </a:r>
                      <a:endPar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打印准考证</a:t>
                      </a:r>
                      <a:endPar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11月21日10:00至27日12:00</a:t>
                      </a:r>
                      <a:endPar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cap="flat">
                      <a:noFill/>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r>
              <a:tr h="387985">
                <a:tc>
                  <a:txBody>
                    <a:bodyPr/>
                    <a:p>
                      <a:pPr marL="0" indent="0" algn="ctr">
                        <a:buNone/>
                      </a:pPr>
                      <a:r>
                        <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6</a:t>
                      </a:r>
                      <a:endPar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笔试时间</a:t>
                      </a:r>
                      <a:endPar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0" u="none">
                          <a:solidFill>
                            <a:schemeClr val="tx1"/>
                          </a:solidFill>
                          <a:highlight>
                            <a:srgbClr val="F9F9F9"/>
                          </a:highlight>
                          <a:latin typeface="微软雅黑" panose="020B0503020204020204" charset="-122"/>
                          <a:ea typeface="微软雅黑" panose="020B0503020204020204" charset="-122"/>
                          <a:cs typeface="宋体" panose="02010600030101010101" pitchFamily="2" charset="-122"/>
                        </a:rPr>
                        <a:t>公共科目：11月27日</a:t>
                      </a:r>
                      <a:r>
                        <a:rPr lang="en-US" altLang="zh-CN" sz="1200" b="0" u="none">
                          <a:solidFill>
                            <a:schemeClr val="tx1"/>
                          </a:solidFill>
                          <a:highlight>
                            <a:srgbClr val="F9F9F9"/>
                          </a:highlight>
                          <a:latin typeface="微软雅黑" panose="020B0503020204020204" charset="-122"/>
                          <a:ea typeface="微软雅黑" panose="020B0503020204020204" charset="-122"/>
                          <a:cs typeface="宋体" panose="02010600030101010101" pitchFamily="2" charset="-122"/>
                        </a:rPr>
                        <a:t>/</a:t>
                      </a:r>
                      <a:r>
                        <a:rPr lang="zh-CN" altLang="en-US" sz="1200" b="0" u="none">
                          <a:solidFill>
                            <a:schemeClr val="tx1"/>
                          </a:solidFill>
                          <a:highlight>
                            <a:srgbClr val="F9F9F9"/>
                          </a:highlight>
                          <a:latin typeface="微软雅黑" panose="020B0503020204020204" charset="-122"/>
                          <a:ea typeface="微软雅黑" panose="020B0503020204020204" charset="-122"/>
                          <a:cs typeface="宋体" panose="02010600030101010101" pitchFamily="2" charset="-122"/>
                        </a:rPr>
                        <a:t>小语种及专业测试：</a:t>
                      </a:r>
                      <a:r>
                        <a:rPr lang="en-US" altLang="zh-CN" sz="1200" b="0" u="none">
                          <a:solidFill>
                            <a:schemeClr val="tx1"/>
                          </a:solidFill>
                          <a:highlight>
                            <a:srgbClr val="F9F9F9"/>
                          </a:highlight>
                          <a:latin typeface="微软雅黑" panose="020B0503020204020204" charset="-122"/>
                          <a:ea typeface="微软雅黑" panose="020B0503020204020204" charset="-122"/>
                          <a:cs typeface="宋体" panose="02010600030101010101" pitchFamily="2" charset="-122"/>
                        </a:rPr>
                        <a:t>11</a:t>
                      </a:r>
                      <a:r>
                        <a:rPr lang="zh-CN" altLang="en-US" sz="1200" b="0" u="none">
                          <a:solidFill>
                            <a:schemeClr val="tx1"/>
                          </a:solidFill>
                          <a:highlight>
                            <a:srgbClr val="F9F9F9"/>
                          </a:highlight>
                          <a:latin typeface="微软雅黑" panose="020B0503020204020204" charset="-122"/>
                          <a:ea typeface="微软雅黑" panose="020B0503020204020204" charset="-122"/>
                          <a:cs typeface="宋体" panose="02010600030101010101" pitchFamily="2" charset="-122"/>
                        </a:rPr>
                        <a:t>月</a:t>
                      </a:r>
                      <a:r>
                        <a:rPr lang="en-US" altLang="zh-CN" sz="1200" b="0" u="none">
                          <a:solidFill>
                            <a:schemeClr val="tx1"/>
                          </a:solidFill>
                          <a:highlight>
                            <a:srgbClr val="F9F9F9"/>
                          </a:highlight>
                          <a:latin typeface="微软雅黑" panose="020B0503020204020204" charset="-122"/>
                          <a:ea typeface="微软雅黑" panose="020B0503020204020204" charset="-122"/>
                          <a:cs typeface="宋体" panose="02010600030101010101" pitchFamily="2" charset="-122"/>
                        </a:rPr>
                        <a:t>26</a:t>
                      </a:r>
                      <a:r>
                        <a:rPr lang="zh-CN" altLang="en-US" sz="1200" b="0" u="none">
                          <a:solidFill>
                            <a:schemeClr val="tx1"/>
                          </a:solidFill>
                          <a:highlight>
                            <a:srgbClr val="F9F9F9"/>
                          </a:highlight>
                          <a:latin typeface="微软雅黑" panose="020B0503020204020204" charset="-122"/>
                          <a:ea typeface="微软雅黑" panose="020B0503020204020204" charset="-122"/>
                          <a:cs typeface="宋体" panose="02010600030101010101" pitchFamily="2" charset="-122"/>
                        </a:rPr>
                        <a:t>日</a:t>
                      </a:r>
                      <a:endParaRPr lang="zh-CN" altLang="en-US" sz="1200" b="0" u="none">
                        <a:solidFill>
                          <a:schemeClr val="tx1"/>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cap="flat">
                      <a:noFill/>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r>
              <a:tr h="391795">
                <a:tc>
                  <a:txBody>
                    <a:bodyPr/>
                    <a:p>
                      <a:pPr marL="0" indent="0" algn="ctr">
                        <a:buNone/>
                      </a:pPr>
                      <a:r>
                        <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7</a:t>
                      </a:r>
                      <a:endPar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成绩发布</a:t>
                      </a:r>
                      <a:endPar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1"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2017年1月中旬</a:t>
                      </a:r>
                      <a:endParaRPr lang="zh-CN" altLang="en-US" sz="1200" b="1"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cap="flat">
                      <a:noFill/>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r>
            </a:tbl>
          </a:graphicData>
        </a:graphic>
      </p:graphicFrame>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569210" y="1927860"/>
            <a:ext cx="4018280" cy="695960"/>
            <a:chOff x="3909" y="5516"/>
            <a:chExt cx="6328" cy="1096"/>
          </a:xfrm>
        </p:grpSpPr>
        <p:sp>
          <p:nvSpPr>
            <p:cNvPr id="92164" name="圆角矩形 12"/>
            <p:cNvSpPr/>
            <p:nvPr/>
          </p:nvSpPr>
          <p:spPr>
            <a:xfrm>
              <a:off x="3909" y="5516"/>
              <a:ext cx="6328" cy="1097"/>
            </a:xfrm>
            <a:prstGeom prst="roundRect">
              <a:avLst>
                <a:gd name="adj" fmla="val 16667"/>
              </a:avLst>
            </a:prstGeom>
            <a:gradFill rotWithShape="1">
              <a:gsLst>
                <a:gs pos="0">
                  <a:srgbClr val="8C8C8C">
                    <a:alpha val="100000"/>
                  </a:srgbClr>
                </a:gs>
                <a:gs pos="50000">
                  <a:srgbClr val="CACACA">
                    <a:alpha val="100000"/>
                  </a:srgbClr>
                </a:gs>
                <a:gs pos="100000">
                  <a:srgbClr val="F2F2F2">
                    <a:alpha val="100000"/>
                  </a:srgbClr>
                </a:gs>
              </a:gsLst>
              <a:lin ang="18900000" scaled="1"/>
              <a:tileRect/>
            </a:gradFill>
            <a:ln w="9525">
              <a:noFill/>
            </a:ln>
          </p:spPr>
          <p:txBody>
            <a:bodyPr anchor="ctr"/>
            <a:lstStyle/>
            <a:p>
              <a:pPr lvl="0" algn="ctr" eaLnBrk="1" hangingPunct="1"/>
              <a:endParaRPr lang="zh-CN" altLang="zh-CN" sz="2100" dirty="0">
                <a:solidFill>
                  <a:srgbClr val="FFFFFF"/>
                </a:solidFill>
                <a:latin typeface="微软雅黑" panose="020B0503020204020204" charset="-122"/>
                <a:ea typeface="微软雅黑" panose="020B0503020204020204" charset="-122"/>
                <a:sym typeface="宋体" panose="02010600030101010101" pitchFamily="2" charset="-122"/>
              </a:endParaRPr>
            </a:p>
          </p:txBody>
        </p:sp>
        <p:sp>
          <p:nvSpPr>
            <p:cNvPr id="92166" name="TextBox 14"/>
            <p:cNvSpPr/>
            <p:nvPr/>
          </p:nvSpPr>
          <p:spPr>
            <a:xfrm>
              <a:off x="4294" y="5609"/>
              <a:ext cx="5566" cy="915"/>
            </a:xfrm>
            <a:prstGeom prst="rect">
              <a:avLst/>
            </a:prstGeom>
            <a:noFill/>
            <a:ln w="9525">
              <a:noFill/>
            </a:ln>
          </p:spPr>
          <p:txBody>
            <a:bodyPr wrap="square">
              <a:spAutoFit/>
            </a:bodyPr>
            <a:lstStyle/>
            <a:p>
              <a:pPr lvl="0" algn="ctr" eaLnBrk="1" hangingPunct="1"/>
              <a:r>
                <a:rPr lang="zh-CN" altLang="en-US" sz="3000" b="1" dirty="0">
                  <a:latin typeface="微软雅黑" panose="020B0503020204020204" charset="-122"/>
                  <a:ea typeface="微软雅黑" panose="020B0503020204020204" charset="-122"/>
                </a:rPr>
                <a:t>报考常见问题解答</a:t>
              </a:r>
              <a:endParaRPr lang="zh-CN" altLang="en-US" sz="3000" b="1" dirty="0">
                <a:latin typeface="微软雅黑" panose="020B0503020204020204" charset="-122"/>
                <a:ea typeface="微软雅黑" panose="020B0503020204020204" charset="-122"/>
              </a:endParaRPr>
            </a:p>
          </p:txBody>
        </p:sp>
      </p:grpSp>
    </p:spTree>
  </p:cSld>
  <p:clrMapOvr>
    <a:masterClrMapping/>
  </p:clrMapOvr>
  <p:transition spd="med">
    <p:split orient="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question48"/>
          <p:cNvPicPr>
            <a:picLocks noChangeAspect="1"/>
          </p:cNvPicPr>
          <p:nvPr/>
        </p:nvPicPr>
        <p:blipFill>
          <a:blip r:embed="rId1"/>
          <a:stretch>
            <a:fillRect/>
          </a:stretch>
        </p:blipFill>
        <p:spPr>
          <a:xfrm>
            <a:off x="802005" y="1349375"/>
            <a:ext cx="1156335" cy="1156335"/>
          </a:xfrm>
          <a:prstGeom prst="rect">
            <a:avLst/>
          </a:prstGeom>
        </p:spPr>
      </p:pic>
      <p:sp>
        <p:nvSpPr>
          <p:cNvPr id="7" name="矩形标注 6"/>
          <p:cNvSpPr/>
          <p:nvPr/>
        </p:nvSpPr>
        <p:spPr>
          <a:xfrm>
            <a:off x="2422525" y="2069465"/>
            <a:ext cx="4754245" cy="1233170"/>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2622550" y="2205990"/>
            <a:ext cx="4470400" cy="914400"/>
          </a:xfrm>
          <a:prstGeom prst="rect">
            <a:avLst/>
          </a:prstGeom>
          <a:noFill/>
        </p:spPr>
        <p:txBody>
          <a:bodyPr wrap="square" rtlCol="0">
            <a:spAutoFit/>
          </a:bodyPr>
          <a:p>
            <a:pPr algn="l">
              <a:lnSpc>
                <a:spcPct val="150000"/>
              </a:lnSpc>
            </a:pPr>
            <a:r>
              <a:rPr lang="zh-CN" altLang="en-US" dirty="0">
                <a:solidFill>
                  <a:schemeClr val="bg1"/>
                </a:solidFill>
                <a:latin typeface="微软雅黑" panose="020B0503020204020204" charset="-122"/>
                <a:ea typeface="微软雅黑" panose="020B0503020204020204" charset="-122"/>
              </a:rPr>
              <a:t>国家公务员考试和各省级（市）</a:t>
            </a:r>
            <a:endParaRPr lang="zh-CN" altLang="en-US" dirty="0">
              <a:solidFill>
                <a:schemeClr val="bg1"/>
              </a:solidFill>
              <a:latin typeface="微软雅黑" panose="020B0503020204020204" charset="-122"/>
              <a:ea typeface="微软雅黑" panose="020B0503020204020204" charset="-122"/>
            </a:endParaRPr>
          </a:p>
          <a:p>
            <a:pPr algn="l">
              <a:lnSpc>
                <a:spcPct val="150000"/>
              </a:lnSpc>
            </a:pPr>
            <a:r>
              <a:rPr lang="zh-CN" altLang="en-US" dirty="0">
                <a:solidFill>
                  <a:schemeClr val="bg1"/>
                </a:solidFill>
                <a:latin typeface="微软雅黑" panose="020B0503020204020204" charset="-122"/>
                <a:ea typeface="微软雅黑" panose="020B0503020204020204" charset="-122"/>
              </a:rPr>
              <a:t>公务员的区别是什么？</a:t>
            </a:r>
            <a:endParaRPr lang="zh-CN" altLang="en-US" dirty="0">
              <a:solidFill>
                <a:schemeClr val="bg1"/>
              </a:solidFill>
              <a:latin typeface="微软雅黑" panose="020B0503020204020204" charset="-122"/>
              <a:ea typeface="微软雅黑" panose="020B0503020204020204" charset="-122"/>
            </a:endParaRPr>
          </a:p>
        </p:txBody>
      </p:sp>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2"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2"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矩形标注 6"/>
          <p:cNvSpPr/>
          <p:nvPr/>
        </p:nvSpPr>
        <p:spPr>
          <a:xfrm>
            <a:off x="1759585" y="797560"/>
            <a:ext cx="5625465" cy="4125595"/>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1837690" y="669925"/>
            <a:ext cx="5653405" cy="4297680"/>
          </a:xfrm>
          <a:prstGeom prst="rect">
            <a:avLst/>
          </a:prstGeom>
          <a:noFill/>
        </p:spPr>
        <p:txBody>
          <a:bodyPr wrap="square" rtlCol="0">
            <a:spAutoFit/>
          </a:bodyPr>
          <a:p>
            <a:pPr algn="l">
              <a:lnSpc>
                <a:spcPct val="150000"/>
              </a:lnSpc>
            </a:pPr>
            <a:r>
              <a:rPr lang="zh-CN" sz="1600" b="1" dirty="0">
                <a:solidFill>
                  <a:schemeClr val="bg1"/>
                </a:solidFill>
                <a:latin typeface="微软雅黑" panose="020B0503020204020204" charset="-122"/>
                <a:ea typeface="微软雅黑" panose="020B0503020204020204" charset="-122"/>
              </a:rPr>
              <a:t>行政级别不同</a:t>
            </a:r>
            <a:endParaRPr lang="zh-CN" sz="1600" b="1" dirty="0">
              <a:solidFill>
                <a:schemeClr val="bg1"/>
              </a:solidFill>
              <a:latin typeface="微软雅黑" panose="020B0503020204020204" charset="-122"/>
              <a:ea typeface="微软雅黑" panose="020B0503020204020204" charset="-122"/>
            </a:endParaRPr>
          </a:p>
          <a:p>
            <a:pPr algn="l">
              <a:lnSpc>
                <a:spcPct val="150000"/>
              </a:lnSpc>
            </a:pPr>
            <a:r>
              <a:rPr lang="zh-CN" sz="1400" b="1" dirty="0">
                <a:solidFill>
                  <a:schemeClr val="bg1"/>
                </a:solidFill>
                <a:latin typeface="微软雅黑" panose="020B0503020204020204" charset="-122"/>
                <a:ea typeface="微软雅黑" panose="020B0503020204020204" charset="-122"/>
              </a:rPr>
              <a:t>国考：</a:t>
            </a:r>
            <a:r>
              <a:rPr lang="zh-CN" sz="1400" dirty="0">
                <a:solidFill>
                  <a:schemeClr val="bg1"/>
                </a:solidFill>
                <a:latin typeface="微软雅黑" panose="020B0503020204020204" charset="-122"/>
                <a:ea typeface="微软雅黑" panose="020B0503020204020204" charset="-122"/>
              </a:rPr>
              <a:t>由中共中央组织部、人力资源和社会保障部、国家公务员局统一组织实施的公务员考试。招考单位主要包括国务院系统参照公务员法管理事业单位、中央党群机关、中央国家行政机关和中央国家行政机关直属机构和派出机构四类。</a:t>
            </a:r>
            <a:endParaRPr lang="zh-CN" sz="1400" dirty="0">
              <a:solidFill>
                <a:schemeClr val="bg1"/>
              </a:solidFill>
              <a:latin typeface="微软雅黑" panose="020B0503020204020204" charset="-122"/>
              <a:ea typeface="微软雅黑" panose="020B0503020204020204" charset="-122"/>
            </a:endParaRPr>
          </a:p>
          <a:p>
            <a:pPr algn="l">
              <a:lnSpc>
                <a:spcPct val="150000"/>
              </a:lnSpc>
            </a:pPr>
            <a:r>
              <a:rPr lang="zh-CN" sz="1400" b="1" dirty="0">
                <a:solidFill>
                  <a:schemeClr val="bg1"/>
                </a:solidFill>
                <a:latin typeface="微软雅黑" panose="020B0503020204020204" charset="-122"/>
                <a:ea typeface="微软雅黑" panose="020B0503020204020204" charset="-122"/>
              </a:rPr>
              <a:t>省考：</a:t>
            </a:r>
            <a:r>
              <a:rPr lang="zh-CN" sz="1400" dirty="0">
                <a:solidFill>
                  <a:schemeClr val="bg1"/>
                </a:solidFill>
                <a:latin typeface="微软雅黑" panose="020B0503020204020204" charset="-122"/>
                <a:ea typeface="微软雅黑" panose="020B0503020204020204" charset="-122"/>
              </a:rPr>
              <a:t>有各省省委组织部、省人社厅、省公务员局统一组织实施的地方性公务员考试。</a:t>
            </a:r>
            <a:endParaRPr lang="zh-CN" sz="1400" dirty="0">
              <a:solidFill>
                <a:schemeClr val="bg1"/>
              </a:solidFill>
              <a:latin typeface="微软雅黑" panose="020B0503020204020204" charset="-122"/>
              <a:ea typeface="微软雅黑" panose="020B0503020204020204" charset="-122"/>
            </a:endParaRPr>
          </a:p>
          <a:p>
            <a:pPr algn="l">
              <a:lnSpc>
                <a:spcPct val="150000"/>
              </a:lnSpc>
            </a:pPr>
            <a:r>
              <a:rPr lang="zh-CN" sz="1600" b="1" dirty="0">
                <a:solidFill>
                  <a:schemeClr val="bg1"/>
                </a:solidFill>
                <a:latin typeface="微软雅黑" panose="020B0503020204020204" charset="-122"/>
                <a:ea typeface="微软雅黑" panose="020B0503020204020204" charset="-122"/>
              </a:rPr>
              <a:t>考试时间不同</a:t>
            </a:r>
            <a:endParaRPr lang="zh-CN" sz="1600" b="1" dirty="0">
              <a:solidFill>
                <a:schemeClr val="bg1"/>
              </a:solidFill>
              <a:latin typeface="微软雅黑" panose="020B0503020204020204" charset="-122"/>
              <a:ea typeface="微软雅黑" panose="020B0503020204020204" charset="-122"/>
            </a:endParaRPr>
          </a:p>
          <a:p>
            <a:pPr algn="l">
              <a:lnSpc>
                <a:spcPct val="150000"/>
              </a:lnSpc>
            </a:pPr>
            <a:r>
              <a:rPr lang="zh-CN" sz="1400" b="1" dirty="0">
                <a:solidFill>
                  <a:schemeClr val="bg1"/>
                </a:solidFill>
                <a:latin typeface="微软雅黑" panose="020B0503020204020204" charset="-122"/>
                <a:ea typeface="微软雅黑" panose="020B0503020204020204" charset="-122"/>
              </a:rPr>
              <a:t>国考：</a:t>
            </a:r>
            <a:r>
              <a:rPr lang="zh-CN" sz="1400" dirty="0">
                <a:solidFill>
                  <a:schemeClr val="bg1"/>
                </a:solidFill>
                <a:latin typeface="微软雅黑" panose="020B0503020204020204" charset="-122"/>
                <a:ea typeface="微软雅黑" panose="020B0503020204020204" charset="-122"/>
              </a:rPr>
              <a:t>每年一次，时间在</a:t>
            </a:r>
            <a:r>
              <a:rPr lang="en-US" altLang="zh-CN" sz="1400" dirty="0">
                <a:solidFill>
                  <a:schemeClr val="bg1"/>
                </a:solidFill>
                <a:latin typeface="微软雅黑" panose="020B0503020204020204" charset="-122"/>
                <a:ea typeface="微软雅黑" panose="020B0503020204020204" charset="-122"/>
              </a:rPr>
              <a:t>10</a:t>
            </a:r>
            <a:r>
              <a:rPr lang="zh-CN" altLang="en-US" sz="1400" dirty="0">
                <a:solidFill>
                  <a:schemeClr val="bg1"/>
                </a:solidFill>
                <a:latin typeface="微软雅黑" panose="020B0503020204020204" charset="-122"/>
                <a:ea typeface="微软雅黑" panose="020B0503020204020204" charset="-122"/>
              </a:rPr>
              <a:t>月到</a:t>
            </a:r>
            <a:r>
              <a:rPr lang="en-US" altLang="zh-CN" sz="1400" dirty="0">
                <a:solidFill>
                  <a:schemeClr val="bg1"/>
                </a:solidFill>
                <a:latin typeface="微软雅黑" panose="020B0503020204020204" charset="-122"/>
                <a:ea typeface="微软雅黑" panose="020B0503020204020204" charset="-122"/>
              </a:rPr>
              <a:t>11</a:t>
            </a:r>
            <a:r>
              <a:rPr lang="zh-CN" altLang="en-US" sz="1400" dirty="0">
                <a:solidFill>
                  <a:schemeClr val="bg1"/>
                </a:solidFill>
                <a:latin typeface="微软雅黑" panose="020B0503020204020204" charset="-122"/>
                <a:ea typeface="微软雅黑" panose="020B0503020204020204" charset="-122"/>
              </a:rPr>
              <a:t>月</a:t>
            </a:r>
            <a:endParaRPr lang="zh-CN" altLang="en-US" sz="1400" dirty="0">
              <a:solidFill>
                <a:schemeClr val="bg1"/>
              </a:solidFill>
              <a:latin typeface="微软雅黑" panose="020B0503020204020204" charset="-122"/>
              <a:ea typeface="微软雅黑" panose="020B0503020204020204" charset="-122"/>
            </a:endParaRPr>
          </a:p>
          <a:p>
            <a:pPr algn="l">
              <a:lnSpc>
                <a:spcPct val="150000"/>
              </a:lnSpc>
            </a:pPr>
            <a:r>
              <a:rPr lang="zh-CN" altLang="en-US" sz="1400" b="1" dirty="0">
                <a:solidFill>
                  <a:schemeClr val="bg1"/>
                </a:solidFill>
                <a:latin typeface="微软雅黑" panose="020B0503020204020204" charset="-122"/>
                <a:ea typeface="微软雅黑" panose="020B0503020204020204" charset="-122"/>
              </a:rPr>
              <a:t>省考：</a:t>
            </a:r>
            <a:r>
              <a:rPr lang="zh-CN" altLang="en-US" sz="1400" dirty="0">
                <a:solidFill>
                  <a:schemeClr val="bg1"/>
                </a:solidFill>
                <a:latin typeface="微软雅黑" panose="020B0503020204020204" charset="-122"/>
                <a:ea typeface="微软雅黑" panose="020B0503020204020204" charset="-122"/>
              </a:rPr>
              <a:t>每年一到两次，上半年或下半年</a:t>
            </a:r>
            <a:endParaRPr lang="zh-CN" sz="1600" dirty="0">
              <a:solidFill>
                <a:schemeClr val="bg1"/>
              </a:solidFill>
              <a:latin typeface="微软雅黑" panose="020B0503020204020204" charset="-122"/>
              <a:ea typeface="微软雅黑" panose="020B0503020204020204" charset="-122"/>
            </a:endParaRPr>
          </a:p>
          <a:p>
            <a:pPr algn="l">
              <a:lnSpc>
                <a:spcPct val="150000"/>
              </a:lnSpc>
            </a:pPr>
            <a:r>
              <a:rPr lang="zh-CN" sz="1600" b="1" dirty="0">
                <a:solidFill>
                  <a:schemeClr val="bg1"/>
                </a:solidFill>
                <a:latin typeface="微软雅黑" panose="020B0503020204020204" charset="-122"/>
                <a:ea typeface="微软雅黑" panose="020B0503020204020204" charset="-122"/>
              </a:rPr>
              <a:t>考试题量不同</a:t>
            </a:r>
            <a:endParaRPr lang="zh-CN" sz="1600" b="1" dirty="0">
              <a:solidFill>
                <a:schemeClr val="bg1"/>
              </a:solidFill>
              <a:latin typeface="微软雅黑" panose="020B0503020204020204" charset="-122"/>
              <a:ea typeface="微软雅黑" panose="020B0503020204020204" charset="-122"/>
            </a:endParaRPr>
          </a:p>
          <a:p>
            <a:pPr algn="l">
              <a:lnSpc>
                <a:spcPct val="150000"/>
              </a:lnSpc>
            </a:pPr>
            <a:r>
              <a:rPr lang="zh-CN" sz="1200" b="1" dirty="0">
                <a:solidFill>
                  <a:schemeClr val="bg1"/>
                </a:solidFill>
                <a:latin typeface="微软雅黑" panose="020B0503020204020204" charset="-122"/>
                <a:ea typeface="微软雅黑" panose="020B0503020204020204" charset="-122"/>
              </a:rPr>
              <a:t>国考：</a:t>
            </a:r>
            <a:r>
              <a:rPr lang="zh-CN" sz="1200" dirty="0">
                <a:solidFill>
                  <a:schemeClr val="bg1"/>
                </a:solidFill>
                <a:latin typeface="微软雅黑" panose="020B0503020204020204" charset="-122"/>
                <a:ea typeface="微软雅黑" panose="020B0503020204020204" charset="-122"/>
              </a:rPr>
              <a:t>中央、省级以上</a:t>
            </a:r>
            <a:r>
              <a:rPr lang="en-US" altLang="zh-CN" sz="1200" dirty="0">
                <a:solidFill>
                  <a:schemeClr val="bg1"/>
                </a:solidFill>
                <a:latin typeface="微软雅黑" panose="020B0503020204020204" charset="-122"/>
                <a:ea typeface="微软雅黑" panose="020B0503020204020204" charset="-122"/>
              </a:rPr>
              <a:t>135        </a:t>
            </a:r>
            <a:r>
              <a:rPr lang="zh-CN" altLang="en-US" sz="1200" dirty="0">
                <a:solidFill>
                  <a:schemeClr val="bg1"/>
                </a:solidFill>
                <a:latin typeface="微软雅黑" panose="020B0503020204020204" charset="-122"/>
                <a:ea typeface="微软雅黑" panose="020B0503020204020204" charset="-122"/>
              </a:rPr>
              <a:t>市（地）以下</a:t>
            </a:r>
            <a:r>
              <a:rPr lang="en-US" altLang="zh-CN" sz="1200" dirty="0">
                <a:solidFill>
                  <a:schemeClr val="bg1"/>
                </a:solidFill>
                <a:latin typeface="微软雅黑" panose="020B0503020204020204" charset="-122"/>
                <a:ea typeface="微软雅黑" panose="020B0503020204020204" charset="-122"/>
              </a:rPr>
              <a:t>130</a:t>
            </a:r>
            <a:endParaRPr lang="en-US" altLang="zh-CN" sz="1200" dirty="0">
              <a:solidFill>
                <a:schemeClr val="bg1"/>
              </a:solidFill>
              <a:latin typeface="微软雅黑" panose="020B0503020204020204" charset="-122"/>
              <a:ea typeface="微软雅黑" panose="020B0503020204020204" charset="-122"/>
            </a:endParaRPr>
          </a:p>
          <a:p>
            <a:pPr algn="l">
              <a:lnSpc>
                <a:spcPct val="150000"/>
              </a:lnSpc>
            </a:pPr>
            <a:r>
              <a:rPr lang="zh-CN" altLang="en-US" sz="1200" b="1" dirty="0">
                <a:solidFill>
                  <a:schemeClr val="bg1"/>
                </a:solidFill>
                <a:latin typeface="微软雅黑" panose="020B0503020204020204" charset="-122"/>
                <a:ea typeface="微软雅黑" panose="020B0503020204020204" charset="-122"/>
              </a:rPr>
              <a:t>省考：</a:t>
            </a:r>
            <a:r>
              <a:rPr lang="en-US" altLang="zh-CN" sz="1200" dirty="0">
                <a:solidFill>
                  <a:schemeClr val="bg1"/>
                </a:solidFill>
                <a:latin typeface="微软雅黑" panose="020B0503020204020204" charset="-122"/>
                <a:ea typeface="微软雅黑" panose="020B0503020204020204" charset="-122"/>
              </a:rPr>
              <a:t>120</a:t>
            </a:r>
            <a:endParaRPr lang="en-US" altLang="zh-CN" sz="1200" dirty="0">
              <a:solidFill>
                <a:schemeClr val="bg1"/>
              </a:solidFill>
              <a:latin typeface="微软雅黑" panose="020B0503020204020204" charset="-122"/>
              <a:ea typeface="微软雅黑" panose="020B0503020204020204" charset="-122"/>
            </a:endParaRPr>
          </a:p>
        </p:txBody>
      </p:sp>
      <p:pic>
        <p:nvPicPr>
          <p:cNvPr id="2" name="图片 1" descr="huida"/>
          <p:cNvPicPr>
            <a:picLocks noChangeAspect="1"/>
          </p:cNvPicPr>
          <p:nvPr/>
        </p:nvPicPr>
        <p:blipFill>
          <a:blip r:embed="rId1"/>
          <a:stretch>
            <a:fillRect/>
          </a:stretch>
        </p:blipFill>
        <p:spPr>
          <a:xfrm>
            <a:off x="-55245" y="1003300"/>
            <a:ext cx="1536700" cy="1536700"/>
          </a:xfrm>
          <a:prstGeom prst="rect">
            <a:avLst/>
          </a:prstGeom>
        </p:spPr>
      </p:pic>
      <p:sp>
        <p:nvSpPr>
          <p:cNvPr id="3"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4"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question48"/>
          <p:cNvPicPr>
            <a:picLocks noChangeAspect="1"/>
          </p:cNvPicPr>
          <p:nvPr/>
        </p:nvPicPr>
        <p:blipFill>
          <a:blip r:embed="rId1"/>
          <a:stretch>
            <a:fillRect/>
          </a:stretch>
        </p:blipFill>
        <p:spPr>
          <a:xfrm>
            <a:off x="846455" y="1171575"/>
            <a:ext cx="1156335" cy="1156335"/>
          </a:xfrm>
          <a:prstGeom prst="rect">
            <a:avLst/>
          </a:prstGeom>
        </p:spPr>
      </p:pic>
      <p:sp>
        <p:nvSpPr>
          <p:cNvPr id="7" name="矩形标注 6"/>
          <p:cNvSpPr/>
          <p:nvPr/>
        </p:nvSpPr>
        <p:spPr>
          <a:xfrm>
            <a:off x="2466975" y="1891665"/>
            <a:ext cx="4754245" cy="1233170"/>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2667000" y="2028190"/>
            <a:ext cx="4470400" cy="914400"/>
          </a:xfrm>
          <a:prstGeom prst="rect">
            <a:avLst/>
          </a:prstGeom>
          <a:noFill/>
        </p:spPr>
        <p:txBody>
          <a:bodyPr wrap="square" rtlCol="0">
            <a:spAutoFit/>
          </a:bodyPr>
          <a:p>
            <a:pPr algn="l">
              <a:lnSpc>
                <a:spcPct val="150000"/>
              </a:lnSpc>
            </a:pPr>
            <a:r>
              <a:rPr lang="zh-CN" altLang="en-US" dirty="0">
                <a:solidFill>
                  <a:schemeClr val="bg1"/>
                </a:solidFill>
                <a:latin typeface="微软雅黑" panose="020B0503020204020204" charset="-122"/>
                <a:ea typeface="微软雅黑" panose="020B0503020204020204" charset="-122"/>
              </a:rPr>
              <a:t>国家公务员考试类别中省级以上和市（地）以下的区别是什么？</a:t>
            </a:r>
            <a:endParaRPr lang="zh-CN" altLang="en-US" dirty="0">
              <a:solidFill>
                <a:schemeClr val="bg1"/>
              </a:solidFill>
              <a:latin typeface="微软雅黑" panose="020B0503020204020204" charset="-122"/>
              <a:ea typeface="微软雅黑" panose="020B0503020204020204" charset="-122"/>
            </a:endParaRPr>
          </a:p>
        </p:txBody>
      </p:sp>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2"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2"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矩形标注 6"/>
          <p:cNvSpPr/>
          <p:nvPr/>
        </p:nvSpPr>
        <p:spPr>
          <a:xfrm>
            <a:off x="1917065" y="1253490"/>
            <a:ext cx="5063490" cy="2557145"/>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2141220" y="1339215"/>
            <a:ext cx="4644390" cy="2560320"/>
          </a:xfrm>
          <a:prstGeom prst="rect">
            <a:avLst/>
          </a:prstGeom>
          <a:noFill/>
        </p:spPr>
        <p:txBody>
          <a:bodyPr wrap="square" rtlCol="0">
            <a:spAutoFit/>
          </a:bodyPr>
          <a:p>
            <a:pPr algn="l">
              <a:lnSpc>
                <a:spcPct val="150000"/>
              </a:lnSpc>
            </a:pPr>
            <a:r>
              <a:rPr lang="zh-CN" altLang="zh-CN" sz="1600" b="1" dirty="0">
                <a:solidFill>
                  <a:schemeClr val="bg1"/>
                </a:solidFill>
                <a:latin typeface="微软雅黑" panose="020B0503020204020204" charset="-122"/>
                <a:ea typeface="微软雅黑" panose="020B0503020204020204" charset="-122"/>
              </a:rPr>
              <a:t>隶属层级不同</a:t>
            </a:r>
            <a:endParaRPr lang="zh-CN" altLang="zh-CN" sz="1600" b="1" dirty="0">
              <a:solidFill>
                <a:schemeClr val="bg1"/>
              </a:solidFill>
              <a:latin typeface="微软雅黑" panose="020B0503020204020204" charset="-122"/>
              <a:ea typeface="微软雅黑" panose="020B0503020204020204" charset="-122"/>
            </a:endParaRPr>
          </a:p>
          <a:p>
            <a:pPr algn="l">
              <a:lnSpc>
                <a:spcPct val="150000"/>
              </a:lnSpc>
            </a:pPr>
            <a:r>
              <a:rPr lang="zh-CN" sz="1600" dirty="0">
                <a:solidFill>
                  <a:schemeClr val="bg1"/>
                </a:solidFill>
                <a:latin typeface="微软雅黑" panose="020B0503020204020204" charset="-122"/>
                <a:ea typeface="微软雅黑" panose="020B0503020204020204" charset="-122"/>
              </a:rPr>
              <a:t>省级以上（含副省）：中央国家行政机关</a:t>
            </a:r>
            <a:endParaRPr lang="zh-CN" sz="1600" dirty="0">
              <a:solidFill>
                <a:schemeClr val="bg1"/>
              </a:solidFill>
              <a:latin typeface="微软雅黑" panose="020B0503020204020204" charset="-122"/>
              <a:ea typeface="微软雅黑" panose="020B0503020204020204" charset="-122"/>
            </a:endParaRPr>
          </a:p>
          <a:p>
            <a:pPr algn="l">
              <a:lnSpc>
                <a:spcPct val="150000"/>
              </a:lnSpc>
            </a:pPr>
            <a:r>
              <a:rPr lang="zh-CN" sz="1600" dirty="0">
                <a:solidFill>
                  <a:schemeClr val="bg1"/>
                </a:solidFill>
                <a:latin typeface="微软雅黑" panose="020B0503020204020204" charset="-122"/>
                <a:ea typeface="微软雅黑" panose="020B0503020204020204" charset="-122"/>
              </a:rPr>
              <a:t>市（地）以下：中央行政机关直属机构</a:t>
            </a:r>
            <a:endParaRPr lang="zh-CN" sz="1600" dirty="0">
              <a:solidFill>
                <a:schemeClr val="bg1"/>
              </a:solidFill>
              <a:latin typeface="微软雅黑" panose="020B0503020204020204" charset="-122"/>
              <a:ea typeface="微软雅黑" panose="020B0503020204020204" charset="-122"/>
            </a:endParaRPr>
          </a:p>
          <a:p>
            <a:pPr algn="l">
              <a:lnSpc>
                <a:spcPct val="150000"/>
              </a:lnSpc>
            </a:pPr>
            <a:r>
              <a:rPr lang="zh-CN" sz="1600" b="1" dirty="0">
                <a:solidFill>
                  <a:schemeClr val="bg1"/>
                </a:solidFill>
                <a:latin typeface="微软雅黑" panose="020B0503020204020204" charset="-122"/>
                <a:ea typeface="微软雅黑" panose="020B0503020204020204" charset="-122"/>
              </a:rPr>
              <a:t>考试不同</a:t>
            </a:r>
            <a:endParaRPr lang="zh-CN" sz="1600" b="1"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rPr>
              <a:t>行测：前者</a:t>
            </a:r>
            <a:r>
              <a:rPr lang="en-US" altLang="zh-CN" sz="1600" dirty="0">
                <a:solidFill>
                  <a:schemeClr val="bg1"/>
                </a:solidFill>
                <a:latin typeface="微软雅黑" panose="020B0503020204020204" charset="-122"/>
                <a:ea typeface="微软雅黑" panose="020B0503020204020204" charset="-122"/>
              </a:rPr>
              <a:t>135</a:t>
            </a:r>
            <a:r>
              <a:rPr lang="zh-CN" altLang="en-US" sz="1600" dirty="0">
                <a:solidFill>
                  <a:schemeClr val="bg1"/>
                </a:solidFill>
                <a:latin typeface="微软雅黑" panose="020B0503020204020204" charset="-122"/>
                <a:ea typeface="微软雅黑" panose="020B0503020204020204" charset="-122"/>
              </a:rPr>
              <a:t>题   后者</a:t>
            </a:r>
            <a:r>
              <a:rPr lang="en-US" altLang="zh-CN" sz="1600" dirty="0">
                <a:solidFill>
                  <a:schemeClr val="bg1"/>
                </a:solidFill>
                <a:latin typeface="微软雅黑" panose="020B0503020204020204" charset="-122"/>
                <a:ea typeface="微软雅黑" panose="020B0503020204020204" charset="-122"/>
              </a:rPr>
              <a:t>130</a:t>
            </a:r>
            <a:r>
              <a:rPr lang="zh-CN" altLang="en-US" sz="1600" dirty="0">
                <a:solidFill>
                  <a:schemeClr val="bg1"/>
                </a:solidFill>
                <a:latin typeface="微软雅黑" panose="020B0503020204020204" charset="-122"/>
                <a:ea typeface="微软雅黑" panose="020B0503020204020204" charset="-122"/>
              </a:rPr>
              <a:t>题</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r>
              <a:rPr lang="zh-CN" altLang="en-US" sz="1600" dirty="0">
                <a:solidFill>
                  <a:schemeClr val="bg1"/>
                </a:solidFill>
                <a:latin typeface="微软雅黑" panose="020B0503020204020204" charset="-122"/>
                <a:ea typeface="微软雅黑" panose="020B0503020204020204" charset="-122"/>
              </a:rPr>
              <a:t>申论：材料和题型有一定区别，前者偏难</a:t>
            </a:r>
            <a:endParaRPr lang="zh-CN" altLang="en-US" sz="1600" dirty="0">
              <a:solidFill>
                <a:schemeClr val="bg1"/>
              </a:solidFill>
              <a:latin typeface="微软雅黑" panose="020B0503020204020204" charset="-122"/>
              <a:ea typeface="微软雅黑" panose="020B0503020204020204" charset="-122"/>
            </a:endParaRPr>
          </a:p>
          <a:p>
            <a:pPr algn="l">
              <a:lnSpc>
                <a:spcPct val="150000"/>
              </a:lnSpc>
            </a:pPr>
            <a:endParaRPr lang="en-US" altLang="zh-CN" sz="1200" dirty="0">
              <a:solidFill>
                <a:schemeClr val="bg1"/>
              </a:solidFill>
              <a:latin typeface="微软雅黑" panose="020B0503020204020204" charset="-122"/>
              <a:ea typeface="微软雅黑" panose="020B0503020204020204" charset="-122"/>
            </a:endParaRPr>
          </a:p>
        </p:txBody>
      </p:sp>
      <p:pic>
        <p:nvPicPr>
          <p:cNvPr id="2" name="图片 1" descr="huida"/>
          <p:cNvPicPr>
            <a:picLocks noChangeAspect="1"/>
          </p:cNvPicPr>
          <p:nvPr/>
        </p:nvPicPr>
        <p:blipFill>
          <a:blip r:embed="rId1"/>
          <a:stretch>
            <a:fillRect/>
          </a:stretch>
        </p:blipFill>
        <p:spPr>
          <a:xfrm>
            <a:off x="208280" y="1045210"/>
            <a:ext cx="1536700" cy="1536700"/>
          </a:xfrm>
          <a:prstGeom prst="rect">
            <a:avLst/>
          </a:prstGeom>
        </p:spPr>
      </p:pic>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3"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3"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question48"/>
          <p:cNvPicPr>
            <a:picLocks noChangeAspect="1"/>
          </p:cNvPicPr>
          <p:nvPr/>
        </p:nvPicPr>
        <p:blipFill>
          <a:blip r:embed="rId1"/>
          <a:stretch>
            <a:fillRect/>
          </a:stretch>
        </p:blipFill>
        <p:spPr>
          <a:xfrm>
            <a:off x="935355" y="1127125"/>
            <a:ext cx="1156335" cy="1156335"/>
          </a:xfrm>
          <a:prstGeom prst="rect">
            <a:avLst/>
          </a:prstGeom>
        </p:spPr>
      </p:pic>
      <p:sp>
        <p:nvSpPr>
          <p:cNvPr id="7" name="矩形标注 6"/>
          <p:cNvSpPr/>
          <p:nvPr/>
        </p:nvSpPr>
        <p:spPr>
          <a:xfrm>
            <a:off x="2555875" y="1847215"/>
            <a:ext cx="4455160" cy="1031240"/>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2915920" y="2072640"/>
            <a:ext cx="3759200" cy="502920"/>
          </a:xfrm>
          <a:prstGeom prst="rect">
            <a:avLst/>
          </a:prstGeom>
          <a:noFill/>
        </p:spPr>
        <p:txBody>
          <a:bodyPr wrap="square" rtlCol="0">
            <a:spAutoFit/>
          </a:bodyPr>
          <a:p>
            <a:pPr algn="l">
              <a:lnSpc>
                <a:spcPct val="150000"/>
              </a:lnSpc>
            </a:pPr>
            <a:r>
              <a:rPr dirty="0">
                <a:solidFill>
                  <a:schemeClr val="bg1"/>
                </a:solidFill>
                <a:latin typeface="微软雅黑" panose="020B0503020204020204" charset="-122"/>
                <a:ea typeface="微软雅黑" panose="020B0503020204020204" charset="-122"/>
              </a:rPr>
              <a:t>报考人员是否可以更改报考职位？</a:t>
            </a:r>
            <a:endParaRPr dirty="0">
              <a:solidFill>
                <a:schemeClr val="bg1"/>
              </a:solidFill>
              <a:latin typeface="微软雅黑" panose="020B0503020204020204" charset="-122"/>
              <a:ea typeface="微软雅黑" panose="020B0503020204020204" charset="-122"/>
            </a:endParaRPr>
          </a:p>
        </p:txBody>
      </p:sp>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2"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2"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矩形标注 6"/>
          <p:cNvSpPr/>
          <p:nvPr/>
        </p:nvSpPr>
        <p:spPr>
          <a:xfrm>
            <a:off x="1887220" y="996950"/>
            <a:ext cx="4948555" cy="2961005"/>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2022475" y="1581785"/>
            <a:ext cx="4644390" cy="1737360"/>
          </a:xfrm>
          <a:prstGeom prst="rect">
            <a:avLst/>
          </a:prstGeom>
          <a:noFill/>
        </p:spPr>
        <p:txBody>
          <a:bodyPr wrap="square" rtlCol="0">
            <a:spAutoFit/>
          </a:bodyPr>
          <a:p>
            <a:pPr algn="l">
              <a:lnSpc>
                <a:spcPct val="150000"/>
              </a:lnSpc>
            </a:pPr>
            <a:r>
              <a:rPr lang="en-US" dirty="0">
                <a:solidFill>
                  <a:schemeClr val="bg1"/>
                </a:solidFill>
                <a:latin typeface="微软雅黑" panose="020B0503020204020204" charset="-122"/>
                <a:ea typeface="微软雅黑" panose="020B0503020204020204" charset="-122"/>
              </a:rPr>
              <a:t>        </a:t>
            </a:r>
            <a:r>
              <a:rPr dirty="0">
                <a:solidFill>
                  <a:schemeClr val="bg1"/>
                </a:solidFill>
                <a:latin typeface="微软雅黑" panose="020B0503020204020204" charset="-122"/>
                <a:ea typeface="微软雅黑" panose="020B0503020204020204" charset="-122"/>
              </a:rPr>
              <a:t>在对照片进行审核之前，报考人员可以更改报考职位。</a:t>
            </a:r>
            <a:endParaRPr dirty="0">
              <a:solidFill>
                <a:schemeClr val="bg1"/>
              </a:solidFill>
              <a:latin typeface="微软雅黑" panose="020B0503020204020204" charset="-122"/>
              <a:ea typeface="微软雅黑" panose="020B0503020204020204" charset="-122"/>
            </a:endParaRPr>
          </a:p>
          <a:p>
            <a:pPr algn="l">
              <a:lnSpc>
                <a:spcPct val="150000"/>
              </a:lnSpc>
            </a:pPr>
            <a:r>
              <a:rPr dirty="0">
                <a:solidFill>
                  <a:schemeClr val="bg1"/>
                </a:solidFill>
                <a:latin typeface="微软雅黑" panose="020B0503020204020204" charset="-122"/>
                <a:ea typeface="微软雅黑" panose="020B0503020204020204" charset="-122"/>
              </a:rPr>
              <a:t>        照片审核不合格的报考人员，在201</a:t>
            </a:r>
            <a:r>
              <a:rPr lang="en-US" dirty="0">
                <a:solidFill>
                  <a:schemeClr val="bg1"/>
                </a:solidFill>
                <a:latin typeface="微软雅黑" panose="020B0503020204020204" charset="-122"/>
                <a:ea typeface="微软雅黑" panose="020B0503020204020204" charset="-122"/>
              </a:rPr>
              <a:t>6</a:t>
            </a:r>
            <a:r>
              <a:rPr dirty="0">
                <a:solidFill>
                  <a:schemeClr val="bg1"/>
                </a:solidFill>
                <a:latin typeface="微软雅黑" panose="020B0503020204020204" charset="-122"/>
                <a:ea typeface="微软雅黑" panose="020B0503020204020204" charset="-122"/>
              </a:rPr>
              <a:t>年</a:t>
            </a:r>
            <a:r>
              <a:rPr lang="en-US" dirty="0">
                <a:solidFill>
                  <a:schemeClr val="bg1"/>
                </a:solidFill>
                <a:latin typeface="微软雅黑" panose="020B0503020204020204" charset="-122"/>
                <a:ea typeface="微软雅黑" panose="020B0503020204020204" charset="-122"/>
              </a:rPr>
              <a:t>10</a:t>
            </a:r>
            <a:r>
              <a:rPr dirty="0">
                <a:solidFill>
                  <a:schemeClr val="bg1"/>
                </a:solidFill>
                <a:latin typeface="微软雅黑" panose="020B0503020204020204" charset="-122"/>
                <a:ea typeface="微软雅黑" panose="020B0503020204020204" charset="-122"/>
              </a:rPr>
              <a:t>月24日</a:t>
            </a:r>
            <a:r>
              <a:rPr lang="en-US" dirty="0">
                <a:solidFill>
                  <a:schemeClr val="bg1"/>
                </a:solidFill>
                <a:latin typeface="微软雅黑" panose="020B0503020204020204" charset="-122"/>
                <a:ea typeface="微软雅黑" panose="020B0503020204020204" charset="-122"/>
              </a:rPr>
              <a:t>1</a:t>
            </a:r>
            <a:r>
              <a:rPr lang="en-US" dirty="0">
                <a:solidFill>
                  <a:schemeClr val="bg1"/>
                </a:solidFill>
                <a:latin typeface="微软雅黑" panose="020B0503020204020204" charset="-122"/>
                <a:ea typeface="微软雅黑" panose="020B0503020204020204" charset="-122"/>
              </a:rPr>
              <a:t>8</a:t>
            </a:r>
            <a:r>
              <a:rPr dirty="0">
                <a:solidFill>
                  <a:schemeClr val="bg1"/>
                </a:solidFill>
                <a:latin typeface="微软雅黑" panose="020B0503020204020204" charset="-122"/>
                <a:ea typeface="微软雅黑" panose="020B0503020204020204" charset="-122"/>
              </a:rPr>
              <a:t>:00前，也可以改报其他职位。</a:t>
            </a:r>
            <a:endParaRPr dirty="0">
              <a:solidFill>
                <a:schemeClr val="bg1"/>
              </a:solidFill>
              <a:latin typeface="微软雅黑" panose="020B0503020204020204" charset="-122"/>
              <a:ea typeface="微软雅黑" panose="020B0503020204020204" charset="-122"/>
            </a:endParaRPr>
          </a:p>
        </p:txBody>
      </p:sp>
      <p:pic>
        <p:nvPicPr>
          <p:cNvPr id="2" name="图片 1" descr="huida"/>
          <p:cNvPicPr>
            <a:picLocks noChangeAspect="1"/>
          </p:cNvPicPr>
          <p:nvPr/>
        </p:nvPicPr>
        <p:blipFill>
          <a:blip r:embed="rId1"/>
          <a:stretch>
            <a:fillRect/>
          </a:stretch>
        </p:blipFill>
        <p:spPr>
          <a:xfrm>
            <a:off x="109220" y="996950"/>
            <a:ext cx="1536700" cy="1536700"/>
          </a:xfrm>
          <a:prstGeom prst="rect">
            <a:avLst/>
          </a:prstGeom>
        </p:spPr>
      </p:pic>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3"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3"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question48"/>
          <p:cNvPicPr>
            <a:picLocks noChangeAspect="1"/>
          </p:cNvPicPr>
          <p:nvPr/>
        </p:nvPicPr>
        <p:blipFill>
          <a:blip r:embed="rId1"/>
          <a:stretch>
            <a:fillRect/>
          </a:stretch>
        </p:blipFill>
        <p:spPr>
          <a:xfrm>
            <a:off x="846455" y="1304925"/>
            <a:ext cx="1156335" cy="1156335"/>
          </a:xfrm>
          <a:prstGeom prst="rect">
            <a:avLst/>
          </a:prstGeom>
        </p:spPr>
      </p:pic>
      <p:sp>
        <p:nvSpPr>
          <p:cNvPr id="7" name="矩形标注 6"/>
          <p:cNvSpPr/>
          <p:nvPr/>
        </p:nvSpPr>
        <p:spPr>
          <a:xfrm>
            <a:off x="2604770" y="1904365"/>
            <a:ext cx="4592955" cy="1122680"/>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2827020" y="2028190"/>
            <a:ext cx="3759200" cy="914400"/>
          </a:xfrm>
          <a:prstGeom prst="rect">
            <a:avLst/>
          </a:prstGeom>
          <a:noFill/>
        </p:spPr>
        <p:txBody>
          <a:bodyPr wrap="square" rtlCol="0">
            <a:spAutoFit/>
          </a:bodyPr>
          <a:p>
            <a:pPr algn="l">
              <a:lnSpc>
                <a:spcPct val="150000"/>
              </a:lnSpc>
            </a:pPr>
            <a:r>
              <a:rPr dirty="0">
                <a:solidFill>
                  <a:schemeClr val="bg1"/>
                </a:solidFill>
                <a:latin typeface="微软雅黑" panose="020B0503020204020204" charset="-122"/>
                <a:ea typeface="微软雅黑" panose="020B0503020204020204" charset="-122"/>
              </a:rPr>
              <a:t> 非普通高等学历教育的其他国民教育形式的毕业生是否可以报考?</a:t>
            </a:r>
            <a:r>
              <a:rPr sz="1600" dirty="0">
                <a:solidFill>
                  <a:schemeClr val="bg1"/>
                </a:solidFill>
                <a:latin typeface="微软雅黑" panose="020B0503020204020204" charset="-122"/>
                <a:ea typeface="微软雅黑" panose="020B0503020204020204" charset="-122"/>
              </a:rPr>
              <a:t>  </a:t>
            </a:r>
            <a:endParaRPr sz="1600" dirty="0">
              <a:solidFill>
                <a:schemeClr val="bg1"/>
              </a:solidFill>
              <a:latin typeface="微软雅黑" panose="020B0503020204020204" charset="-122"/>
              <a:ea typeface="微软雅黑" panose="020B0503020204020204" charset="-122"/>
            </a:endParaRPr>
          </a:p>
        </p:txBody>
      </p:sp>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2"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2"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矩形标注 6"/>
          <p:cNvSpPr/>
          <p:nvPr/>
        </p:nvSpPr>
        <p:spPr>
          <a:xfrm>
            <a:off x="1931670" y="1130300"/>
            <a:ext cx="4948555" cy="2961005"/>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2235835" y="1560195"/>
            <a:ext cx="4644390" cy="1737360"/>
          </a:xfrm>
          <a:prstGeom prst="rect">
            <a:avLst/>
          </a:prstGeom>
          <a:noFill/>
        </p:spPr>
        <p:txBody>
          <a:bodyPr wrap="square" rtlCol="0">
            <a:spAutoFit/>
          </a:bodyPr>
          <a:p>
            <a:pPr algn="l">
              <a:lnSpc>
                <a:spcPct val="150000"/>
              </a:lnSpc>
            </a:pPr>
            <a:r>
              <a:rPr dirty="0">
                <a:solidFill>
                  <a:schemeClr val="bg1"/>
                </a:solidFill>
                <a:latin typeface="微软雅黑" panose="020B0503020204020204" charset="-122"/>
                <a:ea typeface="微软雅黑" panose="020B0503020204020204" charset="-122"/>
              </a:rPr>
              <a:t>非普通高等学历教育的其他国民教育形式(自学考试、成人教育、网络教育、夜大、电大等)毕业生取得毕业证后，符合职位要求的资格条件的，均可以报考</a:t>
            </a:r>
            <a:r>
              <a:rPr sz="1600" dirty="0">
                <a:solidFill>
                  <a:schemeClr val="bg1"/>
                </a:solidFill>
                <a:latin typeface="微软雅黑" panose="020B0503020204020204" charset="-122"/>
                <a:ea typeface="微软雅黑" panose="020B0503020204020204" charset="-122"/>
              </a:rPr>
              <a:t>。</a:t>
            </a:r>
            <a:endParaRPr sz="1600" dirty="0">
              <a:solidFill>
                <a:schemeClr val="bg1"/>
              </a:solidFill>
              <a:latin typeface="微软雅黑" panose="020B0503020204020204" charset="-122"/>
              <a:ea typeface="微软雅黑" panose="020B0503020204020204" charset="-122"/>
            </a:endParaRPr>
          </a:p>
        </p:txBody>
      </p:sp>
      <p:pic>
        <p:nvPicPr>
          <p:cNvPr id="2" name="图片 1" descr="huida"/>
          <p:cNvPicPr>
            <a:picLocks noChangeAspect="1"/>
          </p:cNvPicPr>
          <p:nvPr/>
        </p:nvPicPr>
        <p:blipFill>
          <a:blip r:embed="rId1"/>
          <a:stretch>
            <a:fillRect/>
          </a:stretch>
        </p:blipFill>
        <p:spPr>
          <a:xfrm>
            <a:off x="219075" y="1085850"/>
            <a:ext cx="1536700" cy="1536700"/>
          </a:xfrm>
          <a:prstGeom prst="rect">
            <a:avLst/>
          </a:prstGeom>
        </p:spPr>
      </p:pic>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3"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3"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question48"/>
          <p:cNvPicPr>
            <a:picLocks noChangeAspect="1"/>
          </p:cNvPicPr>
          <p:nvPr/>
        </p:nvPicPr>
        <p:blipFill>
          <a:blip r:embed="rId1"/>
          <a:stretch>
            <a:fillRect/>
          </a:stretch>
        </p:blipFill>
        <p:spPr>
          <a:xfrm>
            <a:off x="846455" y="1304925"/>
            <a:ext cx="1156335" cy="1156335"/>
          </a:xfrm>
          <a:prstGeom prst="rect">
            <a:avLst/>
          </a:prstGeom>
        </p:spPr>
      </p:pic>
      <p:sp>
        <p:nvSpPr>
          <p:cNvPr id="7" name="矩形标注 6"/>
          <p:cNvSpPr/>
          <p:nvPr/>
        </p:nvSpPr>
        <p:spPr>
          <a:xfrm>
            <a:off x="2466975" y="2025015"/>
            <a:ext cx="4455160" cy="1504950"/>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2827020" y="2250440"/>
            <a:ext cx="3759200" cy="914400"/>
          </a:xfrm>
          <a:prstGeom prst="rect">
            <a:avLst/>
          </a:prstGeom>
          <a:noFill/>
        </p:spPr>
        <p:txBody>
          <a:bodyPr wrap="square" rtlCol="0">
            <a:spAutoFit/>
          </a:bodyPr>
          <a:p>
            <a:pPr algn="l">
              <a:lnSpc>
                <a:spcPct val="150000"/>
              </a:lnSpc>
            </a:pPr>
            <a:r>
              <a:rPr dirty="0">
                <a:solidFill>
                  <a:schemeClr val="bg1"/>
                </a:solidFill>
                <a:latin typeface="微软雅黑" panose="020B0503020204020204" charset="-122"/>
                <a:ea typeface="微软雅黑" panose="020B0503020204020204" charset="-122"/>
              </a:rPr>
              <a:t>自身所学专业不在专业参考目录中，应如何选择职位报考？</a:t>
            </a:r>
            <a:endParaRPr dirty="0">
              <a:solidFill>
                <a:schemeClr val="bg1"/>
              </a:solidFill>
              <a:latin typeface="微软雅黑" panose="020B0503020204020204" charset="-122"/>
              <a:ea typeface="微软雅黑" panose="020B0503020204020204" charset="-122"/>
            </a:endParaRPr>
          </a:p>
        </p:txBody>
      </p:sp>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2"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2"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矩形标注 6"/>
          <p:cNvSpPr/>
          <p:nvPr/>
        </p:nvSpPr>
        <p:spPr>
          <a:xfrm>
            <a:off x="1887220" y="1263650"/>
            <a:ext cx="4948555" cy="2961005"/>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1977390" y="1263650"/>
            <a:ext cx="4644390" cy="2971800"/>
          </a:xfrm>
          <a:prstGeom prst="rect">
            <a:avLst/>
          </a:prstGeom>
          <a:noFill/>
        </p:spPr>
        <p:txBody>
          <a:bodyPr wrap="square" rtlCol="0">
            <a:spAutoFit/>
          </a:bodyPr>
          <a:p>
            <a:pPr algn="l">
              <a:lnSpc>
                <a:spcPct val="150000"/>
              </a:lnSpc>
            </a:pPr>
            <a:r>
              <a:rPr dirty="0">
                <a:solidFill>
                  <a:schemeClr val="bg1"/>
                </a:solidFill>
                <a:latin typeface="微软雅黑" panose="020B0503020204020204" charset="-122"/>
                <a:ea typeface="微软雅黑" panose="020B0503020204020204" charset="-122"/>
              </a:rPr>
              <a:t>可报考不限专业的职位；若认为自身专业符合某职位专业要求（如与某职位要求的某专业相近相关或应属于某专业类、学科门类、科别等），应在网上报名前征得招录单位同意并经区县公务员主管部门或市级部门审核同意并报市公务员主管部门备案后，再在网上报名。</a:t>
            </a:r>
            <a:endParaRPr dirty="0">
              <a:solidFill>
                <a:schemeClr val="bg1"/>
              </a:solidFill>
              <a:latin typeface="微软雅黑" panose="020B0503020204020204" charset="-122"/>
              <a:ea typeface="微软雅黑" panose="020B0503020204020204" charset="-122"/>
            </a:endParaRPr>
          </a:p>
        </p:txBody>
      </p:sp>
      <p:pic>
        <p:nvPicPr>
          <p:cNvPr id="2" name="图片 1" descr="huida"/>
          <p:cNvPicPr>
            <a:picLocks noChangeAspect="1"/>
          </p:cNvPicPr>
          <p:nvPr/>
        </p:nvPicPr>
        <p:blipFill>
          <a:blip r:embed="rId1"/>
          <a:stretch>
            <a:fillRect/>
          </a:stretch>
        </p:blipFill>
        <p:spPr>
          <a:xfrm>
            <a:off x="219075" y="1241425"/>
            <a:ext cx="1536700" cy="1536700"/>
          </a:xfrm>
          <a:prstGeom prst="rect">
            <a:avLst/>
          </a:prstGeom>
        </p:spPr>
      </p:pic>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3"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3"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question48"/>
          <p:cNvPicPr>
            <a:picLocks noChangeAspect="1"/>
          </p:cNvPicPr>
          <p:nvPr/>
        </p:nvPicPr>
        <p:blipFill>
          <a:blip r:embed="rId1"/>
          <a:stretch>
            <a:fillRect/>
          </a:stretch>
        </p:blipFill>
        <p:spPr>
          <a:xfrm>
            <a:off x="935355" y="1304925"/>
            <a:ext cx="1156335" cy="1156335"/>
          </a:xfrm>
          <a:prstGeom prst="rect">
            <a:avLst/>
          </a:prstGeom>
        </p:spPr>
      </p:pic>
      <p:sp>
        <p:nvSpPr>
          <p:cNvPr id="7" name="矩形标注 6"/>
          <p:cNvSpPr/>
          <p:nvPr/>
        </p:nvSpPr>
        <p:spPr>
          <a:xfrm>
            <a:off x="2555875" y="2025015"/>
            <a:ext cx="4119880" cy="1180465"/>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2916555" y="2363470"/>
            <a:ext cx="3759200" cy="502920"/>
          </a:xfrm>
          <a:prstGeom prst="rect">
            <a:avLst/>
          </a:prstGeom>
          <a:noFill/>
        </p:spPr>
        <p:txBody>
          <a:bodyPr wrap="square" rtlCol="0">
            <a:spAutoFit/>
          </a:bodyPr>
          <a:p>
            <a:pPr algn="l">
              <a:lnSpc>
                <a:spcPct val="150000"/>
              </a:lnSpc>
            </a:pPr>
            <a:r>
              <a:rPr dirty="0">
                <a:solidFill>
                  <a:schemeClr val="bg1"/>
                </a:solidFill>
                <a:latin typeface="微软雅黑" panose="020B0503020204020204" charset="-122"/>
                <a:ea typeface="微软雅黑" panose="020B0503020204020204" charset="-122"/>
              </a:rPr>
              <a:t>什么叫基层工作经历？</a:t>
            </a:r>
            <a:endParaRPr dirty="0">
              <a:solidFill>
                <a:schemeClr val="bg1"/>
              </a:solidFill>
              <a:latin typeface="微软雅黑" panose="020B0503020204020204" charset="-122"/>
              <a:ea typeface="微软雅黑" panose="020B0503020204020204" charset="-122"/>
            </a:endParaRPr>
          </a:p>
        </p:txBody>
      </p:sp>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2"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2"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矩形标注 6"/>
          <p:cNvSpPr/>
          <p:nvPr/>
        </p:nvSpPr>
        <p:spPr>
          <a:xfrm>
            <a:off x="2118360" y="1426845"/>
            <a:ext cx="4948555" cy="1906270"/>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2353945" y="1426845"/>
            <a:ext cx="4644390" cy="2346960"/>
          </a:xfrm>
          <a:prstGeom prst="rect">
            <a:avLst/>
          </a:prstGeom>
          <a:noFill/>
        </p:spPr>
        <p:txBody>
          <a:bodyPr wrap="square" rtlCol="0">
            <a:spAutoFit/>
          </a:bodyPr>
          <a:p>
            <a:pPr algn="l">
              <a:lnSpc>
                <a:spcPct val="150000"/>
              </a:lnSpc>
            </a:pPr>
            <a:r>
              <a:rPr lang="en-US" dirty="0">
                <a:solidFill>
                  <a:schemeClr val="bg1"/>
                </a:solidFill>
                <a:latin typeface="微软雅黑" panose="020B0503020204020204" charset="-122"/>
                <a:ea typeface="微软雅黑" panose="020B0503020204020204" charset="-122"/>
              </a:rPr>
              <a:t>        </a:t>
            </a:r>
            <a:r>
              <a:rPr dirty="0">
                <a:solidFill>
                  <a:schemeClr val="bg1"/>
                </a:solidFill>
                <a:latin typeface="微软雅黑" panose="020B0503020204020204" charset="-122"/>
                <a:ea typeface="微软雅黑" panose="020B0503020204020204" charset="-122"/>
              </a:rPr>
              <a:t>职位表上明确要求有工作经历的，报考人员必须具备相应的工作经历。</a:t>
            </a:r>
            <a:endParaRPr dirty="0">
              <a:solidFill>
                <a:schemeClr val="bg1"/>
              </a:solidFill>
              <a:latin typeface="微软雅黑" panose="020B0503020204020204" charset="-122"/>
              <a:ea typeface="微软雅黑" panose="020B0503020204020204" charset="-122"/>
            </a:endParaRPr>
          </a:p>
          <a:p>
            <a:pPr lvl="0"/>
            <a:r>
              <a:rPr dirty="0">
                <a:solidFill>
                  <a:schemeClr val="bg1"/>
                </a:solidFill>
                <a:latin typeface="微软雅黑" panose="020B0503020204020204" charset="-122"/>
                <a:ea typeface="微软雅黑" panose="020B0503020204020204" charset="-122"/>
              </a:rPr>
              <a:t>       </a:t>
            </a:r>
            <a:r>
              <a:rPr lang="zh-CN" altLang="en-US" dirty="0">
                <a:solidFill>
                  <a:schemeClr val="bg1"/>
                </a:solidFill>
                <a:latin typeface="微软雅黑" panose="020B0503020204020204" charset="-122"/>
                <a:ea typeface="微软雅黑" panose="020B0503020204020204" charset="-122"/>
                <a:sym typeface="+mn-ea"/>
              </a:rPr>
              <a:t> 1. 企业单位的劳动合同签订时间</a:t>
            </a:r>
            <a:endParaRPr lang="zh-CN" altLang="en-US" dirty="0">
              <a:solidFill>
                <a:schemeClr val="bg1"/>
              </a:solidFill>
              <a:latin typeface="微软雅黑" panose="020B0503020204020204" charset="-122"/>
              <a:ea typeface="微软雅黑" panose="020B0503020204020204" charset="-122"/>
              <a:sym typeface="+mn-ea"/>
            </a:endParaRPr>
          </a:p>
          <a:p>
            <a:pPr lvl="0"/>
            <a:r>
              <a:rPr lang="zh-CN" altLang="en-US" dirty="0">
                <a:solidFill>
                  <a:schemeClr val="bg1"/>
                </a:solidFill>
                <a:latin typeface="微软雅黑" panose="020B0503020204020204" charset="-122"/>
                <a:ea typeface="微软雅黑" panose="020B0503020204020204" charset="-122"/>
                <a:sym typeface="+mn-ea"/>
              </a:rPr>
              <a:t>        2. 三支一扶、村官以报到日为准</a:t>
            </a:r>
            <a:endParaRPr lang="zh-CN" altLang="en-US" dirty="0">
              <a:solidFill>
                <a:schemeClr val="bg1"/>
              </a:solidFill>
              <a:latin typeface="微软雅黑" panose="020B0503020204020204" charset="-122"/>
              <a:ea typeface="微软雅黑" panose="020B0503020204020204" charset="-122"/>
              <a:sym typeface="+mn-ea"/>
            </a:endParaRPr>
          </a:p>
          <a:p>
            <a:pPr lvl="0"/>
            <a:r>
              <a:rPr lang="zh-CN" altLang="en-US" dirty="0">
                <a:solidFill>
                  <a:schemeClr val="bg1"/>
                </a:solidFill>
                <a:latin typeface="微软雅黑" panose="020B0503020204020204" charset="-122"/>
                <a:ea typeface="微软雅黑" panose="020B0503020204020204" charset="-122"/>
                <a:sym typeface="+mn-ea"/>
              </a:rPr>
              <a:t>        3. 创业以营业执照签发日期为准</a:t>
            </a:r>
            <a:endParaRPr lang="zh-CN" altLang="en-US" dirty="0">
              <a:solidFill>
                <a:schemeClr val="bg1"/>
              </a:solidFill>
              <a:latin typeface="微软雅黑" panose="020B0503020204020204" charset="-122"/>
              <a:ea typeface="微软雅黑" panose="020B0503020204020204" charset="-122"/>
              <a:sym typeface="+mn-ea"/>
            </a:endParaRPr>
          </a:p>
          <a:p>
            <a:pPr lvl="0"/>
            <a:r>
              <a:rPr lang="en-US" altLang="zh-CN" sz="1600" dirty="0">
                <a:solidFill>
                  <a:schemeClr val="bg1"/>
                </a:solidFill>
                <a:latin typeface="微软雅黑" panose="020B0503020204020204" charset="-122"/>
                <a:ea typeface="微软雅黑" panose="020B0503020204020204" charset="-122"/>
                <a:sym typeface="+mn-ea"/>
              </a:rPr>
              <a:t>                               ......</a:t>
            </a:r>
            <a:endParaRPr lang="en-US" altLang="zh-CN" sz="1600" dirty="0">
              <a:solidFill>
                <a:schemeClr val="bg1"/>
              </a:solidFill>
              <a:latin typeface="微软雅黑" panose="020B0503020204020204" charset="-122"/>
              <a:ea typeface="微软雅黑" panose="020B0503020204020204" charset="-122"/>
              <a:sym typeface="+mn-ea"/>
            </a:endParaRPr>
          </a:p>
          <a:p>
            <a:pPr algn="l">
              <a:lnSpc>
                <a:spcPct val="150000"/>
              </a:lnSpc>
            </a:pPr>
            <a:endParaRPr sz="1600" dirty="0">
              <a:solidFill>
                <a:schemeClr val="bg1"/>
              </a:solidFill>
              <a:latin typeface="微软雅黑" panose="020B0503020204020204" charset="-122"/>
              <a:ea typeface="微软雅黑" panose="020B0503020204020204" charset="-122"/>
            </a:endParaRPr>
          </a:p>
        </p:txBody>
      </p:sp>
      <p:pic>
        <p:nvPicPr>
          <p:cNvPr id="2" name="图片 1" descr="huida"/>
          <p:cNvPicPr>
            <a:picLocks noChangeAspect="1"/>
          </p:cNvPicPr>
          <p:nvPr/>
        </p:nvPicPr>
        <p:blipFill>
          <a:blip r:embed="rId1"/>
          <a:stretch>
            <a:fillRect/>
          </a:stretch>
        </p:blipFill>
        <p:spPr>
          <a:xfrm>
            <a:off x="217170" y="1215390"/>
            <a:ext cx="1536700" cy="1536700"/>
          </a:xfrm>
          <a:prstGeom prst="rect">
            <a:avLst/>
          </a:prstGeom>
        </p:spPr>
      </p:pic>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3"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3"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question48"/>
          <p:cNvPicPr>
            <a:picLocks noChangeAspect="1"/>
          </p:cNvPicPr>
          <p:nvPr/>
        </p:nvPicPr>
        <p:blipFill>
          <a:blip r:embed="rId1"/>
          <a:stretch>
            <a:fillRect/>
          </a:stretch>
        </p:blipFill>
        <p:spPr>
          <a:xfrm>
            <a:off x="802005" y="1171575"/>
            <a:ext cx="1156335" cy="1156335"/>
          </a:xfrm>
          <a:prstGeom prst="rect">
            <a:avLst/>
          </a:prstGeom>
        </p:spPr>
      </p:pic>
      <p:sp>
        <p:nvSpPr>
          <p:cNvPr id="7" name="矩形标注 6"/>
          <p:cNvSpPr/>
          <p:nvPr/>
        </p:nvSpPr>
        <p:spPr>
          <a:xfrm>
            <a:off x="2422525" y="1891665"/>
            <a:ext cx="4455160" cy="1261745"/>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2690495" y="2198370"/>
            <a:ext cx="4187825" cy="502920"/>
          </a:xfrm>
          <a:prstGeom prst="rect">
            <a:avLst/>
          </a:prstGeom>
          <a:noFill/>
        </p:spPr>
        <p:txBody>
          <a:bodyPr wrap="square" rtlCol="0">
            <a:spAutoFit/>
          </a:bodyPr>
          <a:p>
            <a:pPr algn="l">
              <a:lnSpc>
                <a:spcPct val="150000"/>
              </a:lnSpc>
            </a:pPr>
            <a:r>
              <a:rPr lang="zh-CN" altLang="en-US">
                <a:solidFill>
                  <a:schemeClr val="bg1"/>
                </a:solidFill>
                <a:latin typeface="微软雅黑" panose="020B0503020204020204" charset="-122"/>
                <a:ea typeface="微软雅黑" panose="020B0503020204020204" charset="-122"/>
                <a:sym typeface="+mn-ea"/>
              </a:rPr>
              <a:t>“应届毕业生”的条件要求有哪些？</a:t>
            </a:r>
            <a:endParaRPr lang="zh-CN" altLang="en-US" dirty="0">
              <a:solidFill>
                <a:schemeClr val="bg1"/>
              </a:solidFill>
              <a:latin typeface="微软雅黑" panose="020B0503020204020204" charset="-122"/>
              <a:ea typeface="微软雅黑" panose="020B0503020204020204" charset="-122"/>
              <a:sym typeface="+mn-ea"/>
            </a:endParaRPr>
          </a:p>
        </p:txBody>
      </p:sp>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2"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2" grpId="0"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矩形标注 6"/>
          <p:cNvSpPr/>
          <p:nvPr/>
        </p:nvSpPr>
        <p:spPr>
          <a:xfrm>
            <a:off x="2073910" y="1382395"/>
            <a:ext cx="4948555" cy="1206500"/>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2226310" y="1671955"/>
            <a:ext cx="4644390" cy="1634490"/>
          </a:xfrm>
          <a:prstGeom prst="rect">
            <a:avLst/>
          </a:prstGeom>
          <a:noFill/>
        </p:spPr>
        <p:txBody>
          <a:bodyPr wrap="square" rtlCol="0">
            <a:spAutoFit/>
          </a:bodyPr>
          <a:p>
            <a:pPr lvl="0"/>
            <a:r>
              <a:rPr lang="en-US" altLang="zh-CN" dirty="0">
                <a:solidFill>
                  <a:schemeClr val="bg1"/>
                </a:solidFill>
                <a:latin typeface="微软雅黑" panose="020B0503020204020204" charset="-122"/>
                <a:ea typeface="微软雅黑" panose="020B0503020204020204" charset="-122"/>
                <a:sym typeface="+mn-ea"/>
              </a:rPr>
              <a:t>1</a:t>
            </a:r>
            <a:r>
              <a:rPr lang="zh-CN" altLang="en-US" dirty="0">
                <a:solidFill>
                  <a:schemeClr val="bg1"/>
                </a:solidFill>
                <a:latin typeface="微软雅黑" panose="020B0503020204020204" charset="-122"/>
                <a:ea typeface="微软雅黑" panose="020B0503020204020204" charset="-122"/>
                <a:sym typeface="+mn-ea"/>
              </a:rPr>
              <a:t>. 仅限当年毕业的应届毕业生</a:t>
            </a:r>
            <a:r>
              <a:rPr lang="en-US" dirty="0">
                <a:solidFill>
                  <a:schemeClr val="bg1"/>
                </a:solidFill>
                <a:latin typeface="微软雅黑" panose="020B0503020204020204" charset="-122"/>
                <a:ea typeface="微软雅黑" panose="020B0503020204020204" charset="-122"/>
              </a:rPr>
              <a:t> (2017</a:t>
            </a:r>
            <a:r>
              <a:rPr lang="zh-CN" dirty="0">
                <a:solidFill>
                  <a:schemeClr val="bg1"/>
                </a:solidFill>
                <a:latin typeface="微软雅黑" panose="020B0503020204020204" charset="-122"/>
                <a:ea typeface="微软雅黑" panose="020B0503020204020204" charset="-122"/>
              </a:rPr>
              <a:t>年应届</a:t>
            </a:r>
            <a:r>
              <a:rPr lang="en-US" dirty="0">
                <a:solidFill>
                  <a:schemeClr val="bg1"/>
                </a:solidFill>
                <a:latin typeface="微软雅黑" panose="020B0503020204020204" charset="-122"/>
                <a:ea typeface="微软雅黑" panose="020B0503020204020204" charset="-122"/>
              </a:rPr>
              <a:t>)  </a:t>
            </a:r>
            <a:r>
              <a:rPr lang="zh-CN" altLang="en-US" dirty="0">
                <a:solidFill>
                  <a:schemeClr val="bg1"/>
                </a:solidFill>
                <a:latin typeface="微软雅黑" panose="020B0503020204020204" charset="-122"/>
                <a:ea typeface="微软雅黑" panose="020B0503020204020204" charset="-122"/>
                <a:sym typeface="+mn-ea"/>
              </a:rPr>
              <a:t>   </a:t>
            </a:r>
            <a:endParaRPr lang="zh-CN" altLang="en-US" dirty="0">
              <a:solidFill>
                <a:schemeClr val="bg1"/>
              </a:solidFill>
              <a:latin typeface="微软雅黑" panose="020B0503020204020204" charset="-122"/>
              <a:ea typeface="微软雅黑" panose="020B0503020204020204" charset="-122"/>
              <a:sym typeface="+mn-ea"/>
            </a:endParaRPr>
          </a:p>
          <a:p>
            <a:pPr lvl="0"/>
            <a:r>
              <a:rPr lang="en-US" altLang="zh-CN" dirty="0">
                <a:solidFill>
                  <a:schemeClr val="bg1"/>
                </a:solidFill>
                <a:latin typeface="微软雅黑" panose="020B0503020204020204" charset="-122"/>
                <a:ea typeface="微软雅黑" panose="020B0503020204020204" charset="-122"/>
                <a:sym typeface="+mn-ea"/>
              </a:rPr>
              <a:t>2</a:t>
            </a:r>
            <a:r>
              <a:rPr lang="zh-CN" altLang="en-US" dirty="0">
                <a:solidFill>
                  <a:schemeClr val="bg1"/>
                </a:solidFill>
                <a:latin typeface="微软雅黑" panose="020B0503020204020204" charset="-122"/>
                <a:ea typeface="微软雅黑" panose="020B0503020204020204" charset="-122"/>
                <a:sym typeface="+mn-ea"/>
              </a:rPr>
              <a:t>. 毕业两年内未就业（未签订三方就业协议）</a:t>
            </a:r>
            <a:endParaRPr lang="zh-CN" altLang="en-US" dirty="0">
              <a:solidFill>
                <a:schemeClr val="bg1"/>
              </a:solidFill>
              <a:latin typeface="微软雅黑" panose="020B0503020204020204" charset="-122"/>
              <a:ea typeface="微软雅黑" panose="020B0503020204020204" charset="-122"/>
              <a:sym typeface="+mn-ea"/>
            </a:endParaRPr>
          </a:p>
          <a:p>
            <a:pPr lvl="0"/>
            <a:r>
              <a:rPr lang="zh-CN" altLang="en-US" sz="1600" dirty="0">
                <a:solidFill>
                  <a:schemeClr val="bg1"/>
                </a:solidFill>
                <a:latin typeface="Arial" panose="020B0604020202020204" pitchFamily="34" charset="0"/>
                <a:ea typeface="宋体" panose="02010600030101010101" pitchFamily="2" charset="-122"/>
                <a:sym typeface="+mn-ea"/>
              </a:rPr>
              <a:t>  </a:t>
            </a:r>
            <a:endParaRPr lang="zh-CN" altLang="en-US" sz="1600" dirty="0">
              <a:solidFill>
                <a:schemeClr val="bg1"/>
              </a:solidFill>
              <a:latin typeface="Arial" panose="020B0604020202020204" pitchFamily="34" charset="0"/>
              <a:ea typeface="宋体" panose="02010600030101010101" pitchFamily="2" charset="-122"/>
              <a:sym typeface="+mn-ea"/>
            </a:endParaRPr>
          </a:p>
          <a:p>
            <a:pPr algn="l">
              <a:lnSpc>
                <a:spcPct val="150000"/>
              </a:lnSpc>
            </a:pPr>
            <a:endParaRPr lang="en-US" altLang="zh-CN" sz="1600" dirty="0">
              <a:solidFill>
                <a:schemeClr val="bg1"/>
              </a:solidFill>
              <a:latin typeface="Arial" panose="020B0604020202020204" pitchFamily="34" charset="0"/>
              <a:ea typeface="宋体" panose="02010600030101010101" pitchFamily="2" charset="-122"/>
              <a:sym typeface="+mn-ea"/>
            </a:endParaRPr>
          </a:p>
          <a:p>
            <a:pPr algn="l">
              <a:lnSpc>
                <a:spcPct val="150000"/>
              </a:lnSpc>
            </a:pPr>
            <a:endParaRPr sz="1600" dirty="0">
              <a:solidFill>
                <a:schemeClr val="bg1"/>
              </a:solidFill>
              <a:latin typeface="微软雅黑" panose="020B0503020204020204" charset="-122"/>
              <a:ea typeface="微软雅黑" panose="020B0503020204020204" charset="-122"/>
            </a:endParaRPr>
          </a:p>
        </p:txBody>
      </p:sp>
      <p:pic>
        <p:nvPicPr>
          <p:cNvPr id="2" name="图片 1" descr="huida"/>
          <p:cNvPicPr>
            <a:picLocks noChangeAspect="1"/>
          </p:cNvPicPr>
          <p:nvPr/>
        </p:nvPicPr>
        <p:blipFill>
          <a:blip r:embed="rId1"/>
          <a:stretch>
            <a:fillRect/>
          </a:stretch>
        </p:blipFill>
        <p:spPr>
          <a:xfrm>
            <a:off x="172720" y="1170940"/>
            <a:ext cx="1536700" cy="1536700"/>
          </a:xfrm>
          <a:prstGeom prst="rect">
            <a:avLst/>
          </a:prstGeom>
        </p:spPr>
      </p:pic>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3"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3" grpId="0" bldLvl="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question48"/>
          <p:cNvPicPr>
            <a:picLocks noChangeAspect="1"/>
          </p:cNvPicPr>
          <p:nvPr/>
        </p:nvPicPr>
        <p:blipFill>
          <a:blip r:embed="rId1"/>
          <a:stretch>
            <a:fillRect/>
          </a:stretch>
        </p:blipFill>
        <p:spPr>
          <a:xfrm>
            <a:off x="846455" y="1393825"/>
            <a:ext cx="1156335" cy="1156335"/>
          </a:xfrm>
          <a:prstGeom prst="rect">
            <a:avLst/>
          </a:prstGeom>
        </p:spPr>
      </p:pic>
      <p:sp>
        <p:nvSpPr>
          <p:cNvPr id="7" name="矩形标注 6"/>
          <p:cNvSpPr/>
          <p:nvPr/>
        </p:nvSpPr>
        <p:spPr>
          <a:xfrm>
            <a:off x="2466975" y="2113915"/>
            <a:ext cx="4455160" cy="1261745"/>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2734945" y="2420620"/>
            <a:ext cx="4187825" cy="502920"/>
          </a:xfrm>
          <a:prstGeom prst="rect">
            <a:avLst/>
          </a:prstGeom>
          <a:noFill/>
        </p:spPr>
        <p:txBody>
          <a:bodyPr wrap="square" rtlCol="0">
            <a:spAutoFit/>
          </a:bodyPr>
          <a:p>
            <a:pPr algn="l">
              <a:lnSpc>
                <a:spcPct val="150000"/>
              </a:lnSpc>
            </a:pPr>
            <a:r>
              <a:rPr lang="zh-CN" altLang="zh-CN" dirty="0">
                <a:solidFill>
                  <a:schemeClr val="bg1"/>
                </a:solidFill>
                <a:latin typeface="微软雅黑" panose="020B0503020204020204" charset="-122"/>
                <a:ea typeface="微软雅黑" panose="020B0503020204020204" charset="-122"/>
                <a:sym typeface="+mn-ea"/>
              </a:rPr>
              <a:t>学历与专业的具体要求？</a:t>
            </a:r>
            <a:endParaRPr lang="zh-CN" altLang="zh-CN" dirty="0">
              <a:solidFill>
                <a:schemeClr val="bg1"/>
              </a:solidFill>
              <a:latin typeface="微软雅黑" panose="020B0503020204020204" charset="-122"/>
              <a:ea typeface="微软雅黑" panose="020B0503020204020204" charset="-122"/>
              <a:sym typeface="+mn-ea"/>
            </a:endParaRPr>
          </a:p>
        </p:txBody>
      </p:sp>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2"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2" grpId="0" bldLvl="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矩形标注 6"/>
          <p:cNvSpPr/>
          <p:nvPr/>
        </p:nvSpPr>
        <p:spPr>
          <a:xfrm>
            <a:off x="2118360" y="1415415"/>
            <a:ext cx="4948555" cy="1951990"/>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2270760" y="1530350"/>
            <a:ext cx="4796155" cy="2701290"/>
          </a:xfrm>
          <a:prstGeom prst="rect">
            <a:avLst/>
          </a:prstGeom>
          <a:noFill/>
        </p:spPr>
        <p:txBody>
          <a:bodyPr wrap="square" rtlCol="0">
            <a:spAutoFit/>
          </a:bodyPr>
          <a:p>
            <a:pPr lvl="0"/>
            <a:r>
              <a:rPr lang="en-US" altLang="zh-CN" dirty="0">
                <a:solidFill>
                  <a:schemeClr val="bg1"/>
                </a:solidFill>
                <a:latin typeface="微软雅黑" panose="020B0503020204020204" charset="-122"/>
                <a:ea typeface="微软雅黑" panose="020B0503020204020204" charset="-122"/>
                <a:sym typeface="+mn-ea"/>
              </a:rPr>
              <a:t> </a:t>
            </a:r>
            <a:r>
              <a:rPr lang="zh-CN" altLang="en-US" dirty="0">
                <a:solidFill>
                  <a:schemeClr val="bg1"/>
                </a:solidFill>
                <a:latin typeface="微软雅黑" panose="020B0503020204020204" charset="-122"/>
                <a:ea typeface="微软雅黑" panose="020B0503020204020204" charset="-122"/>
                <a:sym typeface="+mn-ea"/>
              </a:rPr>
              <a:t>1. 学历诚实原则，根据条件要求 2. 留学生出具教育部认证的学历证明和驻外大使馆的证明材料</a:t>
            </a:r>
            <a:endParaRPr lang="zh-CN" altLang="en-US" dirty="0">
              <a:solidFill>
                <a:schemeClr val="bg1"/>
              </a:solidFill>
              <a:latin typeface="微软雅黑" panose="020B0503020204020204" charset="-122"/>
              <a:ea typeface="微软雅黑" panose="020B0503020204020204" charset="-122"/>
              <a:sym typeface="+mn-ea"/>
            </a:endParaRPr>
          </a:p>
          <a:p>
            <a:pPr lvl="0"/>
            <a:r>
              <a:rPr lang="zh-CN" altLang="en-US" dirty="0">
                <a:solidFill>
                  <a:schemeClr val="bg1"/>
                </a:solidFill>
                <a:latin typeface="微软雅黑" panose="020B0503020204020204" charset="-122"/>
                <a:ea typeface="微软雅黑" panose="020B0503020204020204" charset="-122"/>
                <a:sym typeface="+mn-ea"/>
              </a:rPr>
              <a:t> 3. 专业可选：专业完全一致、专业属于所属类别、不限</a:t>
            </a:r>
            <a:endParaRPr lang="zh-CN" altLang="en-US" dirty="0">
              <a:solidFill>
                <a:schemeClr val="bg1"/>
              </a:solidFill>
              <a:latin typeface="微软雅黑" panose="020B0503020204020204" charset="-122"/>
              <a:ea typeface="微软雅黑" panose="020B0503020204020204" charset="-122"/>
              <a:sym typeface="+mn-ea"/>
            </a:endParaRPr>
          </a:p>
          <a:p>
            <a:pPr lvl="0"/>
            <a:endParaRPr lang="zh-CN" altLang="en-US" sz="1600" dirty="0">
              <a:solidFill>
                <a:schemeClr val="bg1"/>
              </a:solidFill>
              <a:latin typeface="Arial" panose="020B0604020202020204" pitchFamily="34" charset="0"/>
              <a:ea typeface="宋体" panose="02010600030101010101" pitchFamily="2" charset="-122"/>
              <a:sym typeface="+mn-ea"/>
            </a:endParaRPr>
          </a:p>
          <a:p>
            <a:pPr lvl="0"/>
            <a:r>
              <a:rPr lang="zh-CN" altLang="en-US" sz="1600" dirty="0">
                <a:solidFill>
                  <a:schemeClr val="bg1"/>
                </a:solidFill>
                <a:latin typeface="Arial" panose="020B0604020202020204" pitchFamily="34" charset="0"/>
                <a:ea typeface="宋体" panose="02010600030101010101" pitchFamily="2" charset="-122"/>
                <a:sym typeface="+mn-ea"/>
              </a:rPr>
              <a:t>  </a:t>
            </a:r>
            <a:endParaRPr lang="zh-CN" altLang="en-US" sz="1600" dirty="0">
              <a:solidFill>
                <a:schemeClr val="bg1"/>
              </a:solidFill>
              <a:latin typeface="Arial" panose="020B0604020202020204" pitchFamily="34" charset="0"/>
              <a:ea typeface="宋体" panose="02010600030101010101" pitchFamily="2" charset="-122"/>
              <a:sym typeface="+mn-ea"/>
            </a:endParaRPr>
          </a:p>
          <a:p>
            <a:pPr algn="l">
              <a:lnSpc>
                <a:spcPct val="150000"/>
              </a:lnSpc>
            </a:pPr>
            <a:endParaRPr lang="en-US" altLang="zh-CN" sz="1600" dirty="0">
              <a:solidFill>
                <a:schemeClr val="bg1"/>
              </a:solidFill>
              <a:latin typeface="Arial" panose="020B0604020202020204" pitchFamily="34" charset="0"/>
              <a:ea typeface="宋体" panose="02010600030101010101" pitchFamily="2" charset="-122"/>
              <a:sym typeface="+mn-ea"/>
            </a:endParaRPr>
          </a:p>
          <a:p>
            <a:pPr algn="l">
              <a:lnSpc>
                <a:spcPct val="150000"/>
              </a:lnSpc>
            </a:pPr>
            <a:endParaRPr sz="1600" dirty="0">
              <a:solidFill>
                <a:schemeClr val="bg1"/>
              </a:solidFill>
              <a:latin typeface="微软雅黑" panose="020B0503020204020204" charset="-122"/>
              <a:ea typeface="微软雅黑" panose="020B0503020204020204" charset="-122"/>
            </a:endParaRPr>
          </a:p>
        </p:txBody>
      </p:sp>
      <p:pic>
        <p:nvPicPr>
          <p:cNvPr id="2" name="图片 1" descr="huida"/>
          <p:cNvPicPr>
            <a:picLocks noChangeAspect="1"/>
          </p:cNvPicPr>
          <p:nvPr/>
        </p:nvPicPr>
        <p:blipFill>
          <a:blip r:embed="rId1"/>
          <a:stretch>
            <a:fillRect/>
          </a:stretch>
        </p:blipFill>
        <p:spPr>
          <a:xfrm>
            <a:off x="217170" y="1215390"/>
            <a:ext cx="1536700" cy="1536700"/>
          </a:xfrm>
          <a:prstGeom prst="rect">
            <a:avLst/>
          </a:prstGeom>
        </p:spPr>
      </p:pic>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3"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3" grpId="0" bldLvl="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question48"/>
          <p:cNvPicPr>
            <a:picLocks noChangeAspect="1"/>
          </p:cNvPicPr>
          <p:nvPr/>
        </p:nvPicPr>
        <p:blipFill>
          <a:blip r:embed="rId1"/>
          <a:stretch>
            <a:fillRect/>
          </a:stretch>
        </p:blipFill>
        <p:spPr>
          <a:xfrm>
            <a:off x="757555" y="1482725"/>
            <a:ext cx="1156335" cy="1156335"/>
          </a:xfrm>
          <a:prstGeom prst="rect">
            <a:avLst/>
          </a:prstGeom>
        </p:spPr>
      </p:pic>
      <p:sp>
        <p:nvSpPr>
          <p:cNvPr id="7" name="矩形标注 6"/>
          <p:cNvSpPr/>
          <p:nvPr/>
        </p:nvSpPr>
        <p:spPr>
          <a:xfrm>
            <a:off x="2378075" y="2202815"/>
            <a:ext cx="4455160" cy="1261745"/>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483" name="Text Box 3"/>
          <p:cNvSpPr txBox="1"/>
          <p:nvPr/>
        </p:nvSpPr>
        <p:spPr>
          <a:xfrm>
            <a:off x="2515870" y="2639060"/>
            <a:ext cx="3397885" cy="384810"/>
          </a:xfrm>
          <a:prstGeom prst="rect">
            <a:avLst/>
          </a:prstGeom>
          <a:noFill/>
          <a:ln w="9525">
            <a:noFill/>
          </a:ln>
        </p:spPr>
        <p:txBody>
          <a:bodyPr wrap="square">
            <a:spAutoFit/>
          </a:bodyPr>
          <a:p>
            <a:pPr lvl="0"/>
            <a:r>
              <a:rPr lang="zh-CN" altLang="en-US">
                <a:solidFill>
                  <a:schemeClr val="bg1"/>
                </a:solidFill>
                <a:latin typeface="微软雅黑" panose="020B0503020204020204" charset="-122"/>
                <a:ea typeface="微软雅黑" panose="020B0503020204020204" charset="-122"/>
              </a:rPr>
              <a:t>政治面貌的具体要求注意事项</a:t>
            </a:r>
            <a:endParaRPr lang="zh-CN" altLang="en-US">
              <a:solidFill>
                <a:schemeClr val="bg1"/>
              </a:solidFill>
              <a:latin typeface="微软雅黑" panose="020B0503020204020204" charset="-122"/>
              <a:ea typeface="微软雅黑" panose="020B0503020204020204" charset="-122"/>
            </a:endParaRPr>
          </a:p>
        </p:txBody>
      </p:sp>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2"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483"/>
                                        </p:tgtEl>
                                        <p:attrNameLst>
                                          <p:attrName>style.visibility</p:attrName>
                                        </p:attrNameLst>
                                      </p:cBhvr>
                                      <p:to>
                                        <p:strVal val="visible"/>
                                      </p:to>
                                    </p:set>
                                    <p:animEffect transition="in" filter="blinds(horizontal)">
                                      <p:cBhvr>
                                        <p:cTn id="7" dur="500"/>
                                        <p:tgtEl>
                                          <p:spTgt spid="2048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par>
                                <p:cTn id="13" presetID="22" presetClass="entr" presetSubtype="8" fill="hold" grpId="0" nodeType="withEffect">
                                  <p:stCondLst>
                                    <p:cond delay="40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ldLvl="0"/>
      <p:bldP spid="5" grpId="0" bldLvl="0" animBg="1"/>
      <p:bldP spid="2" grpId="0" bldLvl="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矩形标注 6"/>
          <p:cNvSpPr/>
          <p:nvPr/>
        </p:nvSpPr>
        <p:spPr>
          <a:xfrm>
            <a:off x="2208530" y="1756410"/>
            <a:ext cx="4948555" cy="1631315"/>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2360930" y="1974215"/>
            <a:ext cx="4919980" cy="1619250"/>
          </a:xfrm>
          <a:prstGeom prst="rect">
            <a:avLst/>
          </a:prstGeom>
          <a:noFill/>
        </p:spPr>
        <p:txBody>
          <a:bodyPr wrap="square" rtlCol="0">
            <a:spAutoFit/>
          </a:bodyPr>
          <a:p>
            <a:pPr lvl="0"/>
            <a:r>
              <a:rPr lang="zh-CN" altLang="en-US" dirty="0">
                <a:solidFill>
                  <a:schemeClr val="bg1"/>
                </a:solidFill>
                <a:latin typeface="微软雅黑" panose="020B0503020204020204" charset="-122"/>
                <a:ea typeface="微软雅黑" panose="020B0503020204020204" charset="-122"/>
                <a:sym typeface="+mn-ea"/>
              </a:rPr>
              <a:t>1. 共产党员：包含共产党员和共产党预备党员。</a:t>
            </a:r>
            <a:endParaRPr lang="zh-CN" altLang="en-US" dirty="0">
              <a:solidFill>
                <a:schemeClr val="bg1"/>
              </a:solidFill>
              <a:latin typeface="微软雅黑" panose="020B0503020204020204" charset="-122"/>
              <a:ea typeface="微软雅黑" panose="020B0503020204020204" charset="-122"/>
              <a:sym typeface="+mn-ea"/>
            </a:endParaRPr>
          </a:p>
          <a:p>
            <a:pPr lvl="0"/>
            <a:endParaRPr lang="zh-CN" altLang="en-US" dirty="0">
              <a:solidFill>
                <a:schemeClr val="bg1"/>
              </a:solidFill>
              <a:latin typeface="微软雅黑" panose="020B0503020204020204" charset="-122"/>
              <a:ea typeface="微软雅黑" panose="020B0503020204020204" charset="-122"/>
              <a:sym typeface="+mn-ea"/>
            </a:endParaRPr>
          </a:p>
          <a:p>
            <a:pPr lvl="0"/>
            <a:r>
              <a:rPr lang="zh-CN" altLang="en-US" dirty="0">
                <a:solidFill>
                  <a:schemeClr val="bg1"/>
                </a:solidFill>
                <a:latin typeface="微软雅黑" panose="020B0503020204020204" charset="-122"/>
                <a:ea typeface="微软雅黑" panose="020B0503020204020204" charset="-122"/>
                <a:sym typeface="+mn-ea"/>
              </a:rPr>
              <a:t>2. 群众：仅限群众报考，共产党员和其他党派人士不得报考</a:t>
            </a:r>
            <a:endParaRPr lang="zh-CN" altLang="en-US" dirty="0">
              <a:solidFill>
                <a:schemeClr val="bg1"/>
              </a:solidFill>
              <a:latin typeface="微软雅黑" panose="020B0503020204020204" charset="-122"/>
              <a:ea typeface="微软雅黑" panose="020B0503020204020204" charset="-122"/>
              <a:sym typeface="+mn-ea"/>
            </a:endParaRPr>
          </a:p>
          <a:p>
            <a:pPr algn="l">
              <a:lnSpc>
                <a:spcPct val="150000"/>
              </a:lnSpc>
            </a:pPr>
            <a:endParaRPr lang="zh-CN" dirty="0">
              <a:solidFill>
                <a:schemeClr val="bg1"/>
              </a:solidFill>
              <a:latin typeface="微软雅黑" panose="020B0503020204020204" charset="-122"/>
              <a:ea typeface="微软雅黑" panose="020B0503020204020204" charset="-122"/>
            </a:endParaRPr>
          </a:p>
        </p:txBody>
      </p:sp>
      <p:pic>
        <p:nvPicPr>
          <p:cNvPr id="2" name="图片 1" descr="huida"/>
          <p:cNvPicPr>
            <a:picLocks noChangeAspect="1"/>
          </p:cNvPicPr>
          <p:nvPr/>
        </p:nvPicPr>
        <p:blipFill>
          <a:blip r:embed="rId1"/>
          <a:stretch>
            <a:fillRect/>
          </a:stretch>
        </p:blipFill>
        <p:spPr>
          <a:xfrm>
            <a:off x="219075" y="1407160"/>
            <a:ext cx="1536700" cy="1536700"/>
          </a:xfrm>
          <a:prstGeom prst="rect">
            <a:avLst/>
          </a:prstGeom>
        </p:spPr>
      </p:pic>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3"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3" grpId="0" bldLvl="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 name="组合 2"/>
          <p:cNvGrpSpPr/>
          <p:nvPr/>
        </p:nvGrpSpPr>
        <p:grpSpPr>
          <a:xfrm>
            <a:off x="2456815" y="501650"/>
            <a:ext cx="4018280" cy="696595"/>
            <a:chOff x="3909" y="2869"/>
            <a:chExt cx="6328" cy="1097"/>
          </a:xfrm>
        </p:grpSpPr>
        <p:sp>
          <p:nvSpPr>
            <p:cNvPr id="92163" name="圆角矩形 11"/>
            <p:cNvSpPr/>
            <p:nvPr/>
          </p:nvSpPr>
          <p:spPr>
            <a:xfrm>
              <a:off x="3909" y="2869"/>
              <a:ext cx="6328" cy="1097"/>
            </a:xfrm>
            <a:prstGeom prst="roundRect">
              <a:avLst>
                <a:gd name="adj" fmla="val 16667"/>
              </a:avLst>
            </a:prstGeom>
            <a:gradFill rotWithShape="1">
              <a:gsLst>
                <a:gs pos="0">
                  <a:srgbClr val="8C8C8C">
                    <a:alpha val="100000"/>
                  </a:srgbClr>
                </a:gs>
                <a:gs pos="50000">
                  <a:srgbClr val="CACACA">
                    <a:alpha val="100000"/>
                  </a:srgbClr>
                </a:gs>
                <a:gs pos="100000">
                  <a:srgbClr val="F2F2F2">
                    <a:alpha val="100000"/>
                  </a:srgbClr>
                </a:gs>
              </a:gsLst>
              <a:lin ang="18900000" scaled="1"/>
              <a:tileRect/>
            </a:gradFill>
            <a:ln w="9525">
              <a:noFill/>
            </a:ln>
          </p:spPr>
          <p:txBody>
            <a:bodyPr anchor="ctr"/>
            <a:p>
              <a:pPr lvl="0" algn="ctr" eaLnBrk="1" hangingPunct="1"/>
              <a:endParaRPr lang="zh-CN" altLang="zh-CN" sz="2100" dirty="0">
                <a:solidFill>
                  <a:srgbClr val="FFFFFF"/>
                </a:solidFill>
                <a:latin typeface="微软雅黑" panose="020B0503020204020204" charset="-122"/>
                <a:ea typeface="微软雅黑" panose="020B0503020204020204" charset="-122"/>
                <a:sym typeface="宋体" panose="02010600030101010101" pitchFamily="2" charset="-122"/>
              </a:endParaRPr>
            </a:p>
          </p:txBody>
        </p:sp>
        <p:sp>
          <p:nvSpPr>
            <p:cNvPr id="2" name="TextBox 14"/>
            <p:cNvSpPr/>
            <p:nvPr/>
          </p:nvSpPr>
          <p:spPr>
            <a:xfrm>
              <a:off x="4294" y="2987"/>
              <a:ext cx="5566" cy="915"/>
            </a:xfrm>
            <a:prstGeom prst="rect">
              <a:avLst/>
            </a:prstGeom>
            <a:noFill/>
            <a:ln w="9525">
              <a:noFill/>
            </a:ln>
          </p:spPr>
          <p:txBody>
            <a:bodyPr wrap="square">
              <a:spAutoFit/>
            </a:bodyPr>
            <a:p>
              <a:pPr lvl="0" algn="ctr" eaLnBrk="1" hangingPunct="1"/>
              <a:r>
                <a:rPr lang="zh-CN" altLang="zh-CN" sz="3000" b="1" dirty="0">
                  <a:solidFill>
                    <a:schemeClr val="tx2">
                      <a:lumMod val="60000"/>
                      <a:lumOff val="40000"/>
                    </a:schemeClr>
                  </a:solidFill>
                  <a:latin typeface="微软雅黑" panose="020B0503020204020204" charset="-122"/>
                  <a:ea typeface="微软雅黑" panose="020B0503020204020204" charset="-122"/>
                </a:rPr>
                <a:t>联系我们</a:t>
              </a:r>
              <a:endParaRPr lang="zh-CN" altLang="zh-CN" sz="3000" b="1" dirty="0">
                <a:solidFill>
                  <a:schemeClr val="tx2">
                    <a:lumMod val="60000"/>
                    <a:lumOff val="40000"/>
                  </a:schemeClr>
                </a:solidFill>
                <a:latin typeface="微软雅黑" panose="020B0503020204020204" charset="-122"/>
                <a:ea typeface="微软雅黑" panose="020B0503020204020204" charset="-122"/>
              </a:endParaRPr>
            </a:p>
          </p:txBody>
        </p:sp>
      </p:grpSp>
      <p:sp>
        <p:nvSpPr>
          <p:cNvPr id="5" name="文本框 4"/>
          <p:cNvSpPr txBox="1"/>
          <p:nvPr/>
        </p:nvSpPr>
        <p:spPr>
          <a:xfrm>
            <a:off x="2557145" y="1572260"/>
            <a:ext cx="4493260" cy="2286000"/>
          </a:xfrm>
          <a:prstGeom prst="rect">
            <a:avLst/>
          </a:prstGeom>
          <a:noFill/>
        </p:spPr>
        <p:txBody>
          <a:bodyPr wrap="none" rtlCol="0">
            <a:spAutoFit/>
          </a:bodyPr>
          <a:p>
            <a:pPr algn="l">
              <a:lnSpc>
                <a:spcPct val="150000"/>
              </a:lnSpc>
            </a:pPr>
            <a:r>
              <a:rPr lang="zh-CN" altLang="en-US" sz="2400" dirty="0">
                <a:solidFill>
                  <a:schemeClr val="tx2">
                    <a:lumMod val="60000"/>
                    <a:lumOff val="40000"/>
                  </a:schemeClr>
                </a:solidFill>
                <a:latin typeface="微软雅黑" panose="020B0503020204020204" charset="-122"/>
                <a:ea typeface="微软雅黑" panose="020B0503020204020204" charset="-122"/>
              </a:rPr>
              <a:t>网站：http://www.leenjy.com/</a:t>
            </a:r>
            <a:endParaRPr lang="zh-CN" altLang="en-US" sz="2400" dirty="0">
              <a:solidFill>
                <a:schemeClr val="tx2">
                  <a:lumMod val="60000"/>
                  <a:lumOff val="40000"/>
                </a:schemeClr>
              </a:solidFill>
              <a:latin typeface="微软雅黑" panose="020B0503020204020204" charset="-122"/>
              <a:ea typeface="微软雅黑" panose="020B0503020204020204" charset="-122"/>
            </a:endParaRPr>
          </a:p>
          <a:p>
            <a:pPr algn="l">
              <a:lnSpc>
                <a:spcPct val="150000"/>
              </a:lnSpc>
            </a:pPr>
            <a:r>
              <a:rPr lang="zh-CN" altLang="en-US" sz="2400" dirty="0">
                <a:solidFill>
                  <a:schemeClr val="tx2">
                    <a:lumMod val="60000"/>
                    <a:lumOff val="40000"/>
                  </a:schemeClr>
                </a:solidFill>
                <a:latin typeface="微软雅黑" panose="020B0503020204020204" charset="-122"/>
                <a:ea typeface="微软雅黑" panose="020B0503020204020204" charset="-122"/>
              </a:rPr>
              <a:t>电话：023-88730955</a:t>
            </a:r>
            <a:endParaRPr lang="zh-CN" altLang="en-US" sz="2400" dirty="0">
              <a:solidFill>
                <a:schemeClr val="tx2">
                  <a:lumMod val="60000"/>
                  <a:lumOff val="40000"/>
                </a:schemeClr>
              </a:solidFill>
              <a:latin typeface="微软雅黑" panose="020B0503020204020204" charset="-122"/>
              <a:ea typeface="微软雅黑" panose="020B0503020204020204" charset="-122"/>
            </a:endParaRPr>
          </a:p>
          <a:p>
            <a:pPr algn="l">
              <a:lnSpc>
                <a:spcPct val="150000"/>
              </a:lnSpc>
            </a:pPr>
            <a:r>
              <a:rPr lang="zh-CN" altLang="zh-CN" sz="2400" dirty="0">
                <a:solidFill>
                  <a:schemeClr val="tx2">
                    <a:lumMod val="60000"/>
                    <a:lumOff val="40000"/>
                  </a:schemeClr>
                </a:solidFill>
                <a:latin typeface="微软雅黑" panose="020B0503020204020204" charset="-122"/>
                <a:ea typeface="微软雅黑" panose="020B0503020204020204" charset="-122"/>
              </a:rPr>
              <a:t>咨询</a:t>
            </a:r>
            <a:r>
              <a:rPr lang="en-US" altLang="zh-CN" sz="2400" dirty="0">
                <a:solidFill>
                  <a:schemeClr val="tx2">
                    <a:lumMod val="60000"/>
                    <a:lumOff val="40000"/>
                  </a:schemeClr>
                </a:solidFill>
                <a:latin typeface="微软雅黑" panose="020B0503020204020204" charset="-122"/>
                <a:ea typeface="微软雅黑" panose="020B0503020204020204" charset="-122"/>
              </a:rPr>
              <a:t>QQ</a:t>
            </a:r>
            <a:r>
              <a:rPr lang="zh-CN" altLang="en-US" sz="2400" dirty="0">
                <a:solidFill>
                  <a:schemeClr val="tx2">
                    <a:lumMod val="60000"/>
                    <a:lumOff val="40000"/>
                  </a:schemeClr>
                </a:solidFill>
                <a:latin typeface="微软雅黑" panose="020B0503020204020204" charset="-122"/>
                <a:ea typeface="微软雅黑" panose="020B0503020204020204" charset="-122"/>
              </a:rPr>
              <a:t>：1050647344</a:t>
            </a:r>
            <a:endParaRPr lang="zh-CN" altLang="en-US" sz="2400" dirty="0">
              <a:solidFill>
                <a:schemeClr val="tx2">
                  <a:lumMod val="60000"/>
                  <a:lumOff val="40000"/>
                </a:schemeClr>
              </a:solidFill>
              <a:latin typeface="微软雅黑" panose="020B0503020204020204" charset="-122"/>
              <a:ea typeface="微软雅黑" panose="020B0503020204020204" charset="-122"/>
            </a:endParaRPr>
          </a:p>
          <a:p>
            <a:pPr algn="l">
              <a:lnSpc>
                <a:spcPct val="150000"/>
              </a:lnSpc>
            </a:pPr>
            <a:r>
              <a:rPr lang="zh-CN" altLang="en-US" sz="2400" dirty="0">
                <a:solidFill>
                  <a:schemeClr val="tx2">
                    <a:lumMod val="60000"/>
                    <a:lumOff val="40000"/>
                  </a:schemeClr>
                </a:solidFill>
                <a:latin typeface="微软雅黑" panose="020B0503020204020204" charset="-122"/>
                <a:ea typeface="微软雅黑" panose="020B0503020204020204" charset="-122"/>
              </a:rPr>
              <a:t>国考</a:t>
            </a:r>
            <a:r>
              <a:rPr lang="en-US" altLang="zh-CN" sz="2400" dirty="0">
                <a:solidFill>
                  <a:schemeClr val="tx2">
                    <a:lumMod val="60000"/>
                    <a:lumOff val="40000"/>
                  </a:schemeClr>
                </a:solidFill>
                <a:latin typeface="微软雅黑" panose="020B0503020204020204" charset="-122"/>
                <a:ea typeface="微软雅黑" panose="020B0503020204020204" charset="-122"/>
              </a:rPr>
              <a:t>QQ</a:t>
            </a:r>
            <a:r>
              <a:rPr lang="zh-CN" altLang="en-US" sz="2400" dirty="0">
                <a:solidFill>
                  <a:schemeClr val="tx2">
                    <a:lumMod val="60000"/>
                    <a:lumOff val="40000"/>
                  </a:schemeClr>
                </a:solidFill>
                <a:latin typeface="微软雅黑" panose="020B0503020204020204" charset="-122"/>
                <a:ea typeface="微软雅黑" panose="020B0503020204020204" charset="-122"/>
              </a:rPr>
              <a:t>交流群：</a:t>
            </a:r>
            <a:r>
              <a:rPr lang="zh-CN" altLang="en-US" sz="2400" dirty="0">
                <a:solidFill>
                  <a:srgbClr val="FF0000"/>
                </a:solidFill>
                <a:latin typeface="微软雅黑" panose="020B0503020204020204" charset="-122"/>
                <a:ea typeface="微软雅黑" panose="020B0503020204020204" charset="-122"/>
              </a:rPr>
              <a:t> </a:t>
            </a:r>
            <a:r>
              <a:rPr lang="en-US" altLang="zh-CN" sz="2400" dirty="0">
                <a:solidFill>
                  <a:srgbClr val="FF0000"/>
                </a:solidFill>
                <a:latin typeface="微软雅黑" panose="020B0503020204020204" charset="-122"/>
                <a:ea typeface="微软雅黑" panose="020B0503020204020204" charset="-122"/>
              </a:rPr>
              <a:t>451357329</a:t>
            </a:r>
            <a:endParaRPr lang="en-US" altLang="zh-CN" sz="2400" dirty="0">
              <a:solidFill>
                <a:srgbClr val="FF0000"/>
              </a:solidFill>
              <a:latin typeface="微软雅黑" panose="020B0503020204020204" charset="-122"/>
              <a:ea typeface="微软雅黑" panose="020B0503020204020204" charset="-122"/>
            </a:endParaRPr>
          </a:p>
        </p:txBody>
      </p:sp>
    </p:spTree>
  </p:cSld>
  <p:clrMapOvr>
    <a:masterClrMapping/>
  </p:clrMapOvr>
  <p:transition spd="med">
    <p:split orient="vert"/>
  </p:transition>
</p:sld>
</file>

<file path=ppt/tags/tag1.xml><?xml version="1.0" encoding="utf-8"?>
<p:tagLst xmlns:p="http://schemas.openxmlformats.org/presentationml/2006/main">
  <p:tag name="MH" val="20150429225421"/>
  <p:tag name="MH_LIBRARY" val="CONTENTS"/>
  <p:tag name="MH_TYPE" val="ENTRY"/>
  <p:tag name="ID" val="547142"/>
  <p:tag name="MH_ORDER" val="1"/>
</p:tagLst>
</file>

<file path=ppt/tags/tag2.xml><?xml version="1.0" encoding="utf-8"?>
<p:tagLst xmlns:p="http://schemas.openxmlformats.org/presentationml/2006/main">
  <p:tag name="MH" val="20150429225421"/>
  <p:tag name="MH_LIBRARY" val="CONTENTS"/>
  <p:tag name="MH_TYPE" val="NUMBER"/>
  <p:tag name="ID" val="547142"/>
  <p:tag name="MH_ORDER" val="1"/>
</p:tagLst>
</file>

<file path=ppt/tags/tag3.xml><?xml version="1.0" encoding="utf-8"?>
<p:tagLst xmlns:p="http://schemas.openxmlformats.org/presentationml/2006/main">
  <p:tag name="MH" val="20150429225421"/>
  <p:tag name="MH_LIBRARY" val="CONTENTS"/>
  <p:tag name="MH_TYPE" val="ENTRY"/>
  <p:tag name="ID" val="547142"/>
  <p:tag name="MH_ORDER" val="1"/>
</p:tagLst>
</file>

<file path=ppt/tags/tag4.xml><?xml version="1.0" encoding="utf-8"?>
<p:tagLst xmlns:p="http://schemas.openxmlformats.org/presentationml/2006/main">
  <p:tag name="MH" val="20150429225421"/>
  <p:tag name="MH_LIBRARY" val="CONTENTS"/>
  <p:tag name="MH_TYPE" val="NUMBER"/>
  <p:tag name="ID" val="547142"/>
  <p:tag name="MH_ORDER" val="1"/>
</p:tagLst>
</file>

<file path=ppt/tags/tag5.xml><?xml version="1.0" encoding="utf-8"?>
<p:tagLst xmlns:p="http://schemas.openxmlformats.org/presentationml/2006/main">
  <p:tag name="MH" val="20150429225421"/>
  <p:tag name="MH_LIBRARY" val="CONTENTS"/>
  <p:tag name="MH_TYPE" val="ENTRY"/>
  <p:tag name="ID" val="547142"/>
  <p:tag name="MH_ORDER" val="1"/>
</p:tagLst>
</file>

<file path=ppt/tags/tag6.xml><?xml version="1.0" encoding="utf-8"?>
<p:tagLst xmlns:p="http://schemas.openxmlformats.org/presentationml/2006/main">
  <p:tag name="MH" val="20150429225421"/>
  <p:tag name="MH_LIBRARY" val="CONTENTS"/>
  <p:tag name="MH_TYPE" val="NUMBER"/>
  <p:tag name="ID" val="547142"/>
  <p:tag name="MH_ORDER" val="1"/>
</p:tagLst>
</file>

<file path=ppt/tags/tag7.xml><?xml version="1.0" encoding="utf-8"?>
<p:tagLst xmlns:p="http://schemas.openxmlformats.org/presentationml/2006/main">
  <p:tag name="MH" val="20150429225421"/>
  <p:tag name="MH_LIBRARY" val="CONTENTS"/>
  <p:tag name="MH_TYPE" val="ENTRY"/>
  <p:tag name="ID" val="547142"/>
  <p:tag name="MH_ORDER" val="1"/>
</p:tagLst>
</file>

<file path=ppt/tags/tag8.xml><?xml version="1.0" encoding="utf-8"?>
<p:tagLst xmlns:p="http://schemas.openxmlformats.org/presentationml/2006/main">
  <p:tag name="MH" val="20150429225421"/>
  <p:tag name="MH_LIBRARY" val="CONTENTS"/>
  <p:tag name="MH_TYPE" val="NUMBER"/>
  <p:tag name="ID" val="547142"/>
  <p:tag name="MH_ORDER" val="1"/>
</p:tagLst>
</file>

<file path=ppt/tags/tag9.xml><?xml version="1.0" encoding="utf-8"?>
<p:tagLst xmlns:p="http://schemas.openxmlformats.org/presentationml/2006/main">
  <p:tag name="MH" val="20150429225421"/>
  <p:tag name="MH_LIBRARY" val="CONTENTS"/>
  <p:tag name="MH_TYPE" val="ENTRY"/>
  <p:tag name="ID" val="547142"/>
  <p:tag name="MH_ORDER" val="1"/>
</p:tagLst>
</file>

<file path=ppt/tags/tag10.xml><?xml version="1.0" encoding="utf-8"?>
<p:tagLst xmlns:p="http://schemas.openxmlformats.org/presentationml/2006/main">
  <p:tag name="MH" val="20150429225421"/>
  <p:tag name="MH_LIBRARY" val="CONTENTS"/>
  <p:tag name="MH_TYPE" val="NUMBER"/>
  <p:tag name="ID" val="547142"/>
  <p:tag name="MH_ORDER" val="1"/>
</p:tagLst>
</file>

<file path=ppt/tags/tag11.xml><?xml version="1.0" encoding="utf-8"?>
<p:tagLst xmlns:p="http://schemas.openxmlformats.org/presentationml/2006/main">
  <p:tag name="MH" val="20150429225421"/>
  <p:tag name="MH_LIBRARY" val="CONTENTS"/>
  <p:tag name="MH_TYPE" val="ENTRY"/>
  <p:tag name="ID" val="547142"/>
  <p:tag name="MH_ORDER" val="1"/>
</p:tagLst>
</file>

<file path=ppt/tags/tag12.xml><?xml version="1.0" encoding="utf-8"?>
<p:tagLst xmlns:p="http://schemas.openxmlformats.org/presentationml/2006/main">
  <p:tag name="MH" val="20150429225421"/>
  <p:tag name="MH_LIBRARY" val="CONTENTS"/>
  <p:tag name="MH_TYPE" val="NUMBER"/>
  <p:tag name="ID" val="547142"/>
  <p:tag name="MH_ORDER" val="1"/>
</p:tagLst>
</file>

<file path=ppt/tags/tag13.xml><?xml version="1.0" encoding="utf-8"?>
<p:tagLst xmlns:p="http://schemas.openxmlformats.org/presentationml/2006/main">
  <p:tag name="MH" val="20150429225421"/>
  <p:tag name="MH_LIBRARY" val="CONTENTS"/>
  <p:tag name="MH_TYPE" val="ENTRY"/>
  <p:tag name="ID" val="547142"/>
  <p:tag name="MH_ORDER" val="1"/>
</p:tagLst>
</file>

<file path=ppt/tags/tag14.xml><?xml version="1.0" encoding="utf-8"?>
<p:tagLst xmlns:p="http://schemas.openxmlformats.org/presentationml/2006/main">
  <p:tag name="MH" val="20150429225421"/>
  <p:tag name="MH_LIBRARY" val="CONTENTS"/>
  <p:tag name="MH_TYPE" val="NUMBER"/>
  <p:tag name="ID" val="547142"/>
  <p:tag name="MH_ORDER" val="1"/>
</p:tagLst>
</file>

<file path=ppt/tags/tag15.xml><?xml version="1.0" encoding="utf-8"?>
<p:tagLst xmlns:p="http://schemas.openxmlformats.org/presentationml/2006/main">
  <p:tag name="MH" val="20150429225421"/>
  <p:tag name="MH_LIBRARY" val="CONTENTS"/>
  <p:tag name="MH_TYPE" val="ENTRY"/>
  <p:tag name="ID" val="547142"/>
  <p:tag name="MH_ORDER" val="1"/>
</p:tagLst>
</file>

<file path=ppt/tags/tag16.xml><?xml version="1.0" encoding="utf-8"?>
<p:tagLst xmlns:p="http://schemas.openxmlformats.org/presentationml/2006/main">
  <p:tag name="MH" val="20150429225421"/>
  <p:tag name="MH_LIBRARY" val="CONTENTS"/>
  <p:tag name="MH_TYPE" val="NUMBER"/>
  <p:tag name="ID" val="547142"/>
  <p:tag name="MH_ORDER" val="1"/>
</p:tagLst>
</file>

<file path=ppt/tags/tag17.xml><?xml version="1.0" encoding="utf-8"?>
<p:tagLst xmlns:p="http://schemas.openxmlformats.org/presentationml/2006/main">
  <p:tag name="MH" val="20150429225421"/>
  <p:tag name="MH_LIBRARY" val="CONTENTS"/>
  <p:tag name="MH_TYPE" val="ENTRY"/>
  <p:tag name="ID" val="547142"/>
  <p:tag name="MH_ORDER" val="1"/>
</p:tagLst>
</file>

<file path=ppt/tags/tag18.xml><?xml version="1.0" encoding="utf-8"?>
<p:tagLst xmlns:p="http://schemas.openxmlformats.org/presentationml/2006/main">
  <p:tag name="MH" val="20150429225421"/>
  <p:tag name="MH_LIBRARY" val="CONTENTS"/>
  <p:tag name="MH_TYPE" val="NUMBER"/>
  <p:tag name="ID" val="547142"/>
  <p:tag name="MH_ORDER" val="1"/>
</p:tagLst>
</file>

<file path=ppt/tags/tag19.xml><?xml version="1.0" encoding="utf-8"?>
<p:tagLst xmlns:p="http://schemas.openxmlformats.org/presentationml/2006/main">
  <p:tag name="MH" val="20150429225421"/>
  <p:tag name="MH_LIBRARY" val="CONTENTS"/>
  <p:tag name="MH_TYPE" val="ENTRY"/>
  <p:tag name="ID" val="547142"/>
  <p:tag name="MH_ORDER" val="1"/>
</p:tagLst>
</file>

<file path=ppt/tags/tag20.xml><?xml version="1.0" encoding="utf-8"?>
<p:tagLst xmlns:p="http://schemas.openxmlformats.org/presentationml/2006/main">
  <p:tag name="MH" val="20150429225421"/>
  <p:tag name="MH_LIBRARY" val="CONTENTS"/>
  <p:tag name="MH_TYPE" val="NUMBER"/>
  <p:tag name="ID" val="547142"/>
  <p:tag name="MH_ORDER" val="1"/>
</p:tagLst>
</file>

<file path=ppt/tags/tag21.xml><?xml version="1.0" encoding="utf-8"?>
<p:tagLst xmlns:p="http://schemas.openxmlformats.org/presentationml/2006/main">
  <p:tag name="MH" val="20150429225421"/>
  <p:tag name="MH_LIBRARY" val="CONTENTS"/>
  <p:tag name="MH_TYPE" val="ENTRY"/>
  <p:tag name="ID" val="547142"/>
  <p:tag name="MH_ORDER" val="1"/>
</p:tagLst>
</file>

<file path=ppt/tags/tag22.xml><?xml version="1.0" encoding="utf-8"?>
<p:tagLst xmlns:p="http://schemas.openxmlformats.org/presentationml/2006/main">
  <p:tag name="MH" val="20150429225421"/>
  <p:tag name="MH_LIBRARY" val="CONTENTS"/>
  <p:tag name="MH_TYPE" val="NUMBER"/>
  <p:tag name="ID" val="547142"/>
  <p:tag name="MH_ORDER" val="1"/>
</p:tagLst>
</file>

<file path=ppt/tags/tag23.xml><?xml version="1.0" encoding="utf-8"?>
<p:tagLst xmlns:p="http://schemas.openxmlformats.org/presentationml/2006/main">
  <p:tag name="MH" val="20150429225421"/>
  <p:tag name="MH_LIBRARY" val="CONTENTS"/>
  <p:tag name="MH_TYPE" val="ENTRY"/>
  <p:tag name="ID" val="547142"/>
  <p:tag name="MH_ORDER" val="1"/>
</p:tagLst>
</file>

<file path=ppt/tags/tag24.xml><?xml version="1.0" encoding="utf-8"?>
<p:tagLst xmlns:p="http://schemas.openxmlformats.org/presentationml/2006/main">
  <p:tag name="MH" val="20150429225421"/>
  <p:tag name="MH_LIBRARY" val="CONTENTS"/>
  <p:tag name="MH_TYPE" val="NUMBER"/>
  <p:tag name="ID" val="547142"/>
  <p:tag name="MH_ORDER" val="1"/>
</p:tagLst>
</file>

<file path=ppt/tags/tag25.xml><?xml version="1.0" encoding="utf-8"?>
<p:tagLst xmlns:p="http://schemas.openxmlformats.org/presentationml/2006/main">
  <p:tag name="MH" val="20150429225421"/>
  <p:tag name="MH_LIBRARY" val="CONTENTS"/>
  <p:tag name="MH_TYPE" val="ENTRY"/>
  <p:tag name="ID" val="547142"/>
  <p:tag name="MH_ORDER" val="1"/>
</p:tagLst>
</file>

<file path=ppt/tags/tag26.xml><?xml version="1.0" encoding="utf-8"?>
<p:tagLst xmlns:p="http://schemas.openxmlformats.org/presentationml/2006/main">
  <p:tag name="MH" val="20150429225421"/>
  <p:tag name="MH_LIBRARY" val="CONTENTS"/>
  <p:tag name="MH_TYPE" val="NUMBER"/>
  <p:tag name="ID" val="547142"/>
  <p:tag name="MH_ORDER" val="1"/>
</p:tagLst>
</file>

<file path=ppt/tags/tag27.xml><?xml version="1.0" encoding="utf-8"?>
<p:tagLst xmlns:p="http://schemas.openxmlformats.org/presentationml/2006/main">
  <p:tag name="MH" val="20150429225421"/>
  <p:tag name="MH_LIBRARY" val="CONTENTS"/>
  <p:tag name="MH_TYPE" val="ENTRY"/>
  <p:tag name="ID" val="547142"/>
  <p:tag name="MH_ORDER" val="1"/>
</p:tagLst>
</file>

<file path=ppt/tags/tag28.xml><?xml version="1.0" encoding="utf-8"?>
<p:tagLst xmlns:p="http://schemas.openxmlformats.org/presentationml/2006/main">
  <p:tag name="MH" val="20150429225421"/>
  <p:tag name="MH_LIBRARY" val="CONTENTS"/>
  <p:tag name="MH_TYPE" val="NUMBER"/>
  <p:tag name="ID" val="547142"/>
  <p:tag name="MH_ORDER" val="1"/>
</p:tagLst>
</file>

<file path=ppt/tags/tag29.xml><?xml version="1.0" encoding="utf-8"?>
<p:tagLst xmlns:p="http://schemas.openxmlformats.org/presentationml/2006/main">
  <p:tag name="MH" val="20150429225421"/>
  <p:tag name="MH_LIBRARY" val="CONTENTS"/>
  <p:tag name="MH_TYPE" val="ENTRY"/>
  <p:tag name="ID" val="547142"/>
  <p:tag name="MH_ORDER" val="1"/>
</p:tagLst>
</file>

<file path=ppt/tags/tag30.xml><?xml version="1.0" encoding="utf-8"?>
<p:tagLst xmlns:p="http://schemas.openxmlformats.org/presentationml/2006/main">
  <p:tag name="MH" val="20150429225421"/>
  <p:tag name="MH_LIBRARY" val="CONTENTS"/>
  <p:tag name="MH_TYPE" val="NUMBER"/>
  <p:tag name="ID" val="547142"/>
  <p:tag name="MH_ORDER" val="1"/>
</p:tagLst>
</file>

<file path=ppt/tags/tag31.xml><?xml version="1.0" encoding="utf-8"?>
<p:tagLst xmlns:p="http://schemas.openxmlformats.org/presentationml/2006/main">
  <p:tag name="MH" val="20150429225421"/>
  <p:tag name="MH_LIBRARY" val="CONTENTS"/>
  <p:tag name="MH_TYPE" val="ENTRY"/>
  <p:tag name="ID" val="547142"/>
  <p:tag name="MH_ORDER" val="1"/>
</p:tagLst>
</file>

<file path=ppt/tags/tag32.xml><?xml version="1.0" encoding="utf-8"?>
<p:tagLst xmlns:p="http://schemas.openxmlformats.org/presentationml/2006/main">
  <p:tag name="MH" val="20150429225421"/>
  <p:tag name="MH_LIBRARY" val="CONTENTS"/>
  <p:tag name="MH_TYPE" val="NUMBER"/>
  <p:tag name="ID" val="547142"/>
  <p:tag name="MH_ORDER" val="1"/>
</p:tagLst>
</file>

<file path=ppt/tags/tag33.xml><?xml version="1.0" encoding="utf-8"?>
<p:tagLst xmlns:p="http://schemas.openxmlformats.org/presentationml/2006/main">
  <p:tag name="MH" val="20150429225421"/>
  <p:tag name="MH_LIBRARY" val="CONTENTS"/>
  <p:tag name="MH_TYPE" val="ENTRY"/>
  <p:tag name="ID" val="547142"/>
  <p:tag name="MH_ORDER" val="1"/>
</p:tagLst>
</file>

<file path=ppt/tags/tag34.xml><?xml version="1.0" encoding="utf-8"?>
<p:tagLst xmlns:p="http://schemas.openxmlformats.org/presentationml/2006/main">
  <p:tag name="MH" val="20150429225421"/>
  <p:tag name="MH_LIBRARY" val="CONTENTS"/>
  <p:tag name="MH_TYPE" val="NUMBER"/>
  <p:tag name="ID" val="547142"/>
  <p:tag name="MH_ORDER" val="1"/>
</p:tagLst>
</file>

<file path=ppt/tags/tag35.xml><?xml version="1.0" encoding="utf-8"?>
<p:tagLst xmlns:p="http://schemas.openxmlformats.org/presentationml/2006/main">
  <p:tag name="MH" val="20150429225421"/>
  <p:tag name="MH_LIBRARY" val="CONTENTS"/>
  <p:tag name="MH_TYPE" val="ENTRY"/>
  <p:tag name="ID" val="547142"/>
  <p:tag name="MH_ORDER" val="1"/>
</p:tagLst>
</file>

<file path=ppt/tags/tag36.xml><?xml version="1.0" encoding="utf-8"?>
<p:tagLst xmlns:p="http://schemas.openxmlformats.org/presentationml/2006/main">
  <p:tag name="MH" val="20150429225421"/>
  <p:tag name="MH_LIBRARY" val="CONTENTS"/>
  <p:tag name="MH_TYPE" val="NUMBER"/>
  <p:tag name="ID" val="547142"/>
  <p:tag name="MH_ORDER" val="1"/>
</p:tagLst>
</file>

<file path=ppt/tags/tag37.xml><?xml version="1.0" encoding="utf-8"?>
<p:tagLst xmlns:p="http://schemas.openxmlformats.org/presentationml/2006/main">
  <p:tag name="MH" val="20150429225421"/>
  <p:tag name="MH_LIBRARY" val="CONTENTS"/>
  <p:tag name="MH_TYPE" val="ENTRY"/>
  <p:tag name="ID" val="547142"/>
  <p:tag name="MH_ORDER" val="1"/>
</p:tagLst>
</file>

<file path=ppt/tags/tag38.xml><?xml version="1.0" encoding="utf-8"?>
<p:tagLst xmlns:p="http://schemas.openxmlformats.org/presentationml/2006/main">
  <p:tag name="MH" val="20150429225421"/>
  <p:tag name="MH_LIBRARY" val="CONTENTS"/>
  <p:tag name="MH_TYPE" val="NUMBER"/>
  <p:tag name="ID" val="547142"/>
  <p:tag name="MH_ORDER" val="1"/>
</p:tagLst>
</file>

<file path=ppt/tags/tag39.xml><?xml version="1.0" encoding="utf-8"?>
<p:tagLst xmlns:p="http://schemas.openxmlformats.org/presentationml/2006/main">
  <p:tag name="MH" val="20150429225421"/>
  <p:tag name="MH_LIBRARY" val="CONTENTS"/>
  <p:tag name="MH_TYPE" val="ENTRY"/>
  <p:tag name="ID" val="547142"/>
  <p:tag name="MH_ORDER" val="1"/>
</p:tagLst>
</file>

<file path=ppt/tags/tag40.xml><?xml version="1.0" encoding="utf-8"?>
<p:tagLst xmlns:p="http://schemas.openxmlformats.org/presentationml/2006/main">
  <p:tag name="MH" val="20150429225421"/>
  <p:tag name="MH_LIBRARY" val="CONTENTS"/>
  <p:tag name="MH_TYPE" val="NUMBER"/>
  <p:tag name="ID" val="547142"/>
  <p:tag name="MH_ORDER" val="1"/>
</p:tagLst>
</file>

<file path=ppt/tags/tag41.xml><?xml version="1.0" encoding="utf-8"?>
<p:tagLst xmlns:p="http://schemas.openxmlformats.org/presentationml/2006/main">
  <p:tag name="MH" val="20150429225421"/>
  <p:tag name="MH_LIBRARY" val="CONTENTS"/>
  <p:tag name="MH_TYPE" val="ENTRY"/>
  <p:tag name="ID" val="547142"/>
  <p:tag name="MH_ORDER" val="1"/>
</p:tagLst>
</file>

<file path=ppt/tags/tag42.xml><?xml version="1.0" encoding="utf-8"?>
<p:tagLst xmlns:p="http://schemas.openxmlformats.org/presentationml/2006/main">
  <p:tag name="MH" val="20150429225421"/>
  <p:tag name="MH_LIBRARY" val="CONTENTS"/>
  <p:tag name="MH_TYPE" val="NUMBER"/>
  <p:tag name="ID" val="547142"/>
  <p:tag name="MH_ORDER" val="1"/>
</p:tagLst>
</file>

<file path=ppt/tags/tag43.xml><?xml version="1.0" encoding="utf-8"?>
<p:tagLst xmlns:p="http://schemas.openxmlformats.org/presentationml/2006/main">
  <p:tag name="MH" val="20150429225421"/>
  <p:tag name="MH_LIBRARY" val="CONTENTS"/>
  <p:tag name="MH_TYPE" val="ENTRY"/>
  <p:tag name="ID" val="547142"/>
  <p:tag name="MH_ORDER" val="1"/>
</p:tagLst>
</file>

<file path=ppt/tags/tag44.xml><?xml version="1.0" encoding="utf-8"?>
<p:tagLst xmlns:p="http://schemas.openxmlformats.org/presentationml/2006/main">
  <p:tag name="MH" val="20150429225421"/>
  <p:tag name="MH_LIBRARY" val="CONTENTS"/>
  <p:tag name="MH_TYPE" val="NUMBER"/>
  <p:tag name="ID" val="547142"/>
  <p:tag name="MH_ORDER" val="1"/>
</p:tagLst>
</file>

<file path=ppt/tags/tag45.xml><?xml version="1.0" encoding="utf-8"?>
<p:tagLst xmlns:p="http://schemas.openxmlformats.org/presentationml/2006/main">
  <p:tag name="MH" val="20150429225421"/>
  <p:tag name="MH_LIBRARY" val="CONTENTS"/>
  <p:tag name="MH_TYPE" val="ENTRY"/>
  <p:tag name="ID" val="547142"/>
  <p:tag name="MH_ORDER" val="1"/>
</p:tagLst>
</file>

<file path=ppt/tags/tag46.xml><?xml version="1.0" encoding="utf-8"?>
<p:tagLst xmlns:p="http://schemas.openxmlformats.org/presentationml/2006/main">
  <p:tag name="MH" val="20150429225421"/>
  <p:tag name="MH_LIBRARY" val="CONTENTS"/>
  <p:tag name="MH_TYPE" val="NUMBER"/>
  <p:tag name="ID" val="547142"/>
  <p:tag name="MH_ORDER" val="1"/>
</p:tagLst>
</file>

<file path=ppt/tags/tag47.xml><?xml version="1.0" encoding="utf-8"?>
<p:tagLst xmlns:p="http://schemas.openxmlformats.org/presentationml/2006/main">
  <p:tag name="MH" val="20150429225421"/>
  <p:tag name="MH_LIBRARY" val="CONTENTS"/>
  <p:tag name="MH_TYPE" val="ENTRY"/>
  <p:tag name="ID" val="547142"/>
  <p:tag name="MH_ORDER" val="1"/>
</p:tagLst>
</file>

<file path=ppt/tags/tag48.xml><?xml version="1.0" encoding="utf-8"?>
<p:tagLst xmlns:p="http://schemas.openxmlformats.org/presentationml/2006/main">
  <p:tag name="MH" val="20150429225421"/>
  <p:tag name="MH_LIBRARY" val="CONTENTS"/>
  <p:tag name="MH_TYPE" val="NUMBER"/>
  <p:tag name="ID" val="547142"/>
  <p:tag name="MH_ORDER" val="1"/>
</p:tagLst>
</file>

<file path=ppt/tags/tag49.xml><?xml version="1.0" encoding="utf-8"?>
<p:tagLst xmlns:p="http://schemas.openxmlformats.org/presentationml/2006/main">
  <p:tag name="MH" val="20150429225421"/>
  <p:tag name="MH_LIBRARY" val="CONTENTS"/>
  <p:tag name="MH_TYPE" val="ENTRY"/>
  <p:tag name="ID" val="547142"/>
  <p:tag name="MH_ORDER" val="1"/>
</p:tagLst>
</file>

<file path=ppt/tags/tag50.xml><?xml version="1.0" encoding="utf-8"?>
<p:tagLst xmlns:p="http://schemas.openxmlformats.org/presentationml/2006/main">
  <p:tag name="MH" val="20150429225421"/>
  <p:tag name="MH_LIBRARY" val="CONTENTS"/>
  <p:tag name="MH_TYPE" val="NUMBER"/>
  <p:tag name="ID" val="547142"/>
  <p:tag name="MH_ORDER" val="1"/>
</p:tagLst>
</file>

<file path=ppt/tags/tag51.xml><?xml version="1.0" encoding="utf-8"?>
<p:tagLst xmlns:p="http://schemas.openxmlformats.org/presentationml/2006/main">
  <p:tag name="MH" val="20150429225421"/>
  <p:tag name="MH_LIBRARY" val="CONTENTS"/>
  <p:tag name="MH_TYPE" val="ENTRY"/>
  <p:tag name="ID" val="547142"/>
  <p:tag name="MH_ORDER" val="1"/>
</p:tagLst>
</file>

<file path=ppt/tags/tag52.xml><?xml version="1.0" encoding="utf-8"?>
<p:tagLst xmlns:p="http://schemas.openxmlformats.org/presentationml/2006/main">
  <p:tag name="MH" val="20150429225421"/>
  <p:tag name="MH_LIBRARY" val="CONTENTS"/>
  <p:tag name="MH_TYPE" val="NUMBER"/>
  <p:tag name="ID" val="547142"/>
  <p:tag name="MH_ORDER" val="1"/>
</p:tagLst>
</file>

<file path=ppt/tags/tag53.xml><?xml version="1.0" encoding="utf-8"?>
<p:tagLst xmlns:p="http://schemas.openxmlformats.org/presentationml/2006/main">
  <p:tag name="MH" val="20150429225421"/>
  <p:tag name="MH_LIBRARY" val="CONTENTS"/>
  <p:tag name="MH_TYPE" val="ENTRY"/>
  <p:tag name="ID" val="547142"/>
  <p:tag name="MH_ORDER" val="1"/>
</p:tagLst>
</file>

<file path=ppt/tags/tag54.xml><?xml version="1.0" encoding="utf-8"?>
<p:tagLst xmlns:p="http://schemas.openxmlformats.org/presentationml/2006/main">
  <p:tag name="MH" val="20150429225421"/>
  <p:tag name="MH_LIBRARY" val="CONTENTS"/>
  <p:tag name="MH_TYPE" val="NUMBER"/>
  <p:tag name="ID" val="547142"/>
  <p:tag name="MH_ORDER" val="1"/>
</p:tagLst>
</file>

<file path=ppt/tags/tag55.xml><?xml version="1.0" encoding="utf-8"?>
<p:tagLst xmlns:p="http://schemas.openxmlformats.org/presentationml/2006/main">
  <p:tag name="MH" val="20150429225421"/>
  <p:tag name="MH_LIBRARY" val="CONTENTS"/>
  <p:tag name="MH_TYPE" val="ENTRY"/>
  <p:tag name="ID" val="547142"/>
  <p:tag name="MH_ORDER" val="1"/>
</p:tagLst>
</file>

<file path=ppt/tags/tag56.xml><?xml version="1.0" encoding="utf-8"?>
<p:tagLst xmlns:p="http://schemas.openxmlformats.org/presentationml/2006/main">
  <p:tag name="MH" val="20150429225421"/>
  <p:tag name="MH_LIBRARY" val="CONTENTS"/>
  <p:tag name="MH_TYPE" val="NUMBER"/>
  <p:tag name="ID" val="547142"/>
  <p:tag name="MH_ORDER" val="1"/>
</p:tagLst>
</file>

<file path=ppt/tags/tag57.xml><?xml version="1.0" encoding="utf-8"?>
<p:tagLst xmlns:p="http://schemas.openxmlformats.org/presentationml/2006/main">
  <p:tag name="MH" val="20150429225421"/>
  <p:tag name="MH_LIBRARY" val="CONTENTS"/>
  <p:tag name="MH_TYPE" val="ENTRY"/>
  <p:tag name="ID" val="547142"/>
  <p:tag name="MH_ORDER" val="1"/>
</p:tagLst>
</file>

<file path=ppt/tags/tag58.xml><?xml version="1.0" encoding="utf-8"?>
<p:tagLst xmlns:p="http://schemas.openxmlformats.org/presentationml/2006/main">
  <p:tag name="MH" val="20150429225421"/>
  <p:tag name="MH_LIBRARY" val="CONTENTS"/>
  <p:tag name="MH_TYPE" val="NUMBER"/>
  <p:tag name="ID" val="547142"/>
  <p:tag name="MH_ORDER" val="1"/>
</p:tagLst>
</file>

<file path=ppt/tags/tag59.xml><?xml version="1.0" encoding="utf-8"?>
<p:tagLst xmlns:p="http://schemas.openxmlformats.org/presentationml/2006/main">
  <p:tag name="MH" val="20150429225421"/>
  <p:tag name="MH_LIBRARY" val="CONTENTS"/>
  <p:tag name="MH_TYPE" val="ENTRY"/>
  <p:tag name="ID" val="547142"/>
  <p:tag name="MH_ORDER" val="1"/>
</p:tagLst>
</file>

<file path=ppt/tags/tag60.xml><?xml version="1.0" encoding="utf-8"?>
<p:tagLst xmlns:p="http://schemas.openxmlformats.org/presentationml/2006/main">
  <p:tag name="MH" val="20150429225421"/>
  <p:tag name="MH_LIBRARY" val="CONTENTS"/>
  <p:tag name="MH_TYPE" val="NUMBER"/>
  <p:tag name="ID" val="547142"/>
  <p:tag name="MH_ORDER" val="1"/>
</p:tagLst>
</file>

<file path=ppt/tags/tag61.xml><?xml version="1.0" encoding="utf-8"?>
<p:tagLst xmlns:p="http://schemas.openxmlformats.org/presentationml/2006/main">
  <p:tag name="MH" val="20150429225421"/>
  <p:tag name="MH_LIBRARY" val="CONTENTS"/>
  <p:tag name="MH_TYPE" val="ENTRY"/>
  <p:tag name="ID" val="547142"/>
  <p:tag name="MH_ORDER" val="1"/>
</p:tagLst>
</file>

<file path=ppt/tags/tag62.xml><?xml version="1.0" encoding="utf-8"?>
<p:tagLst xmlns:p="http://schemas.openxmlformats.org/presentationml/2006/main">
  <p:tag name="MH" val="20150429225421"/>
  <p:tag name="MH_LIBRARY" val="CONTENTS"/>
  <p:tag name="MH_TYPE" val="NUMBER"/>
  <p:tag name="ID" val="547142"/>
  <p:tag name="MH_ORDER" val="1"/>
</p:tagLst>
</file>

<file path=ppt/tags/tag63.xml><?xml version="1.0" encoding="utf-8"?>
<p:tagLst xmlns:p="http://schemas.openxmlformats.org/presentationml/2006/main">
  <p:tag name="MH" val="20150429225421"/>
  <p:tag name="MH_LIBRARY" val="CONTENTS"/>
  <p:tag name="MH_TYPE" val="ENTRY"/>
  <p:tag name="ID" val="547142"/>
  <p:tag name="MH_ORDER" val="1"/>
</p:tagLst>
</file>

<file path=ppt/tags/tag64.xml><?xml version="1.0" encoding="utf-8"?>
<p:tagLst xmlns:p="http://schemas.openxmlformats.org/presentationml/2006/main">
  <p:tag name="MH" val="20150429225421"/>
  <p:tag name="MH_LIBRARY" val="CONTENTS"/>
  <p:tag name="MH_TYPE" val="NUMBER"/>
  <p:tag name="ID" val="547142"/>
  <p:tag name="MH_ORDER" val="1"/>
</p:tagLst>
</file>

<file path=ppt/tags/tag65.xml><?xml version="1.0" encoding="utf-8"?>
<p:tagLst xmlns:p="http://schemas.openxmlformats.org/presentationml/2006/main">
  <p:tag name="MH" val="20150429225421"/>
  <p:tag name="MH_LIBRARY" val="CONTENTS"/>
  <p:tag name="MH_TYPE" val="ENTRY"/>
  <p:tag name="ID" val="547142"/>
  <p:tag name="MH_ORDER" val="1"/>
</p:tagLst>
</file>

<file path=ppt/tags/tag66.xml><?xml version="1.0" encoding="utf-8"?>
<p:tagLst xmlns:p="http://schemas.openxmlformats.org/presentationml/2006/main">
  <p:tag name="MH" val="20150429225421"/>
  <p:tag name="MH_LIBRARY" val="CONTENTS"/>
  <p:tag name="MH_TYPE" val="NUMBER"/>
  <p:tag name="ID" val="547142"/>
  <p:tag name="MH_ORDER" val="1"/>
</p:tagLst>
</file>

<file path=ppt/tags/tag67.xml><?xml version="1.0" encoding="utf-8"?>
<p:tagLst xmlns:p="http://schemas.openxmlformats.org/presentationml/2006/main">
  <p:tag name="MH" val="20150429225421"/>
  <p:tag name="MH_LIBRARY" val="CONTENTS"/>
  <p:tag name="MH_TYPE" val="ENTRY"/>
  <p:tag name="ID" val="547142"/>
  <p:tag name="MH_ORDER" val="1"/>
</p:tagLst>
</file>

<file path=ppt/tags/tag68.xml><?xml version="1.0" encoding="utf-8"?>
<p:tagLst xmlns:p="http://schemas.openxmlformats.org/presentationml/2006/main">
  <p:tag name="MH" val="20150429225421"/>
  <p:tag name="MH_LIBRARY" val="CONTENTS"/>
  <p:tag name="MH_TYPE" val="NUMBER"/>
  <p:tag name="ID" val="547142"/>
  <p:tag name="MH_ORDER" val="1"/>
</p:tagLst>
</file>

<file path=ppt/tags/tag69.xml><?xml version="1.0" encoding="utf-8"?>
<p:tagLst xmlns:p="http://schemas.openxmlformats.org/presentationml/2006/main">
  <p:tag name="MH" val="20150429225421"/>
  <p:tag name="MH_LIBRARY" val="CONTENTS"/>
  <p:tag name="MH_TYPE" val="ENTRY"/>
  <p:tag name="ID" val="547142"/>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nSpc>
            <a:spcPct val="150000"/>
          </a:lnSpc>
          <a:defRPr sz="2400" dirty="0">
            <a:solidFill>
              <a:schemeClr val="accent6">
                <a:lumMod val="75000"/>
              </a:schemeClr>
            </a:solidFill>
            <a:latin typeface="方正正中黑简体" charset="0"/>
            <a:ea typeface="方正正中黑简体"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5875</Words>
  <Application>WPS 演示</Application>
  <PresentationFormat>全屏显示(16:9)</PresentationFormat>
  <Paragraphs>379</Paragraphs>
  <Slides>38</Slides>
  <Notes>49</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38</vt:i4>
      </vt:variant>
    </vt:vector>
  </HeadingPairs>
  <TitlesOfParts>
    <vt:vector size="48" baseType="lpstr">
      <vt:lpstr>Arial</vt:lpstr>
      <vt:lpstr>宋体</vt:lpstr>
      <vt:lpstr>Wingdings</vt:lpstr>
      <vt:lpstr>方正正中黑简体</vt:lpstr>
      <vt:lpstr>微软雅黑</vt:lpstr>
      <vt:lpstr>Calibri</vt:lpstr>
      <vt:lpstr>Times New Roman</vt:lpstr>
      <vt:lpstr>黑体</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End User License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End User</dc:creator>
  <cp:lastModifiedBy>rigin</cp:lastModifiedBy>
  <cp:revision>248</cp:revision>
  <dcterms:created xsi:type="dcterms:W3CDTF">2015-08-25T13:10:00Z</dcterms:created>
  <dcterms:modified xsi:type="dcterms:W3CDTF">2016-10-14T02:07:19Z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2052-10.1.0.5975</vt:lpwstr>
  </property>
</Properties>
</file>