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
  </p:notesMasterIdLst>
  <p:handoutMasterIdLst>
    <p:handoutMasterId r:id="rId41"/>
  </p:handoutMasterIdLst>
  <p:sldIdLst>
    <p:sldId id="616" r:id="rId3"/>
    <p:sldId id="458" r:id="rId5"/>
    <p:sldId id="514" r:id="rId6"/>
    <p:sldId id="515" r:id="rId7"/>
    <p:sldId id="617" r:id="rId8"/>
    <p:sldId id="516" r:id="rId9"/>
    <p:sldId id="618" r:id="rId10"/>
    <p:sldId id="517" r:id="rId11"/>
    <p:sldId id="518" r:id="rId12"/>
    <p:sldId id="519" r:id="rId13"/>
    <p:sldId id="620" r:id="rId14"/>
    <p:sldId id="521" r:id="rId15"/>
    <p:sldId id="621" r:id="rId16"/>
    <p:sldId id="622" r:id="rId17"/>
    <p:sldId id="562" r:id="rId18"/>
    <p:sldId id="623" r:id="rId19"/>
    <p:sldId id="624" r:id="rId20"/>
    <p:sldId id="625" r:id="rId21"/>
    <p:sldId id="565" r:id="rId22"/>
    <p:sldId id="626" r:id="rId23"/>
    <p:sldId id="627" r:id="rId24"/>
    <p:sldId id="628" r:id="rId25"/>
    <p:sldId id="591" r:id="rId26"/>
    <p:sldId id="535" r:id="rId27"/>
    <p:sldId id="536" r:id="rId28"/>
    <p:sldId id="537" r:id="rId29"/>
    <p:sldId id="540" r:id="rId30"/>
    <p:sldId id="541" r:id="rId31"/>
    <p:sldId id="566" r:id="rId32"/>
    <p:sldId id="567" r:id="rId33"/>
    <p:sldId id="548" r:id="rId34"/>
    <p:sldId id="549" r:id="rId35"/>
    <p:sldId id="542" r:id="rId36"/>
    <p:sldId id="543" r:id="rId37"/>
    <p:sldId id="544" r:id="rId38"/>
    <p:sldId id="545" r:id="rId39"/>
    <p:sldId id="512" r:id="rId40"/>
  </p:sldIdLst>
  <p:sldSz cx="9144000" cy="5143500" type="screen16x9"/>
  <p:notesSz cx="6858000" cy="9144000"/>
  <p:embeddedFontLst>
    <p:embeddedFont>
      <p:font typeface="微软雅黑" panose="020B0503020204020204" charset="-122"/>
      <p:regular r:id="rId45"/>
    </p:embeddedFont>
    <p:embeddedFont>
      <p:font typeface="Calibri" panose="020F0502020204030204" charset="0"/>
      <p:regular r:id="rId46"/>
      <p:bold r:id="rId47"/>
      <p:italic r:id="rId48"/>
      <p:boldItalic r:id="rId49"/>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50A91"/>
    <a:srgbClr val="E8F8FC"/>
    <a:srgbClr val="B1F4FB"/>
    <a:srgbClr val="87FFF6"/>
    <a:srgbClr val="64DDF6"/>
    <a:srgbClr val="C9EE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396" autoAdjust="0"/>
    <p:restoredTop sz="95160" autoAdjust="0"/>
  </p:normalViewPr>
  <p:slideViewPr>
    <p:cSldViewPr>
      <p:cViewPr>
        <p:scale>
          <a:sx n="150" d="100"/>
          <a:sy n="150" d="100"/>
        </p:scale>
        <p:origin x="-606" y="-342"/>
      </p:cViewPr>
      <p:guideLst>
        <p:guide orient="horz" pos="450"/>
        <p:guide pos="295"/>
      </p:guideLst>
    </p:cSldViewPr>
  </p:slideViewPr>
  <p:outlineViewPr>
    <p:cViewPr>
      <p:scale>
        <a:sx n="33" d="100"/>
        <a:sy n="33" d="100"/>
      </p:scale>
      <p:origin x="0" y="2382"/>
    </p:cViewPr>
  </p:outlineViewPr>
  <p:notesTextViewPr>
    <p:cViewPr>
      <p:scale>
        <a:sx n="100" d="100"/>
        <a:sy n="100" d="100"/>
      </p:scale>
      <p:origin x="0" y="0"/>
    </p:cViewPr>
  </p:notesTextViewPr>
  <p:sorterViewPr>
    <p:cViewPr>
      <p:scale>
        <a:sx n="66" d="100"/>
        <a:sy n="66" d="100"/>
      </p:scale>
      <p:origin x="0" y="0"/>
    </p:cViewPr>
  </p:sorterViewPr>
  <p:gridSpacing cx="45005" cy="45005"/>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9" Type="http://schemas.openxmlformats.org/officeDocument/2006/relationships/font" Target="fonts/font5.fntdata"/><Relationship Id="rId48" Type="http://schemas.openxmlformats.org/officeDocument/2006/relationships/font" Target="fonts/font4.fntdata"/><Relationship Id="rId47" Type="http://schemas.openxmlformats.org/officeDocument/2006/relationships/font" Target="fonts/font3.fntdata"/><Relationship Id="rId46" Type="http://schemas.openxmlformats.org/officeDocument/2006/relationships/font" Target="fonts/font2.fntdata"/><Relationship Id="rId45" Type="http://schemas.openxmlformats.org/officeDocument/2006/relationships/font" Target="fonts/font1.fntdata"/><Relationship Id="rId44" Type="http://schemas.openxmlformats.org/officeDocument/2006/relationships/tableStyles" Target="tableStyles.xml"/><Relationship Id="rId43" Type="http://schemas.openxmlformats.org/officeDocument/2006/relationships/viewProps" Target="viewProps.xml"/><Relationship Id="rId42" Type="http://schemas.openxmlformats.org/officeDocument/2006/relationships/presProps" Target="presProps.xml"/><Relationship Id="rId41" Type="http://schemas.openxmlformats.org/officeDocument/2006/relationships/handoutMaster" Target="handoutMasters/handoutMaster1.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ea typeface="微软雅黑" panose="020B0503020204020204" charset="-122"/>
              </a:defRPr>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ea typeface="微软雅黑" panose="020B0503020204020204" charset="-122"/>
              </a:defRPr>
            </a:lvl1pPr>
          </a:lstStyle>
          <a:p>
            <a:fld id="{A53DCD39-F687-490A-8438-7D96F1DAA9A6}"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ea typeface="微软雅黑" panose="020B0503020204020204" charset="-122"/>
              </a:defRPr>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ea typeface="微软雅黑" panose="020B0503020204020204" charset="-122"/>
              </a:defRPr>
            </a:lvl1pPr>
          </a:lstStyle>
          <a:p>
            <a:fld id="{ADD63C88-D82F-455A-8A24-CA4D8CB81741}"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微软雅黑" panose="020B0503020204020204" charset="-122"/>
        <a:cs typeface="+mn-cs"/>
      </a:defRPr>
    </a:lvl1pPr>
    <a:lvl2pPr marL="457200" algn="l" defTabSz="914400" rtl="0" eaLnBrk="1" latinLnBrk="0" hangingPunct="1">
      <a:defRPr sz="1200" kern="1200">
        <a:solidFill>
          <a:schemeClr val="tx1"/>
        </a:solidFill>
        <a:latin typeface="+mn-lt"/>
        <a:ea typeface="微软雅黑" panose="020B0503020204020204" charset="-122"/>
        <a:cs typeface="+mn-cs"/>
      </a:defRPr>
    </a:lvl2pPr>
    <a:lvl3pPr marL="914400" algn="l" defTabSz="914400" rtl="0" eaLnBrk="1" latinLnBrk="0" hangingPunct="1">
      <a:defRPr sz="1200" kern="1200">
        <a:solidFill>
          <a:schemeClr val="tx1"/>
        </a:solidFill>
        <a:latin typeface="+mn-lt"/>
        <a:ea typeface="微软雅黑" panose="020B0503020204020204" charset="-122"/>
        <a:cs typeface="+mn-cs"/>
      </a:defRPr>
    </a:lvl3pPr>
    <a:lvl4pPr marL="1371600" algn="l" defTabSz="914400" rtl="0" eaLnBrk="1" latinLnBrk="0" hangingPunct="1">
      <a:defRPr sz="1200" kern="1200">
        <a:solidFill>
          <a:schemeClr val="tx1"/>
        </a:solidFill>
        <a:latin typeface="+mn-lt"/>
        <a:ea typeface="微软雅黑" panose="020B0503020204020204" charset="-122"/>
        <a:cs typeface="+mn-cs"/>
      </a:defRPr>
    </a:lvl4pPr>
    <a:lvl5pPr marL="1828800" algn="l" defTabSz="914400" rtl="0" eaLnBrk="1" latinLnBrk="0" hangingPunct="1">
      <a:defRPr sz="1200" kern="1200">
        <a:solidFill>
          <a:schemeClr val="tx1"/>
        </a:solidFill>
        <a:latin typeface="+mn-lt"/>
        <a:ea typeface="微软雅黑" panose="020B050302020402020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幻灯片图像占位符 1"/>
          <p:cNvSpPr>
            <a:spLocks noGrp="1" noRot="1" noChangeAspect="1" noTextEdit="1"/>
          </p:cNvSpPr>
          <p:nvPr>
            <p:ph type="sldImg"/>
          </p:nvPr>
        </p:nvSpPr>
        <p:spPr>
          <a:ln cmpd="sng">
            <a:solidFill>
              <a:srgbClr val="000000">
                <a:alpha val="100000"/>
              </a:srgbClr>
            </a:solidFill>
            <a:miter lim="800000"/>
          </a:ln>
        </p:spPr>
        <p:txBody>
          <a:bodyPr/>
          <a:lstStyle/>
          <a:p>
            <a:endParaRPr lang="zh-CN" altLang="en-US"/>
          </a:p>
        </p:txBody>
      </p:sp>
      <p:sp>
        <p:nvSpPr>
          <p:cNvPr id="172035" name="备注占位符 2"/>
          <p:cNvSpPr>
            <a:spLocks noGrp="1"/>
          </p:cNvSpPr>
          <p:nvPr>
            <p:ph type="body" idx="1"/>
          </p:nvPr>
        </p:nvSpPr>
        <p:spPr>
          <a:noFill/>
          <a:ln>
            <a:noFill/>
          </a:ln>
        </p:spPr>
        <p:txBody>
          <a:bodyPr wrap="square" lIns="91440" tIns="45720" rIns="91440" bIns="45720" anchor="t"/>
          <a:lstStyle/>
          <a:p>
            <a:pPr lvl="0" eaLnBrk="1" hangingPunct="1">
              <a:spcBef>
                <a:spcPct val="0"/>
              </a:spcBef>
            </a:pPr>
            <a:endParaRPr lang="zh-CN"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幻灯片图像占位符 1"/>
          <p:cNvSpPr>
            <a:spLocks noGrp="1" noRot="1" noChangeAspect="1" noTextEdit="1"/>
          </p:cNvSpPr>
          <p:nvPr>
            <p:ph type="sldImg"/>
          </p:nvPr>
        </p:nvSpPr>
        <p:spPr>
          <a:ln cmpd="sng">
            <a:solidFill>
              <a:srgbClr val="000000">
                <a:alpha val="100000"/>
              </a:srgbClr>
            </a:solidFill>
            <a:miter lim="800000"/>
          </a:ln>
        </p:spPr>
        <p:txBody>
          <a:bodyPr/>
          <a:lstStyle/>
          <a:p>
            <a:endParaRPr lang="zh-CN" altLang="en-US"/>
          </a:p>
        </p:txBody>
      </p:sp>
      <p:sp>
        <p:nvSpPr>
          <p:cNvPr id="181251" name="备注占位符 2"/>
          <p:cNvSpPr>
            <a:spLocks noGrp="1"/>
          </p:cNvSpPr>
          <p:nvPr>
            <p:ph type="body" idx="1"/>
          </p:nvPr>
        </p:nvSpPr>
        <p:spPr>
          <a:noFill/>
          <a:ln>
            <a:noFill/>
          </a:ln>
        </p:spPr>
        <p:txBody>
          <a:bodyPr wrap="square" lIns="91440" tIns="45720" rIns="91440" bIns="45720" anchor="t"/>
          <a:lstStyle/>
          <a:p>
            <a:pPr lvl="0" eaLnBrk="1" hangingPunct="1">
              <a:spcBef>
                <a:spcPct val="0"/>
              </a:spcBef>
            </a:pPr>
            <a:r>
              <a:rPr lang="en-US" altLang="zh-CN" dirty="0"/>
              <a:t>D</a:t>
            </a:r>
            <a:endParaRPr lang="zh-CN"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幻灯片图像占位符 1"/>
          <p:cNvSpPr>
            <a:spLocks noGrp="1" noRot="1" noChangeAspect="1" noTextEdit="1"/>
          </p:cNvSpPr>
          <p:nvPr>
            <p:ph type="sldImg"/>
          </p:nvPr>
        </p:nvSpPr>
        <p:spPr>
          <a:ln cmpd="sng">
            <a:solidFill>
              <a:srgbClr val="000000">
                <a:alpha val="100000"/>
              </a:srgbClr>
            </a:solidFill>
            <a:miter lim="800000"/>
          </a:ln>
        </p:spPr>
        <p:txBody>
          <a:bodyPr/>
          <a:lstStyle/>
          <a:p>
            <a:endParaRPr lang="zh-CN" altLang="en-US"/>
          </a:p>
        </p:txBody>
      </p:sp>
      <p:sp>
        <p:nvSpPr>
          <p:cNvPr id="172035" name="备注占位符 2"/>
          <p:cNvSpPr>
            <a:spLocks noGrp="1"/>
          </p:cNvSpPr>
          <p:nvPr>
            <p:ph type="body" idx="1"/>
          </p:nvPr>
        </p:nvSpPr>
        <p:spPr>
          <a:noFill/>
          <a:ln>
            <a:noFill/>
          </a:ln>
        </p:spPr>
        <p:txBody>
          <a:bodyPr wrap="square" lIns="91440" tIns="45720" rIns="91440" bIns="45720" anchor="t"/>
          <a:lstStyle/>
          <a:p>
            <a:pPr lvl="0" eaLnBrk="1" hangingPunct="1">
              <a:spcBef>
                <a:spcPct val="0"/>
              </a:spcBef>
            </a:pPr>
            <a:endParaRPr lang="zh-CN"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zh-CN"/>
              <a:t>中央党群机关、国务院及其直属单位</a:t>
            </a:r>
            <a:endParaRPr lang="zh-CN" alt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72034" name="幻灯片图像占位符 1"/>
          <p:cNvSpPr>
            <a:spLocks noGrp="1" noRot="1" noChangeAspect="1" noTextEdit="1"/>
          </p:cNvSpPr>
          <p:nvPr>
            <p:ph type="sldImg"/>
          </p:nvPr>
        </p:nvSpPr>
        <p:spPr>
          <a:ln cmpd="sng">
            <a:solidFill>
              <a:srgbClr val="000000">
                <a:alpha val="100000"/>
              </a:srgbClr>
            </a:solidFill>
            <a:miter lim="800000"/>
          </a:ln>
        </p:spPr>
        <p:txBody>
          <a:bodyPr/>
          <a:p>
            <a:endParaRPr lang="zh-CN" altLang="en-US"/>
          </a:p>
        </p:txBody>
      </p:sp>
      <p:sp>
        <p:nvSpPr>
          <p:cNvPr id="172035" name="备注占位符 2"/>
          <p:cNvSpPr>
            <a:spLocks noGrp="1"/>
          </p:cNvSpPr>
          <p:nvPr>
            <p:ph type="body" idx="1"/>
          </p:nvPr>
        </p:nvSpPr>
        <p:spPr>
          <a:noFill/>
          <a:ln>
            <a:noFill/>
          </a:ln>
        </p:spPr>
        <p:txBody>
          <a:bodyPr wrap="square" lIns="91440" tIns="45720" rIns="91440" bIns="45720" anchor="t"/>
          <a:p>
            <a:pPr lvl="0" eaLnBrk="1" hangingPunct="1">
              <a:spcBef>
                <a:spcPct val="0"/>
              </a:spcBef>
            </a:pPr>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0A03C81-1068-47FF-A898-8ABFD1F4C10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B275E95-C1EE-4125-8A82-20DF25F81F30}"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0A03C81-1068-47FF-A898-8ABFD1F4C10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B275E95-C1EE-4125-8A82-20DF25F81F30}"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40A03C81-1068-47FF-A898-8ABFD1F4C10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B275E95-C1EE-4125-8A82-20DF25F81F30}"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0A03C81-1068-47FF-A898-8ABFD1F4C10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B275E95-C1EE-4125-8A82-20DF25F81F30}"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0A03C81-1068-47FF-A898-8ABFD1F4C10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B275E95-C1EE-4125-8A82-20DF25F81F30}"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0A03C81-1068-47FF-A898-8ABFD1F4C10D}"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B275E95-C1EE-4125-8A82-20DF25F81F30}"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0A03C81-1068-47FF-A898-8ABFD1F4C10D}"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B275E95-C1EE-4125-8A82-20DF25F81F30}"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40A03C81-1068-47FF-A898-8ABFD1F4C10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B275E95-C1EE-4125-8A82-20DF25F81F30}"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40A03C81-1068-47FF-A898-8ABFD1F4C10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B275E95-C1EE-4125-8A82-20DF25F81F30}"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0A03C81-1068-47FF-A898-8ABFD1F4C10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B275E95-C1EE-4125-8A82-20DF25F81F30}"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0A03C81-1068-47FF-A898-8ABFD1F4C10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B275E95-C1EE-4125-8A82-20DF25F81F30}"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2" cstate="print">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ea typeface="微软雅黑" panose="020B0503020204020204" charset="-122"/>
              </a:defRPr>
            </a:lvl1pPr>
          </a:lstStyle>
          <a:p>
            <a:fld id="{40A03C81-1068-47FF-A898-8ABFD1F4C10D}" type="datetimeFigureOut">
              <a:rPr lang="zh-CN" altLang="en-US" smtClean="0"/>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ea typeface="微软雅黑" panose="020B0503020204020204" charset="-122"/>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ea typeface="微软雅黑" panose="020B0503020204020204" charset="-122"/>
              </a:defRPr>
            </a:lvl1pPr>
          </a:lstStyle>
          <a:p>
            <a:fld id="{0B275E95-C1EE-4125-8A82-20DF25F81F30}"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微软雅黑" panose="020B0503020204020204" charset="-122"/>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微软雅黑" panose="020B0503020204020204" charset="-122"/>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微软雅黑" panose="020B0503020204020204" charset="-122"/>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微软雅黑" panose="020B0503020204020204" charset="-122"/>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微软雅黑" panose="020B0503020204020204" charset="-122"/>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微软雅黑" panose="020B0503020204020204" charset="-122"/>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xml"/><Relationship Id="rId1" Type="http://schemas.openxmlformats.org/officeDocument/2006/relationships/tags" Target="../tags/tag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2.xml"/><Relationship Id="rId2" Type="http://schemas.openxmlformats.org/officeDocument/2006/relationships/tags" Target="../tags/tag9.xml"/><Relationship Id="rId1" Type="http://schemas.openxmlformats.org/officeDocument/2006/relationships/tags" Target="../tags/tag8.xml"/></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2.xml"/><Relationship Id="rId2" Type="http://schemas.openxmlformats.org/officeDocument/2006/relationships/tags" Target="../tags/tag11.xml"/><Relationship Id="rId1" Type="http://schemas.openxmlformats.org/officeDocument/2006/relationships/tags" Target="../tags/tag10.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xml"/><Relationship Id="rId1" Type="http://schemas.openxmlformats.org/officeDocument/2006/relationships/tags" Target="../tags/tag1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5.xml"/><Relationship Id="rId1" Type="http://schemas.openxmlformats.org/officeDocument/2006/relationships/tags" Target="../tags/tag14.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7.xml"/><Relationship Id="rId1" Type="http://schemas.openxmlformats.org/officeDocument/2006/relationships/tags" Target="../tags/tag16.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9.xml"/><Relationship Id="rId1" Type="http://schemas.openxmlformats.org/officeDocument/2006/relationships/tags" Target="../tags/tag18.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1.xml"/><Relationship Id="rId1" Type="http://schemas.openxmlformats.org/officeDocument/2006/relationships/tags" Target="../tags/tag20.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3.xml"/><Relationship Id="rId1" Type="http://schemas.openxmlformats.org/officeDocument/2006/relationships/tags" Target="../tags/tag2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5.xml"/><Relationship Id="rId1" Type="http://schemas.openxmlformats.org/officeDocument/2006/relationships/tags" Target="../tags/tag2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7.xml"/><Relationship Id="rId1" Type="http://schemas.openxmlformats.org/officeDocument/2006/relationships/tags" Target="../tags/tag26.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9.xml"/><Relationship Id="rId1" Type="http://schemas.openxmlformats.org/officeDocument/2006/relationships/tags" Target="../tags/tag28.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1.xml"/><Relationship Id="rId1" Type="http://schemas.openxmlformats.org/officeDocument/2006/relationships/tags" Target="../tags/tag30.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3.xml"/><Relationship Id="rId1" Type="http://schemas.openxmlformats.org/officeDocument/2006/relationships/tags" Target="../tags/tag32.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5.xml"/><Relationship Id="rId1" Type="http://schemas.openxmlformats.org/officeDocument/2006/relationships/tags" Target="../tags/tag34.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7.xml"/><Relationship Id="rId1" Type="http://schemas.openxmlformats.org/officeDocument/2006/relationships/tags" Target="../tags/tag36.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9.xml"/><Relationship Id="rId1" Type="http://schemas.openxmlformats.org/officeDocument/2006/relationships/tags" Target="../tags/tag38.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1.xml"/><Relationship Id="rId1" Type="http://schemas.openxmlformats.org/officeDocument/2006/relationships/tags" Target="../tags/tag40.xml"/></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2.xml"/><Relationship Id="rId2" Type="http://schemas.openxmlformats.org/officeDocument/2006/relationships/tags" Target="../tags/tag43.xml"/><Relationship Id="rId1" Type="http://schemas.openxmlformats.org/officeDocument/2006/relationships/tags" Target="../tags/tag4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45.xml"/><Relationship Id="rId2" Type="http://schemas.openxmlformats.org/officeDocument/2006/relationships/tags" Target="../tags/tag44.xml"/><Relationship Id="rId1" Type="http://schemas.openxmlformats.org/officeDocument/2006/relationships/image" Target="../media/image2.png"/></Relationships>
</file>

<file path=ppt/slides/_rels/slide26.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2.xml"/><Relationship Id="rId3" Type="http://schemas.openxmlformats.org/officeDocument/2006/relationships/tags" Target="../tags/tag47.xml"/><Relationship Id="rId2" Type="http://schemas.openxmlformats.org/officeDocument/2006/relationships/tags" Target="../tags/tag46.xml"/><Relationship Id="rId1" Type="http://schemas.openxmlformats.org/officeDocument/2006/relationships/image" Target="../media/image3.png"/></Relationships>
</file>

<file path=ppt/slides/_rels/slide2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image" Target="../media/image2.png"/></Relationships>
</file>

<file path=ppt/slides/_rels/slide2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image" Target="../media/image3.png"/></Relationships>
</file>

<file path=ppt/slides/_rels/slide2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image" Target="../media/image2.png"/></Relationships>
</file>

<file path=ppt/slides/_rels/slide3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55.xml"/><Relationship Id="rId2" Type="http://schemas.openxmlformats.org/officeDocument/2006/relationships/tags" Target="../tags/tag54.xml"/><Relationship Id="rId1" Type="http://schemas.openxmlformats.org/officeDocument/2006/relationships/image" Target="../media/image3.png"/></Relationships>
</file>

<file path=ppt/slides/_rels/slide3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57.xml"/><Relationship Id="rId2" Type="http://schemas.openxmlformats.org/officeDocument/2006/relationships/tags" Target="../tags/tag56.xml"/><Relationship Id="rId1" Type="http://schemas.openxmlformats.org/officeDocument/2006/relationships/image" Target="../media/image2.png"/></Relationships>
</file>

<file path=ppt/slides/_rels/slide3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59.xml"/><Relationship Id="rId2" Type="http://schemas.openxmlformats.org/officeDocument/2006/relationships/tags" Target="../tags/tag58.xml"/><Relationship Id="rId1" Type="http://schemas.openxmlformats.org/officeDocument/2006/relationships/image" Target="../media/image3.png"/></Relationships>
</file>

<file path=ppt/slides/_rels/slide3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61.xml"/><Relationship Id="rId2" Type="http://schemas.openxmlformats.org/officeDocument/2006/relationships/tags" Target="../tags/tag60.xml"/><Relationship Id="rId1" Type="http://schemas.openxmlformats.org/officeDocument/2006/relationships/image" Target="../media/image2.png"/></Relationships>
</file>

<file path=ppt/slides/_rels/slide3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63.xml"/><Relationship Id="rId2" Type="http://schemas.openxmlformats.org/officeDocument/2006/relationships/tags" Target="../tags/tag62.xml"/><Relationship Id="rId1" Type="http://schemas.openxmlformats.org/officeDocument/2006/relationships/image" Target="../media/image3.png"/></Relationships>
</file>

<file path=ppt/slides/_rels/slide3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65.xml"/><Relationship Id="rId2" Type="http://schemas.openxmlformats.org/officeDocument/2006/relationships/tags" Target="../tags/tag64.xml"/><Relationship Id="rId1" Type="http://schemas.openxmlformats.org/officeDocument/2006/relationships/image" Target="../media/image2.png"/></Relationships>
</file>

<file path=ppt/slides/_rels/slide3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67.xml"/><Relationship Id="rId2" Type="http://schemas.openxmlformats.org/officeDocument/2006/relationships/tags" Target="../tags/tag66.xml"/><Relationship Id="rId1" Type="http://schemas.openxmlformats.org/officeDocument/2006/relationships/image" Target="../media/image3.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6" name="组合 145"/>
          <p:cNvGrpSpPr/>
          <p:nvPr/>
        </p:nvGrpSpPr>
        <p:grpSpPr>
          <a:xfrm>
            <a:off x="24764" y="316"/>
            <a:ext cx="6749237" cy="5152857"/>
            <a:chOff x="0" y="374295"/>
            <a:chExt cx="8660362" cy="6870476"/>
          </a:xfrm>
        </p:grpSpPr>
        <p:sp>
          <p:nvSpPr>
            <p:cNvPr id="145" name="任意多边形 144"/>
            <p:cNvSpPr/>
            <p:nvPr/>
          </p:nvSpPr>
          <p:spPr>
            <a:xfrm>
              <a:off x="1" y="374295"/>
              <a:ext cx="8660361" cy="6858000"/>
            </a:xfrm>
            <a:custGeom>
              <a:avLst/>
              <a:gdLst>
                <a:gd name="connsiteX0" fmla="*/ 0 w 8660361"/>
                <a:gd name="connsiteY0" fmla="*/ 0 h 6858000"/>
                <a:gd name="connsiteX1" fmla="*/ 6972036 w 8660361"/>
                <a:gd name="connsiteY1" fmla="*/ 0 h 6858000"/>
                <a:gd name="connsiteX2" fmla="*/ 7116439 w 8660361"/>
                <a:gd name="connsiteY2" fmla="*/ 127035 h 6858000"/>
                <a:gd name="connsiteX3" fmla="*/ 8660361 w 8660361"/>
                <a:gd name="connsiteY3" fmla="*/ 3478668 h 6858000"/>
                <a:gd name="connsiteX4" fmla="*/ 7116439 w 8660361"/>
                <a:gd name="connsiteY4" fmla="*/ 6830301 h 6858000"/>
                <a:gd name="connsiteX5" fmla="*/ 7084953 w 8660361"/>
                <a:gd name="connsiteY5" fmla="*/ 6858000 h 6858000"/>
                <a:gd name="connsiteX6" fmla="*/ 0 w 866036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60361" h="6858000">
                  <a:moveTo>
                    <a:pt x="0" y="0"/>
                  </a:moveTo>
                  <a:lnTo>
                    <a:pt x="6972036" y="0"/>
                  </a:lnTo>
                  <a:lnTo>
                    <a:pt x="7116439" y="127035"/>
                  </a:lnTo>
                  <a:cubicBezTo>
                    <a:pt x="8075705" y="1012263"/>
                    <a:pt x="8660361" y="2188199"/>
                    <a:pt x="8660361" y="3478668"/>
                  </a:cubicBezTo>
                  <a:cubicBezTo>
                    <a:pt x="8660361" y="4769138"/>
                    <a:pt x="8075704" y="5945074"/>
                    <a:pt x="7116439" y="6830301"/>
                  </a:cubicBezTo>
                  <a:lnTo>
                    <a:pt x="7084953" y="6858000"/>
                  </a:lnTo>
                  <a:lnTo>
                    <a:pt x="0" y="6858000"/>
                  </a:lnTo>
                  <a:close/>
                </a:path>
              </a:pathLst>
            </a:custGeom>
            <a:solidFill>
              <a:srgbClr val="FF7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a typeface="微软雅黑" panose="020B0503020204020204" charset="-122"/>
                <a:cs typeface="微软雅黑" panose="020B0503020204020204" charset="-122"/>
              </a:endParaRPr>
            </a:p>
          </p:txBody>
        </p:sp>
        <p:sp>
          <p:nvSpPr>
            <p:cNvPr id="143" name="任意多边形 142"/>
            <p:cNvSpPr/>
            <p:nvPr/>
          </p:nvSpPr>
          <p:spPr>
            <a:xfrm>
              <a:off x="1" y="374295"/>
              <a:ext cx="8480677" cy="6858000"/>
            </a:xfrm>
            <a:custGeom>
              <a:avLst/>
              <a:gdLst>
                <a:gd name="connsiteX0" fmla="*/ 0 w 8480677"/>
                <a:gd name="connsiteY0" fmla="*/ 0 h 6858000"/>
                <a:gd name="connsiteX1" fmla="*/ 6792352 w 8480677"/>
                <a:gd name="connsiteY1" fmla="*/ 0 h 6858000"/>
                <a:gd name="connsiteX2" fmla="*/ 6936755 w 8480677"/>
                <a:gd name="connsiteY2" fmla="*/ 127035 h 6858000"/>
                <a:gd name="connsiteX3" fmla="*/ 8480677 w 8480677"/>
                <a:gd name="connsiteY3" fmla="*/ 3478668 h 6858000"/>
                <a:gd name="connsiteX4" fmla="*/ 6936755 w 8480677"/>
                <a:gd name="connsiteY4" fmla="*/ 6830301 h 6858000"/>
                <a:gd name="connsiteX5" fmla="*/ 6905269 w 8480677"/>
                <a:gd name="connsiteY5" fmla="*/ 6858000 h 6858000"/>
                <a:gd name="connsiteX6" fmla="*/ 0 w 84806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80677" h="6858000">
                  <a:moveTo>
                    <a:pt x="0" y="0"/>
                  </a:moveTo>
                  <a:lnTo>
                    <a:pt x="6792352" y="0"/>
                  </a:lnTo>
                  <a:lnTo>
                    <a:pt x="6936755" y="127035"/>
                  </a:lnTo>
                  <a:cubicBezTo>
                    <a:pt x="7896020" y="1012263"/>
                    <a:pt x="8480677" y="2188199"/>
                    <a:pt x="8480677" y="3478668"/>
                  </a:cubicBezTo>
                  <a:cubicBezTo>
                    <a:pt x="8480677" y="4769138"/>
                    <a:pt x="7896020" y="5945074"/>
                    <a:pt x="6936755" y="6830301"/>
                  </a:cubicBezTo>
                  <a:lnTo>
                    <a:pt x="6905269" y="6858000"/>
                  </a:lnTo>
                  <a:lnTo>
                    <a:pt x="0" y="6858000"/>
                  </a:lnTo>
                  <a:close/>
                </a:path>
              </a:pathLst>
            </a:custGeom>
            <a:solidFill>
              <a:srgbClr val="71B0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a typeface="微软雅黑" panose="020B0503020204020204" charset="-122"/>
                <a:cs typeface="微软雅黑" panose="020B0503020204020204" charset="-122"/>
              </a:endParaRPr>
            </a:p>
          </p:txBody>
        </p:sp>
        <p:sp>
          <p:nvSpPr>
            <p:cNvPr id="141" name="任意多边形 140"/>
            <p:cNvSpPr/>
            <p:nvPr/>
          </p:nvSpPr>
          <p:spPr>
            <a:xfrm>
              <a:off x="0" y="374295"/>
              <a:ext cx="8217134" cy="6870476"/>
            </a:xfrm>
            <a:custGeom>
              <a:avLst/>
              <a:gdLst>
                <a:gd name="connsiteX0" fmla="*/ 0 w 8217134"/>
                <a:gd name="connsiteY0" fmla="*/ 0 h 6870476"/>
                <a:gd name="connsiteX1" fmla="*/ 6528809 w 8217134"/>
                <a:gd name="connsiteY1" fmla="*/ 0 h 6870476"/>
                <a:gd name="connsiteX2" fmla="*/ 6673212 w 8217134"/>
                <a:gd name="connsiteY2" fmla="*/ 127035 h 6870476"/>
                <a:gd name="connsiteX3" fmla="*/ 8217134 w 8217134"/>
                <a:gd name="connsiteY3" fmla="*/ 3478668 h 6870476"/>
                <a:gd name="connsiteX4" fmla="*/ 6673212 w 8217134"/>
                <a:gd name="connsiteY4" fmla="*/ 6830301 h 6870476"/>
                <a:gd name="connsiteX5" fmla="*/ 6627544 w 8217134"/>
                <a:gd name="connsiteY5" fmla="*/ 6870476 h 6870476"/>
                <a:gd name="connsiteX6" fmla="*/ 0 w 8217134"/>
                <a:gd name="connsiteY6" fmla="*/ 6870476 h 6870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17134" h="6870476">
                  <a:moveTo>
                    <a:pt x="0" y="0"/>
                  </a:moveTo>
                  <a:lnTo>
                    <a:pt x="6528809" y="0"/>
                  </a:lnTo>
                  <a:lnTo>
                    <a:pt x="6673212" y="127035"/>
                  </a:lnTo>
                  <a:cubicBezTo>
                    <a:pt x="7632477" y="1012263"/>
                    <a:pt x="8217134" y="2188199"/>
                    <a:pt x="8217134" y="3478668"/>
                  </a:cubicBezTo>
                  <a:cubicBezTo>
                    <a:pt x="8217134" y="4769138"/>
                    <a:pt x="7632477" y="5945074"/>
                    <a:pt x="6673212" y="6830301"/>
                  </a:cubicBezTo>
                  <a:lnTo>
                    <a:pt x="6627544" y="6870476"/>
                  </a:lnTo>
                  <a:lnTo>
                    <a:pt x="0" y="6870476"/>
                  </a:lnTo>
                  <a:close/>
                </a:path>
              </a:pathLst>
            </a:custGeom>
            <a:solidFill>
              <a:srgbClr val="8BDC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a typeface="微软雅黑" panose="020B0503020204020204" charset="-122"/>
                <a:cs typeface="微软雅黑" panose="020B0503020204020204" charset="-122"/>
              </a:endParaRPr>
            </a:p>
          </p:txBody>
        </p:sp>
        <p:sp>
          <p:nvSpPr>
            <p:cNvPr id="139" name="任意多边形 138"/>
            <p:cNvSpPr/>
            <p:nvPr/>
          </p:nvSpPr>
          <p:spPr>
            <a:xfrm>
              <a:off x="0" y="374295"/>
              <a:ext cx="7874974" cy="6858000"/>
            </a:xfrm>
            <a:custGeom>
              <a:avLst/>
              <a:gdLst>
                <a:gd name="connsiteX0" fmla="*/ 0 w 7874974"/>
                <a:gd name="connsiteY0" fmla="*/ 0 h 6858000"/>
                <a:gd name="connsiteX1" fmla="*/ 6186649 w 7874974"/>
                <a:gd name="connsiteY1" fmla="*/ 0 h 6858000"/>
                <a:gd name="connsiteX2" fmla="*/ 6331052 w 7874974"/>
                <a:gd name="connsiteY2" fmla="*/ 127035 h 6858000"/>
                <a:gd name="connsiteX3" fmla="*/ 7874974 w 7874974"/>
                <a:gd name="connsiteY3" fmla="*/ 3478668 h 6858000"/>
                <a:gd name="connsiteX4" fmla="*/ 6331052 w 7874974"/>
                <a:gd name="connsiteY4" fmla="*/ 6830301 h 6858000"/>
                <a:gd name="connsiteX5" fmla="*/ 6299566 w 7874974"/>
                <a:gd name="connsiteY5" fmla="*/ 6858000 h 6858000"/>
                <a:gd name="connsiteX6" fmla="*/ 0 w 787497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74974" h="6858000">
                  <a:moveTo>
                    <a:pt x="0" y="0"/>
                  </a:moveTo>
                  <a:lnTo>
                    <a:pt x="6186649" y="0"/>
                  </a:lnTo>
                  <a:lnTo>
                    <a:pt x="6331052" y="127035"/>
                  </a:lnTo>
                  <a:cubicBezTo>
                    <a:pt x="7290318" y="1012263"/>
                    <a:pt x="7874974" y="2188199"/>
                    <a:pt x="7874974" y="3478668"/>
                  </a:cubicBezTo>
                  <a:cubicBezTo>
                    <a:pt x="7874974" y="4769138"/>
                    <a:pt x="7290318" y="5945074"/>
                    <a:pt x="6331052" y="6830301"/>
                  </a:cubicBezTo>
                  <a:lnTo>
                    <a:pt x="6299566" y="6858000"/>
                  </a:lnTo>
                  <a:lnTo>
                    <a:pt x="0" y="6858000"/>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a typeface="微软雅黑" panose="020B0503020204020204" charset="-122"/>
                <a:cs typeface="微软雅黑" panose="020B0503020204020204" charset="-122"/>
              </a:endParaRPr>
            </a:p>
          </p:txBody>
        </p:sp>
      </p:grpSp>
      <p:grpSp>
        <p:nvGrpSpPr>
          <p:cNvPr id="116" name="组合 115"/>
          <p:cNvGrpSpPr/>
          <p:nvPr/>
        </p:nvGrpSpPr>
        <p:grpSpPr>
          <a:xfrm>
            <a:off x="4400550" y="1774763"/>
            <a:ext cx="4743451" cy="2964944"/>
            <a:chOff x="3111500" y="2511425"/>
            <a:chExt cx="6537326" cy="4086225"/>
          </a:xfrm>
        </p:grpSpPr>
        <p:sp>
          <p:nvSpPr>
            <p:cNvPr id="9" name="Rectangle 5"/>
            <p:cNvSpPr>
              <a:spLocks noChangeArrowheads="1"/>
            </p:cNvSpPr>
            <p:nvPr/>
          </p:nvSpPr>
          <p:spPr bwMode="auto">
            <a:xfrm>
              <a:off x="4022725" y="4122738"/>
              <a:ext cx="1757363" cy="1384300"/>
            </a:xfrm>
            <a:prstGeom prst="rect">
              <a:avLst/>
            </a:prstGeom>
            <a:solidFill>
              <a:srgbClr val="B07E5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10" name="Rectangle 6"/>
            <p:cNvSpPr>
              <a:spLocks noChangeArrowheads="1"/>
            </p:cNvSpPr>
            <p:nvPr/>
          </p:nvSpPr>
          <p:spPr bwMode="auto">
            <a:xfrm>
              <a:off x="4022725" y="4122738"/>
              <a:ext cx="1757363"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11" name="Freeform 7"/>
            <p:cNvSpPr/>
            <p:nvPr/>
          </p:nvSpPr>
          <p:spPr bwMode="auto">
            <a:xfrm>
              <a:off x="4932363" y="4630738"/>
              <a:ext cx="542925" cy="520700"/>
            </a:xfrm>
            <a:custGeom>
              <a:avLst/>
              <a:gdLst>
                <a:gd name="T0" fmla="*/ 43 w 43"/>
                <a:gd name="T1" fmla="*/ 0 h 41"/>
                <a:gd name="T2" fmla="*/ 41 w 43"/>
                <a:gd name="T3" fmla="*/ 2 h 41"/>
                <a:gd name="T4" fmla="*/ 40 w 43"/>
                <a:gd name="T5" fmla="*/ 10 h 41"/>
                <a:gd name="T6" fmla="*/ 17 w 43"/>
                <a:gd name="T7" fmla="*/ 29 h 41"/>
                <a:gd name="T8" fmla="*/ 10 w 43"/>
                <a:gd name="T9" fmla="*/ 32 h 41"/>
                <a:gd name="T10" fmla="*/ 0 w 43"/>
                <a:gd name="T11" fmla="*/ 41 h 41"/>
                <a:gd name="T12" fmla="*/ 19 w 43"/>
                <a:gd name="T13" fmla="*/ 35 h 41"/>
                <a:gd name="T14" fmla="*/ 41 w 43"/>
                <a:gd name="T15" fmla="*/ 16 h 41"/>
                <a:gd name="T16" fmla="*/ 42 w 43"/>
                <a:gd name="T17" fmla="*/ 13 h 41"/>
                <a:gd name="T18" fmla="*/ 43 w 43"/>
                <a:gd name="T19"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41">
                  <a:moveTo>
                    <a:pt x="43" y="0"/>
                  </a:moveTo>
                  <a:cubicBezTo>
                    <a:pt x="42" y="1"/>
                    <a:pt x="42" y="1"/>
                    <a:pt x="41" y="2"/>
                  </a:cubicBezTo>
                  <a:cubicBezTo>
                    <a:pt x="41" y="5"/>
                    <a:pt x="40" y="8"/>
                    <a:pt x="40" y="10"/>
                  </a:cubicBezTo>
                  <a:cubicBezTo>
                    <a:pt x="37" y="21"/>
                    <a:pt x="17" y="29"/>
                    <a:pt x="17" y="29"/>
                  </a:cubicBezTo>
                  <a:cubicBezTo>
                    <a:pt x="10" y="32"/>
                    <a:pt x="10" y="32"/>
                    <a:pt x="10" y="32"/>
                  </a:cubicBezTo>
                  <a:cubicBezTo>
                    <a:pt x="7" y="35"/>
                    <a:pt x="4" y="38"/>
                    <a:pt x="0" y="41"/>
                  </a:cubicBezTo>
                  <a:cubicBezTo>
                    <a:pt x="19" y="35"/>
                    <a:pt x="19" y="35"/>
                    <a:pt x="19" y="35"/>
                  </a:cubicBezTo>
                  <a:cubicBezTo>
                    <a:pt x="19" y="35"/>
                    <a:pt x="38" y="27"/>
                    <a:pt x="41" y="16"/>
                  </a:cubicBezTo>
                  <a:cubicBezTo>
                    <a:pt x="42" y="15"/>
                    <a:pt x="42" y="14"/>
                    <a:pt x="42" y="13"/>
                  </a:cubicBezTo>
                  <a:cubicBezTo>
                    <a:pt x="42" y="9"/>
                    <a:pt x="43" y="5"/>
                    <a:pt x="43" y="0"/>
                  </a:cubicBezTo>
                </a:path>
              </a:pathLst>
            </a:custGeom>
            <a:solidFill>
              <a:srgbClr val="9E6E45"/>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12" name="Freeform 8"/>
            <p:cNvSpPr/>
            <p:nvPr/>
          </p:nvSpPr>
          <p:spPr bwMode="auto">
            <a:xfrm>
              <a:off x="4211638" y="4186238"/>
              <a:ext cx="796925" cy="914400"/>
            </a:xfrm>
            <a:custGeom>
              <a:avLst/>
              <a:gdLst>
                <a:gd name="T0" fmla="*/ 37 w 63"/>
                <a:gd name="T1" fmla="*/ 0 h 72"/>
                <a:gd name="T2" fmla="*/ 0 w 63"/>
                <a:gd name="T3" fmla="*/ 0 h 72"/>
                <a:gd name="T4" fmla="*/ 0 w 63"/>
                <a:gd name="T5" fmla="*/ 72 h 72"/>
                <a:gd name="T6" fmla="*/ 12 w 63"/>
                <a:gd name="T7" fmla="*/ 60 h 72"/>
                <a:gd name="T8" fmla="*/ 18 w 63"/>
                <a:gd name="T9" fmla="*/ 32 h 72"/>
                <a:gd name="T10" fmla="*/ 50 w 63"/>
                <a:gd name="T11" fmla="*/ 19 h 72"/>
                <a:gd name="T12" fmla="*/ 53 w 63"/>
                <a:gd name="T13" fmla="*/ 18 h 72"/>
                <a:gd name="T14" fmla="*/ 63 w 63"/>
                <a:gd name="T15" fmla="*/ 8 h 72"/>
                <a:gd name="T16" fmla="*/ 55 w 63"/>
                <a:gd name="T17" fmla="*/ 6 h 72"/>
                <a:gd name="T18" fmla="*/ 37 w 63"/>
                <a:gd name="T19" fmla="*/ 14 h 72"/>
                <a:gd name="T20" fmla="*/ 37 w 63"/>
                <a:gd name="T21"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3" h="72">
                  <a:moveTo>
                    <a:pt x="37" y="0"/>
                  </a:moveTo>
                  <a:cubicBezTo>
                    <a:pt x="0" y="0"/>
                    <a:pt x="0" y="0"/>
                    <a:pt x="0" y="0"/>
                  </a:cubicBezTo>
                  <a:cubicBezTo>
                    <a:pt x="0" y="72"/>
                    <a:pt x="0" y="72"/>
                    <a:pt x="0" y="72"/>
                  </a:cubicBezTo>
                  <a:cubicBezTo>
                    <a:pt x="4" y="68"/>
                    <a:pt x="8" y="64"/>
                    <a:pt x="12" y="60"/>
                  </a:cubicBezTo>
                  <a:cubicBezTo>
                    <a:pt x="18" y="32"/>
                    <a:pt x="18" y="32"/>
                    <a:pt x="18" y="32"/>
                  </a:cubicBezTo>
                  <a:cubicBezTo>
                    <a:pt x="50" y="19"/>
                    <a:pt x="50" y="19"/>
                    <a:pt x="50" y="19"/>
                  </a:cubicBezTo>
                  <a:cubicBezTo>
                    <a:pt x="53" y="18"/>
                    <a:pt x="53" y="18"/>
                    <a:pt x="53" y="18"/>
                  </a:cubicBezTo>
                  <a:cubicBezTo>
                    <a:pt x="57" y="14"/>
                    <a:pt x="60" y="11"/>
                    <a:pt x="63" y="8"/>
                  </a:cubicBezTo>
                  <a:cubicBezTo>
                    <a:pt x="58" y="7"/>
                    <a:pt x="55" y="6"/>
                    <a:pt x="55" y="6"/>
                  </a:cubicBezTo>
                  <a:cubicBezTo>
                    <a:pt x="37" y="14"/>
                    <a:pt x="37" y="14"/>
                    <a:pt x="37" y="14"/>
                  </a:cubicBezTo>
                  <a:cubicBezTo>
                    <a:pt x="37" y="0"/>
                    <a:pt x="37" y="0"/>
                    <a:pt x="37" y="0"/>
                  </a:cubicBezTo>
                </a:path>
              </a:pathLst>
            </a:custGeom>
            <a:solidFill>
              <a:srgbClr val="9E6E45"/>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13" name="Freeform 9"/>
            <p:cNvSpPr/>
            <p:nvPr/>
          </p:nvSpPr>
          <p:spPr bwMode="auto">
            <a:xfrm>
              <a:off x="4173538" y="5087938"/>
              <a:ext cx="1265238" cy="1014413"/>
            </a:xfrm>
            <a:custGeom>
              <a:avLst/>
              <a:gdLst>
                <a:gd name="T0" fmla="*/ 24 w 100"/>
                <a:gd name="T1" fmla="*/ 0 h 80"/>
                <a:gd name="T2" fmla="*/ 0 w 100"/>
                <a:gd name="T3" fmla="*/ 37 h 80"/>
                <a:gd name="T4" fmla="*/ 69 w 100"/>
                <a:gd name="T5" fmla="*/ 79 h 80"/>
                <a:gd name="T6" fmla="*/ 74 w 100"/>
                <a:gd name="T7" fmla="*/ 33 h 80"/>
                <a:gd name="T8" fmla="*/ 24 w 100"/>
                <a:gd name="T9" fmla="*/ 0 h 80"/>
              </a:gdLst>
              <a:ahLst/>
              <a:cxnLst>
                <a:cxn ang="0">
                  <a:pos x="T0" y="T1"/>
                </a:cxn>
                <a:cxn ang="0">
                  <a:pos x="T2" y="T3"/>
                </a:cxn>
                <a:cxn ang="0">
                  <a:pos x="T4" y="T5"/>
                </a:cxn>
                <a:cxn ang="0">
                  <a:pos x="T6" y="T7"/>
                </a:cxn>
                <a:cxn ang="0">
                  <a:pos x="T8" y="T9"/>
                </a:cxn>
              </a:cxnLst>
              <a:rect l="0" t="0" r="r" b="b"/>
              <a:pathLst>
                <a:path w="100" h="80">
                  <a:moveTo>
                    <a:pt x="24" y="0"/>
                  </a:moveTo>
                  <a:cubicBezTo>
                    <a:pt x="0" y="37"/>
                    <a:pt x="0" y="37"/>
                    <a:pt x="0" y="37"/>
                  </a:cubicBezTo>
                  <a:cubicBezTo>
                    <a:pt x="29" y="55"/>
                    <a:pt x="69" y="79"/>
                    <a:pt x="69" y="79"/>
                  </a:cubicBezTo>
                  <a:cubicBezTo>
                    <a:pt x="79" y="80"/>
                    <a:pt x="100" y="58"/>
                    <a:pt x="74" y="33"/>
                  </a:cubicBezTo>
                  <a:cubicBezTo>
                    <a:pt x="24" y="0"/>
                    <a:pt x="24" y="0"/>
                    <a:pt x="24" y="0"/>
                  </a:cubicBezTo>
                </a:path>
              </a:pathLst>
            </a:custGeom>
            <a:solidFill>
              <a:srgbClr val="F8D5AC"/>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14" name="Freeform 10"/>
            <p:cNvSpPr/>
            <p:nvPr/>
          </p:nvSpPr>
          <p:spPr bwMode="auto">
            <a:xfrm>
              <a:off x="4173538" y="5392738"/>
              <a:ext cx="973138" cy="709613"/>
            </a:xfrm>
            <a:custGeom>
              <a:avLst/>
              <a:gdLst>
                <a:gd name="T0" fmla="*/ 0 w 77"/>
                <a:gd name="T1" fmla="*/ 13 h 56"/>
                <a:gd name="T2" fmla="*/ 69 w 77"/>
                <a:gd name="T3" fmla="*/ 55 h 56"/>
                <a:gd name="T4" fmla="*/ 76 w 77"/>
                <a:gd name="T5" fmla="*/ 53 h 56"/>
                <a:gd name="T6" fmla="*/ 68 w 77"/>
                <a:gd name="T7" fmla="*/ 36 h 56"/>
                <a:gd name="T8" fmla="*/ 8 w 77"/>
                <a:gd name="T9" fmla="*/ 0 h 56"/>
                <a:gd name="T10" fmla="*/ 0 w 77"/>
                <a:gd name="T11" fmla="*/ 13 h 56"/>
              </a:gdLst>
              <a:ahLst/>
              <a:cxnLst>
                <a:cxn ang="0">
                  <a:pos x="T0" y="T1"/>
                </a:cxn>
                <a:cxn ang="0">
                  <a:pos x="T2" y="T3"/>
                </a:cxn>
                <a:cxn ang="0">
                  <a:pos x="T4" y="T5"/>
                </a:cxn>
                <a:cxn ang="0">
                  <a:pos x="T6" y="T7"/>
                </a:cxn>
                <a:cxn ang="0">
                  <a:pos x="T8" y="T9"/>
                </a:cxn>
                <a:cxn ang="0">
                  <a:pos x="T10" y="T11"/>
                </a:cxn>
              </a:cxnLst>
              <a:rect l="0" t="0" r="r" b="b"/>
              <a:pathLst>
                <a:path w="77" h="56">
                  <a:moveTo>
                    <a:pt x="0" y="13"/>
                  </a:moveTo>
                  <a:cubicBezTo>
                    <a:pt x="29" y="31"/>
                    <a:pt x="69" y="55"/>
                    <a:pt x="69" y="55"/>
                  </a:cubicBezTo>
                  <a:cubicBezTo>
                    <a:pt x="70" y="55"/>
                    <a:pt x="72" y="56"/>
                    <a:pt x="76" y="53"/>
                  </a:cubicBezTo>
                  <a:cubicBezTo>
                    <a:pt x="77" y="51"/>
                    <a:pt x="75" y="41"/>
                    <a:pt x="68" y="36"/>
                  </a:cubicBezTo>
                  <a:cubicBezTo>
                    <a:pt x="56" y="29"/>
                    <a:pt x="27" y="11"/>
                    <a:pt x="8" y="0"/>
                  </a:cubicBezTo>
                  <a:cubicBezTo>
                    <a:pt x="0" y="13"/>
                    <a:pt x="0" y="13"/>
                    <a:pt x="0" y="13"/>
                  </a:cubicBezTo>
                </a:path>
              </a:pathLst>
            </a:custGeom>
            <a:solidFill>
              <a:srgbClr val="EFC99C"/>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15" name="Freeform 11"/>
            <p:cNvSpPr/>
            <p:nvPr/>
          </p:nvSpPr>
          <p:spPr bwMode="auto">
            <a:xfrm>
              <a:off x="4389438" y="5087938"/>
              <a:ext cx="922338" cy="900113"/>
            </a:xfrm>
            <a:custGeom>
              <a:avLst/>
              <a:gdLst>
                <a:gd name="T0" fmla="*/ 0 w 73"/>
                <a:gd name="T1" fmla="*/ 10 h 71"/>
                <a:gd name="T2" fmla="*/ 51 w 73"/>
                <a:gd name="T3" fmla="*/ 42 h 71"/>
                <a:gd name="T4" fmla="*/ 65 w 73"/>
                <a:gd name="T5" fmla="*/ 71 h 71"/>
                <a:gd name="T6" fmla="*/ 57 w 73"/>
                <a:gd name="T7" fmla="*/ 33 h 71"/>
                <a:gd name="T8" fmla="*/ 7 w 73"/>
                <a:gd name="T9" fmla="*/ 0 h 71"/>
                <a:gd name="T10" fmla="*/ 0 w 73"/>
                <a:gd name="T11" fmla="*/ 10 h 71"/>
              </a:gdLst>
              <a:ahLst/>
              <a:cxnLst>
                <a:cxn ang="0">
                  <a:pos x="T0" y="T1"/>
                </a:cxn>
                <a:cxn ang="0">
                  <a:pos x="T2" y="T3"/>
                </a:cxn>
                <a:cxn ang="0">
                  <a:pos x="T4" y="T5"/>
                </a:cxn>
                <a:cxn ang="0">
                  <a:pos x="T6" y="T7"/>
                </a:cxn>
                <a:cxn ang="0">
                  <a:pos x="T8" y="T9"/>
                </a:cxn>
                <a:cxn ang="0">
                  <a:pos x="T10" y="T11"/>
                </a:cxn>
              </a:cxnLst>
              <a:rect l="0" t="0" r="r" b="b"/>
              <a:pathLst>
                <a:path w="73" h="71">
                  <a:moveTo>
                    <a:pt x="0" y="10"/>
                  </a:moveTo>
                  <a:cubicBezTo>
                    <a:pt x="51" y="42"/>
                    <a:pt x="51" y="42"/>
                    <a:pt x="51" y="42"/>
                  </a:cubicBezTo>
                  <a:cubicBezTo>
                    <a:pt x="51" y="42"/>
                    <a:pt x="68" y="50"/>
                    <a:pt x="65" y="71"/>
                  </a:cubicBezTo>
                  <a:cubicBezTo>
                    <a:pt x="71" y="63"/>
                    <a:pt x="73" y="48"/>
                    <a:pt x="57" y="33"/>
                  </a:cubicBezTo>
                  <a:cubicBezTo>
                    <a:pt x="7" y="0"/>
                    <a:pt x="7" y="0"/>
                    <a:pt x="7" y="0"/>
                  </a:cubicBezTo>
                  <a:cubicBezTo>
                    <a:pt x="0" y="10"/>
                    <a:pt x="0" y="10"/>
                    <a:pt x="0" y="10"/>
                  </a:cubicBezTo>
                </a:path>
              </a:pathLst>
            </a:custGeom>
            <a:solidFill>
              <a:srgbClr val="FBE3C8"/>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16" name="Freeform 12"/>
            <p:cNvSpPr/>
            <p:nvPr/>
          </p:nvSpPr>
          <p:spPr bwMode="auto">
            <a:xfrm>
              <a:off x="4730750" y="5899150"/>
              <a:ext cx="303213" cy="177800"/>
            </a:xfrm>
            <a:custGeom>
              <a:avLst/>
              <a:gdLst>
                <a:gd name="T0" fmla="*/ 0 w 24"/>
                <a:gd name="T1" fmla="*/ 0 h 14"/>
                <a:gd name="T2" fmla="*/ 0 w 24"/>
                <a:gd name="T3" fmla="*/ 0 h 14"/>
                <a:gd name="T4" fmla="*/ 24 w 24"/>
                <a:gd name="T5" fmla="*/ 14 h 14"/>
                <a:gd name="T6" fmla="*/ 24 w 24"/>
                <a:gd name="T7" fmla="*/ 14 h 14"/>
                <a:gd name="T8" fmla="*/ 24 w 24"/>
                <a:gd name="T9" fmla="*/ 14 h 14"/>
                <a:gd name="T10" fmla="*/ 12 w 24"/>
                <a:gd name="T11" fmla="*/ 7 h 14"/>
                <a:gd name="T12" fmla="*/ 12 w 24"/>
                <a:gd name="T13" fmla="*/ 7 h 14"/>
                <a:gd name="T14" fmla="*/ 6 w 24"/>
                <a:gd name="T15" fmla="*/ 3 h 14"/>
                <a:gd name="T16" fmla="*/ 5 w 24"/>
                <a:gd name="T17" fmla="*/ 3 h 14"/>
                <a:gd name="T18" fmla="*/ 5 w 24"/>
                <a:gd name="T19" fmla="*/ 3 h 14"/>
                <a:gd name="T20" fmla="*/ 0 w 24"/>
                <a:gd name="T2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14">
                  <a:moveTo>
                    <a:pt x="0" y="0"/>
                  </a:moveTo>
                  <a:cubicBezTo>
                    <a:pt x="0" y="0"/>
                    <a:pt x="0" y="0"/>
                    <a:pt x="0" y="0"/>
                  </a:cubicBezTo>
                  <a:cubicBezTo>
                    <a:pt x="14" y="8"/>
                    <a:pt x="24" y="14"/>
                    <a:pt x="24" y="14"/>
                  </a:cubicBezTo>
                  <a:cubicBezTo>
                    <a:pt x="24" y="14"/>
                    <a:pt x="24" y="14"/>
                    <a:pt x="24" y="14"/>
                  </a:cubicBezTo>
                  <a:cubicBezTo>
                    <a:pt x="24" y="14"/>
                    <a:pt x="24" y="14"/>
                    <a:pt x="24" y="14"/>
                  </a:cubicBezTo>
                  <a:cubicBezTo>
                    <a:pt x="22" y="13"/>
                    <a:pt x="18" y="11"/>
                    <a:pt x="12" y="7"/>
                  </a:cubicBezTo>
                  <a:cubicBezTo>
                    <a:pt x="12" y="7"/>
                    <a:pt x="12" y="7"/>
                    <a:pt x="12" y="7"/>
                  </a:cubicBezTo>
                  <a:cubicBezTo>
                    <a:pt x="10" y="6"/>
                    <a:pt x="8" y="5"/>
                    <a:pt x="6" y="3"/>
                  </a:cubicBezTo>
                  <a:cubicBezTo>
                    <a:pt x="6" y="3"/>
                    <a:pt x="5" y="3"/>
                    <a:pt x="5" y="3"/>
                  </a:cubicBezTo>
                  <a:cubicBezTo>
                    <a:pt x="5" y="3"/>
                    <a:pt x="5" y="3"/>
                    <a:pt x="5" y="3"/>
                  </a:cubicBezTo>
                  <a:cubicBezTo>
                    <a:pt x="4" y="2"/>
                    <a:pt x="2" y="1"/>
                    <a:pt x="0" y="0"/>
                  </a:cubicBezTo>
                </a:path>
              </a:pathLst>
            </a:custGeom>
            <a:solidFill>
              <a:srgbClr val="EEEAE5"/>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17" name="Freeform 13"/>
            <p:cNvSpPr>
              <a:spLocks noEditPoints="1"/>
            </p:cNvSpPr>
            <p:nvPr/>
          </p:nvSpPr>
          <p:spPr bwMode="auto">
            <a:xfrm>
              <a:off x="4730750" y="5899150"/>
              <a:ext cx="328613" cy="177800"/>
            </a:xfrm>
            <a:custGeom>
              <a:avLst/>
              <a:gdLst>
                <a:gd name="T0" fmla="*/ 19 w 26"/>
                <a:gd name="T1" fmla="*/ 6 h 14"/>
                <a:gd name="T2" fmla="*/ 17 w 26"/>
                <a:gd name="T3" fmla="*/ 6 h 14"/>
                <a:gd name="T4" fmla="*/ 20 w 26"/>
                <a:gd name="T5" fmla="*/ 9 h 14"/>
                <a:gd name="T6" fmla="*/ 22 w 26"/>
                <a:gd name="T7" fmla="*/ 14 h 14"/>
                <a:gd name="T8" fmla="*/ 12 w 26"/>
                <a:gd name="T9" fmla="*/ 7 h 14"/>
                <a:gd name="T10" fmla="*/ 12 w 26"/>
                <a:gd name="T11" fmla="*/ 7 h 14"/>
                <a:gd name="T12" fmla="*/ 24 w 26"/>
                <a:gd name="T13" fmla="*/ 14 h 14"/>
                <a:gd name="T14" fmla="*/ 23 w 26"/>
                <a:gd name="T15" fmla="*/ 8 h 14"/>
                <a:gd name="T16" fmla="*/ 19 w 26"/>
                <a:gd name="T17" fmla="*/ 6 h 14"/>
                <a:gd name="T18" fmla="*/ 5 w 26"/>
                <a:gd name="T19" fmla="*/ 3 h 14"/>
                <a:gd name="T20" fmla="*/ 6 w 26"/>
                <a:gd name="T21" fmla="*/ 3 h 14"/>
                <a:gd name="T22" fmla="*/ 5 w 26"/>
                <a:gd name="T23" fmla="*/ 3 h 14"/>
                <a:gd name="T24" fmla="*/ 0 w 26"/>
                <a:gd name="T25" fmla="*/ 0 h 14"/>
                <a:gd name="T26" fmla="*/ 0 w 26"/>
                <a:gd name="T27" fmla="*/ 0 h 14"/>
                <a:gd name="T28" fmla="*/ 5 w 26"/>
                <a:gd name="T29" fmla="*/ 3 h 14"/>
                <a:gd name="T30" fmla="*/ 0 w 26"/>
                <a:gd name="T3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 h="14">
                  <a:moveTo>
                    <a:pt x="19" y="6"/>
                  </a:moveTo>
                  <a:cubicBezTo>
                    <a:pt x="17" y="6"/>
                    <a:pt x="17" y="6"/>
                    <a:pt x="17" y="6"/>
                  </a:cubicBezTo>
                  <a:cubicBezTo>
                    <a:pt x="20" y="9"/>
                    <a:pt x="20" y="9"/>
                    <a:pt x="20" y="9"/>
                  </a:cubicBezTo>
                  <a:cubicBezTo>
                    <a:pt x="20" y="9"/>
                    <a:pt x="23" y="11"/>
                    <a:pt x="22" y="14"/>
                  </a:cubicBezTo>
                  <a:cubicBezTo>
                    <a:pt x="20" y="12"/>
                    <a:pt x="17" y="10"/>
                    <a:pt x="12" y="7"/>
                  </a:cubicBezTo>
                  <a:cubicBezTo>
                    <a:pt x="12" y="7"/>
                    <a:pt x="12" y="7"/>
                    <a:pt x="12" y="7"/>
                  </a:cubicBezTo>
                  <a:cubicBezTo>
                    <a:pt x="18" y="11"/>
                    <a:pt x="22" y="13"/>
                    <a:pt x="24" y="14"/>
                  </a:cubicBezTo>
                  <a:cubicBezTo>
                    <a:pt x="25" y="14"/>
                    <a:pt x="26" y="10"/>
                    <a:pt x="23" y="8"/>
                  </a:cubicBezTo>
                  <a:cubicBezTo>
                    <a:pt x="23" y="8"/>
                    <a:pt x="21" y="7"/>
                    <a:pt x="19" y="6"/>
                  </a:cubicBezTo>
                  <a:moveTo>
                    <a:pt x="5" y="3"/>
                  </a:moveTo>
                  <a:cubicBezTo>
                    <a:pt x="5" y="3"/>
                    <a:pt x="6" y="3"/>
                    <a:pt x="6" y="3"/>
                  </a:cubicBezTo>
                  <a:cubicBezTo>
                    <a:pt x="6" y="3"/>
                    <a:pt x="5" y="3"/>
                    <a:pt x="5" y="3"/>
                  </a:cubicBezTo>
                  <a:moveTo>
                    <a:pt x="0" y="0"/>
                  </a:moveTo>
                  <a:cubicBezTo>
                    <a:pt x="0" y="0"/>
                    <a:pt x="0" y="0"/>
                    <a:pt x="0" y="0"/>
                  </a:cubicBezTo>
                  <a:cubicBezTo>
                    <a:pt x="2" y="1"/>
                    <a:pt x="4" y="2"/>
                    <a:pt x="5" y="3"/>
                  </a:cubicBezTo>
                  <a:cubicBezTo>
                    <a:pt x="4" y="2"/>
                    <a:pt x="2" y="1"/>
                    <a:pt x="0" y="0"/>
                  </a:cubicBezTo>
                </a:path>
              </a:pathLst>
            </a:custGeom>
            <a:solidFill>
              <a:srgbClr val="DFB88C"/>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18" name="Freeform 14"/>
            <p:cNvSpPr/>
            <p:nvPr/>
          </p:nvSpPr>
          <p:spPr bwMode="auto">
            <a:xfrm>
              <a:off x="4743450" y="5861050"/>
              <a:ext cx="277813" cy="215900"/>
            </a:xfrm>
            <a:custGeom>
              <a:avLst/>
              <a:gdLst>
                <a:gd name="T0" fmla="*/ 19 w 22"/>
                <a:gd name="T1" fmla="*/ 12 h 17"/>
                <a:gd name="T2" fmla="*/ 4 w 22"/>
                <a:gd name="T3" fmla="*/ 2 h 17"/>
                <a:gd name="T4" fmla="*/ 0 w 22"/>
                <a:gd name="T5" fmla="*/ 2 h 17"/>
                <a:gd name="T6" fmla="*/ 0 w 22"/>
                <a:gd name="T7" fmla="*/ 3 h 17"/>
                <a:gd name="T8" fmla="*/ 21 w 22"/>
                <a:gd name="T9" fmla="*/ 17 h 17"/>
                <a:gd name="T10" fmla="*/ 19 w 22"/>
                <a:gd name="T11" fmla="*/ 12 h 17"/>
              </a:gdLst>
              <a:ahLst/>
              <a:cxnLst>
                <a:cxn ang="0">
                  <a:pos x="T0" y="T1"/>
                </a:cxn>
                <a:cxn ang="0">
                  <a:pos x="T2" y="T3"/>
                </a:cxn>
                <a:cxn ang="0">
                  <a:pos x="T4" y="T5"/>
                </a:cxn>
                <a:cxn ang="0">
                  <a:pos x="T6" y="T7"/>
                </a:cxn>
                <a:cxn ang="0">
                  <a:pos x="T8" y="T9"/>
                </a:cxn>
                <a:cxn ang="0">
                  <a:pos x="T10" y="T11"/>
                </a:cxn>
              </a:cxnLst>
              <a:rect l="0" t="0" r="r" b="b"/>
              <a:pathLst>
                <a:path w="22" h="17">
                  <a:moveTo>
                    <a:pt x="19" y="12"/>
                  </a:moveTo>
                  <a:cubicBezTo>
                    <a:pt x="4" y="2"/>
                    <a:pt x="4" y="2"/>
                    <a:pt x="4" y="2"/>
                  </a:cubicBezTo>
                  <a:cubicBezTo>
                    <a:pt x="2" y="1"/>
                    <a:pt x="1" y="0"/>
                    <a:pt x="0" y="2"/>
                  </a:cubicBezTo>
                  <a:cubicBezTo>
                    <a:pt x="0" y="3"/>
                    <a:pt x="0" y="3"/>
                    <a:pt x="0" y="3"/>
                  </a:cubicBezTo>
                  <a:cubicBezTo>
                    <a:pt x="9" y="9"/>
                    <a:pt x="17" y="14"/>
                    <a:pt x="21" y="17"/>
                  </a:cubicBezTo>
                  <a:cubicBezTo>
                    <a:pt x="22" y="14"/>
                    <a:pt x="19" y="12"/>
                    <a:pt x="19" y="12"/>
                  </a:cubicBezTo>
                </a:path>
              </a:pathLst>
            </a:custGeom>
            <a:solidFill>
              <a:srgbClr val="FEFBF7"/>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19" name="Freeform 15"/>
            <p:cNvSpPr/>
            <p:nvPr/>
          </p:nvSpPr>
          <p:spPr bwMode="auto">
            <a:xfrm>
              <a:off x="4679950" y="3514725"/>
              <a:ext cx="2932113" cy="2473325"/>
            </a:xfrm>
            <a:custGeom>
              <a:avLst/>
              <a:gdLst>
                <a:gd name="T0" fmla="*/ 185 w 232"/>
                <a:gd name="T1" fmla="*/ 84 h 195"/>
                <a:gd name="T2" fmla="*/ 58 w 232"/>
                <a:gd name="T3" fmla="*/ 4 h 195"/>
                <a:gd name="T4" fmla="*/ 33 w 232"/>
                <a:gd name="T5" fmla="*/ 3 h 195"/>
                <a:gd name="T6" fmla="*/ 0 w 232"/>
                <a:gd name="T7" fmla="*/ 15 h 195"/>
                <a:gd name="T8" fmla="*/ 0 w 232"/>
                <a:gd name="T9" fmla="*/ 67 h 195"/>
                <a:gd name="T10" fmla="*/ 18 w 232"/>
                <a:gd name="T11" fmla="*/ 59 h 195"/>
                <a:gd name="T12" fmla="*/ 58 w 232"/>
                <a:gd name="T13" fmla="*/ 74 h 195"/>
                <a:gd name="T14" fmla="*/ 61 w 232"/>
                <a:gd name="T15" fmla="*/ 107 h 195"/>
                <a:gd name="T16" fmla="*/ 75 w 232"/>
                <a:gd name="T17" fmla="*/ 174 h 195"/>
                <a:gd name="T18" fmla="*/ 183 w 232"/>
                <a:gd name="T19" fmla="*/ 181 h 195"/>
                <a:gd name="T20" fmla="*/ 232 w 232"/>
                <a:gd name="T21" fmla="*/ 181 h 195"/>
                <a:gd name="T22" fmla="*/ 232 w 232"/>
                <a:gd name="T23" fmla="*/ 84 h 195"/>
                <a:gd name="T24" fmla="*/ 185 w 232"/>
                <a:gd name="T25" fmla="*/ 84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2" h="195">
                  <a:moveTo>
                    <a:pt x="185" y="84"/>
                  </a:moveTo>
                  <a:cubicBezTo>
                    <a:pt x="172" y="84"/>
                    <a:pt x="101" y="26"/>
                    <a:pt x="58" y="4"/>
                  </a:cubicBezTo>
                  <a:cubicBezTo>
                    <a:pt x="50" y="0"/>
                    <a:pt x="41" y="0"/>
                    <a:pt x="33" y="3"/>
                  </a:cubicBezTo>
                  <a:cubicBezTo>
                    <a:pt x="25" y="6"/>
                    <a:pt x="13" y="10"/>
                    <a:pt x="0" y="15"/>
                  </a:cubicBezTo>
                  <a:cubicBezTo>
                    <a:pt x="0" y="67"/>
                    <a:pt x="0" y="67"/>
                    <a:pt x="0" y="67"/>
                  </a:cubicBezTo>
                  <a:cubicBezTo>
                    <a:pt x="18" y="59"/>
                    <a:pt x="18" y="59"/>
                    <a:pt x="18" y="59"/>
                  </a:cubicBezTo>
                  <a:cubicBezTo>
                    <a:pt x="18" y="59"/>
                    <a:pt x="50" y="64"/>
                    <a:pt x="58" y="74"/>
                  </a:cubicBezTo>
                  <a:cubicBezTo>
                    <a:pt x="66" y="85"/>
                    <a:pt x="62" y="100"/>
                    <a:pt x="61" y="107"/>
                  </a:cubicBezTo>
                  <a:cubicBezTo>
                    <a:pt x="75" y="174"/>
                    <a:pt x="75" y="174"/>
                    <a:pt x="75" y="174"/>
                  </a:cubicBezTo>
                  <a:cubicBezTo>
                    <a:pt x="122" y="195"/>
                    <a:pt x="178" y="181"/>
                    <a:pt x="183" y="181"/>
                  </a:cubicBezTo>
                  <a:cubicBezTo>
                    <a:pt x="210" y="181"/>
                    <a:pt x="232" y="181"/>
                    <a:pt x="232" y="181"/>
                  </a:cubicBezTo>
                  <a:cubicBezTo>
                    <a:pt x="232" y="84"/>
                    <a:pt x="232" y="84"/>
                    <a:pt x="232" y="84"/>
                  </a:cubicBezTo>
                  <a:cubicBezTo>
                    <a:pt x="185" y="84"/>
                    <a:pt x="185" y="84"/>
                    <a:pt x="185" y="84"/>
                  </a:cubicBezTo>
                </a:path>
              </a:pathLst>
            </a:custGeom>
            <a:solidFill>
              <a:srgbClr val="F8D5AC"/>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20" name="Freeform 16"/>
            <p:cNvSpPr/>
            <p:nvPr/>
          </p:nvSpPr>
          <p:spPr bwMode="auto">
            <a:xfrm>
              <a:off x="4856163" y="5861050"/>
              <a:ext cx="139700" cy="114300"/>
            </a:xfrm>
            <a:custGeom>
              <a:avLst/>
              <a:gdLst>
                <a:gd name="T0" fmla="*/ 0 w 11"/>
                <a:gd name="T1" fmla="*/ 1 h 9"/>
                <a:gd name="T2" fmla="*/ 11 w 11"/>
                <a:gd name="T3" fmla="*/ 9 h 9"/>
                <a:gd name="T4" fmla="*/ 4 w 11"/>
                <a:gd name="T5" fmla="*/ 0 h 9"/>
                <a:gd name="T6" fmla="*/ 0 w 11"/>
                <a:gd name="T7" fmla="*/ 1 h 9"/>
              </a:gdLst>
              <a:ahLst/>
              <a:cxnLst>
                <a:cxn ang="0">
                  <a:pos x="T0" y="T1"/>
                </a:cxn>
                <a:cxn ang="0">
                  <a:pos x="T2" y="T3"/>
                </a:cxn>
                <a:cxn ang="0">
                  <a:pos x="T4" y="T5"/>
                </a:cxn>
                <a:cxn ang="0">
                  <a:pos x="T6" y="T7"/>
                </a:cxn>
              </a:cxnLst>
              <a:rect l="0" t="0" r="r" b="b"/>
              <a:pathLst>
                <a:path w="11" h="9">
                  <a:moveTo>
                    <a:pt x="0" y="1"/>
                  </a:moveTo>
                  <a:cubicBezTo>
                    <a:pt x="11" y="9"/>
                    <a:pt x="11" y="9"/>
                    <a:pt x="11" y="9"/>
                  </a:cubicBezTo>
                  <a:cubicBezTo>
                    <a:pt x="11" y="9"/>
                    <a:pt x="10" y="5"/>
                    <a:pt x="4" y="0"/>
                  </a:cubicBezTo>
                  <a:cubicBezTo>
                    <a:pt x="0" y="1"/>
                    <a:pt x="0" y="1"/>
                    <a:pt x="0" y="1"/>
                  </a:cubicBezTo>
                </a:path>
              </a:pathLst>
            </a:custGeom>
            <a:solidFill>
              <a:srgbClr val="F8D5AC"/>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21" name="Freeform 17"/>
            <p:cNvSpPr/>
            <p:nvPr/>
          </p:nvSpPr>
          <p:spPr bwMode="auto">
            <a:xfrm>
              <a:off x="4679950" y="3514725"/>
              <a:ext cx="2932113" cy="1217613"/>
            </a:xfrm>
            <a:custGeom>
              <a:avLst/>
              <a:gdLst>
                <a:gd name="T0" fmla="*/ 185 w 232"/>
                <a:gd name="T1" fmla="*/ 84 h 96"/>
                <a:gd name="T2" fmla="*/ 58 w 232"/>
                <a:gd name="T3" fmla="*/ 4 h 96"/>
                <a:gd name="T4" fmla="*/ 33 w 232"/>
                <a:gd name="T5" fmla="*/ 3 h 96"/>
                <a:gd name="T6" fmla="*/ 0 w 232"/>
                <a:gd name="T7" fmla="*/ 15 h 96"/>
                <a:gd name="T8" fmla="*/ 0 w 232"/>
                <a:gd name="T9" fmla="*/ 22 h 96"/>
                <a:gd name="T10" fmla="*/ 33 w 232"/>
                <a:gd name="T11" fmla="*/ 10 h 96"/>
                <a:gd name="T12" fmla="*/ 57 w 232"/>
                <a:gd name="T13" fmla="*/ 11 h 96"/>
                <a:gd name="T14" fmla="*/ 185 w 232"/>
                <a:gd name="T15" fmla="*/ 96 h 96"/>
                <a:gd name="T16" fmla="*/ 232 w 232"/>
                <a:gd name="T17" fmla="*/ 96 h 96"/>
                <a:gd name="T18" fmla="*/ 232 w 232"/>
                <a:gd name="T19" fmla="*/ 84 h 96"/>
                <a:gd name="T20" fmla="*/ 185 w 232"/>
                <a:gd name="T21" fmla="*/ 8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2" h="96">
                  <a:moveTo>
                    <a:pt x="185" y="84"/>
                  </a:moveTo>
                  <a:cubicBezTo>
                    <a:pt x="172" y="84"/>
                    <a:pt x="101" y="26"/>
                    <a:pt x="58" y="4"/>
                  </a:cubicBezTo>
                  <a:cubicBezTo>
                    <a:pt x="50" y="0"/>
                    <a:pt x="41" y="0"/>
                    <a:pt x="33" y="3"/>
                  </a:cubicBezTo>
                  <a:cubicBezTo>
                    <a:pt x="25" y="6"/>
                    <a:pt x="13" y="10"/>
                    <a:pt x="0" y="15"/>
                  </a:cubicBezTo>
                  <a:cubicBezTo>
                    <a:pt x="0" y="22"/>
                    <a:pt x="0" y="22"/>
                    <a:pt x="0" y="22"/>
                  </a:cubicBezTo>
                  <a:cubicBezTo>
                    <a:pt x="12" y="17"/>
                    <a:pt x="25" y="13"/>
                    <a:pt x="33" y="10"/>
                  </a:cubicBezTo>
                  <a:cubicBezTo>
                    <a:pt x="41" y="7"/>
                    <a:pt x="50" y="6"/>
                    <a:pt x="57" y="11"/>
                  </a:cubicBezTo>
                  <a:cubicBezTo>
                    <a:pt x="99" y="39"/>
                    <a:pt x="172" y="96"/>
                    <a:pt x="185" y="96"/>
                  </a:cubicBezTo>
                  <a:cubicBezTo>
                    <a:pt x="232" y="96"/>
                    <a:pt x="232" y="96"/>
                    <a:pt x="232" y="96"/>
                  </a:cubicBezTo>
                  <a:cubicBezTo>
                    <a:pt x="232" y="84"/>
                    <a:pt x="232" y="84"/>
                    <a:pt x="232" y="84"/>
                  </a:cubicBezTo>
                  <a:cubicBezTo>
                    <a:pt x="185" y="84"/>
                    <a:pt x="185" y="84"/>
                    <a:pt x="185" y="84"/>
                  </a:cubicBezTo>
                </a:path>
              </a:pathLst>
            </a:custGeom>
            <a:solidFill>
              <a:srgbClr val="FBE3C8"/>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22" name="Freeform 18"/>
            <p:cNvSpPr/>
            <p:nvPr/>
          </p:nvSpPr>
          <p:spPr bwMode="auto">
            <a:xfrm>
              <a:off x="3111500" y="6115050"/>
              <a:ext cx="481013" cy="482600"/>
            </a:xfrm>
            <a:custGeom>
              <a:avLst/>
              <a:gdLst>
                <a:gd name="T0" fmla="*/ 27 w 38"/>
                <a:gd name="T1" fmla="*/ 8 h 38"/>
                <a:gd name="T2" fmla="*/ 0 w 38"/>
                <a:gd name="T3" fmla="*/ 35 h 38"/>
                <a:gd name="T4" fmla="*/ 1 w 38"/>
                <a:gd name="T5" fmla="*/ 37 h 38"/>
                <a:gd name="T6" fmla="*/ 2 w 38"/>
                <a:gd name="T7" fmla="*/ 38 h 38"/>
                <a:gd name="T8" fmla="*/ 29 w 38"/>
                <a:gd name="T9" fmla="*/ 11 h 38"/>
                <a:gd name="T10" fmla="*/ 36 w 38"/>
                <a:gd name="T11" fmla="*/ 10 h 38"/>
                <a:gd name="T12" fmla="*/ 36 w 38"/>
                <a:gd name="T13" fmla="*/ 2 h 38"/>
                <a:gd name="T14" fmla="*/ 28 w 38"/>
                <a:gd name="T15" fmla="*/ 2 h 38"/>
                <a:gd name="T16" fmla="*/ 27 w 38"/>
                <a:gd name="T17" fmla="*/ 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38">
                  <a:moveTo>
                    <a:pt x="27" y="8"/>
                  </a:moveTo>
                  <a:cubicBezTo>
                    <a:pt x="0" y="35"/>
                    <a:pt x="0" y="35"/>
                    <a:pt x="0" y="35"/>
                  </a:cubicBezTo>
                  <a:cubicBezTo>
                    <a:pt x="0" y="36"/>
                    <a:pt x="1" y="36"/>
                    <a:pt x="1" y="37"/>
                  </a:cubicBezTo>
                  <a:cubicBezTo>
                    <a:pt x="1" y="37"/>
                    <a:pt x="2" y="37"/>
                    <a:pt x="2" y="38"/>
                  </a:cubicBezTo>
                  <a:cubicBezTo>
                    <a:pt x="29" y="11"/>
                    <a:pt x="29" y="11"/>
                    <a:pt x="29" y="11"/>
                  </a:cubicBezTo>
                  <a:cubicBezTo>
                    <a:pt x="31" y="12"/>
                    <a:pt x="34" y="11"/>
                    <a:pt x="36" y="10"/>
                  </a:cubicBezTo>
                  <a:cubicBezTo>
                    <a:pt x="38" y="8"/>
                    <a:pt x="38" y="4"/>
                    <a:pt x="36" y="2"/>
                  </a:cubicBezTo>
                  <a:cubicBezTo>
                    <a:pt x="34" y="0"/>
                    <a:pt x="30" y="0"/>
                    <a:pt x="28" y="2"/>
                  </a:cubicBezTo>
                  <a:cubicBezTo>
                    <a:pt x="26" y="4"/>
                    <a:pt x="26" y="6"/>
                    <a:pt x="27" y="8"/>
                  </a:cubicBezTo>
                  <a:close/>
                </a:path>
              </a:pathLst>
            </a:custGeom>
            <a:solidFill>
              <a:srgbClr val="DDDED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23" name="Freeform 19"/>
            <p:cNvSpPr/>
            <p:nvPr/>
          </p:nvSpPr>
          <p:spPr bwMode="auto">
            <a:xfrm>
              <a:off x="3111500" y="5759450"/>
              <a:ext cx="822325" cy="838200"/>
            </a:xfrm>
            <a:custGeom>
              <a:avLst/>
              <a:gdLst>
                <a:gd name="T0" fmla="*/ 18 w 65"/>
                <a:gd name="T1" fmla="*/ 15 h 66"/>
                <a:gd name="T2" fmla="*/ 0 w 65"/>
                <a:gd name="T3" fmla="*/ 60 h 66"/>
                <a:gd name="T4" fmla="*/ 0 w 65"/>
                <a:gd name="T5" fmla="*/ 63 h 66"/>
                <a:gd name="T6" fmla="*/ 27 w 65"/>
                <a:gd name="T7" fmla="*/ 36 h 66"/>
                <a:gd name="T8" fmla="*/ 28 w 65"/>
                <a:gd name="T9" fmla="*/ 30 h 66"/>
                <a:gd name="T10" fmla="*/ 36 w 65"/>
                <a:gd name="T11" fmla="*/ 30 h 66"/>
                <a:gd name="T12" fmla="*/ 36 w 65"/>
                <a:gd name="T13" fmla="*/ 38 h 66"/>
                <a:gd name="T14" fmla="*/ 29 w 65"/>
                <a:gd name="T15" fmla="*/ 39 h 66"/>
                <a:gd name="T16" fmla="*/ 2 w 65"/>
                <a:gd name="T17" fmla="*/ 66 h 66"/>
                <a:gd name="T18" fmla="*/ 5 w 65"/>
                <a:gd name="T19" fmla="*/ 65 h 66"/>
                <a:gd name="T20" fmla="*/ 51 w 65"/>
                <a:gd name="T21" fmla="*/ 48 h 66"/>
                <a:gd name="T22" fmla="*/ 53 w 65"/>
                <a:gd name="T23" fmla="*/ 45 h 66"/>
                <a:gd name="T24" fmla="*/ 65 w 65"/>
                <a:gd name="T25" fmla="*/ 22 h 66"/>
                <a:gd name="T26" fmla="*/ 44 w 65"/>
                <a:gd name="T27" fmla="*/ 0 h 66"/>
                <a:gd name="T28" fmla="*/ 21 w 65"/>
                <a:gd name="T29" fmla="*/ 13 h 66"/>
                <a:gd name="T30" fmla="*/ 18 w 65"/>
                <a:gd name="T31" fmla="*/ 15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5" h="66">
                  <a:moveTo>
                    <a:pt x="18" y="15"/>
                  </a:moveTo>
                  <a:cubicBezTo>
                    <a:pt x="16" y="22"/>
                    <a:pt x="11" y="42"/>
                    <a:pt x="0" y="60"/>
                  </a:cubicBezTo>
                  <a:cubicBezTo>
                    <a:pt x="0" y="61"/>
                    <a:pt x="0" y="62"/>
                    <a:pt x="0" y="63"/>
                  </a:cubicBezTo>
                  <a:cubicBezTo>
                    <a:pt x="27" y="36"/>
                    <a:pt x="27" y="36"/>
                    <a:pt x="27" y="36"/>
                  </a:cubicBezTo>
                  <a:cubicBezTo>
                    <a:pt x="26" y="34"/>
                    <a:pt x="26" y="32"/>
                    <a:pt x="28" y="30"/>
                  </a:cubicBezTo>
                  <a:cubicBezTo>
                    <a:pt x="30" y="28"/>
                    <a:pt x="34" y="28"/>
                    <a:pt x="36" y="30"/>
                  </a:cubicBezTo>
                  <a:cubicBezTo>
                    <a:pt x="38" y="32"/>
                    <a:pt x="38" y="36"/>
                    <a:pt x="36" y="38"/>
                  </a:cubicBezTo>
                  <a:cubicBezTo>
                    <a:pt x="34" y="39"/>
                    <a:pt x="31" y="40"/>
                    <a:pt x="29" y="39"/>
                  </a:cubicBezTo>
                  <a:cubicBezTo>
                    <a:pt x="2" y="66"/>
                    <a:pt x="2" y="66"/>
                    <a:pt x="2" y="66"/>
                  </a:cubicBezTo>
                  <a:cubicBezTo>
                    <a:pt x="3" y="66"/>
                    <a:pt x="4" y="66"/>
                    <a:pt x="5" y="65"/>
                  </a:cubicBezTo>
                  <a:cubicBezTo>
                    <a:pt x="24" y="55"/>
                    <a:pt x="44" y="50"/>
                    <a:pt x="51" y="48"/>
                  </a:cubicBezTo>
                  <a:cubicBezTo>
                    <a:pt x="52" y="48"/>
                    <a:pt x="53" y="47"/>
                    <a:pt x="53" y="45"/>
                  </a:cubicBezTo>
                  <a:cubicBezTo>
                    <a:pt x="52" y="34"/>
                    <a:pt x="65" y="22"/>
                    <a:pt x="65" y="22"/>
                  </a:cubicBezTo>
                  <a:cubicBezTo>
                    <a:pt x="44" y="0"/>
                    <a:pt x="44" y="0"/>
                    <a:pt x="44" y="0"/>
                  </a:cubicBezTo>
                  <a:cubicBezTo>
                    <a:pt x="44" y="0"/>
                    <a:pt x="31" y="13"/>
                    <a:pt x="21" y="13"/>
                  </a:cubicBezTo>
                  <a:cubicBezTo>
                    <a:pt x="19" y="13"/>
                    <a:pt x="18" y="14"/>
                    <a:pt x="18" y="15"/>
                  </a:cubicBezTo>
                  <a:close/>
                </a:path>
              </a:pathLst>
            </a:custGeom>
            <a:solidFill>
              <a:srgbClr val="F4B844"/>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24" name="Freeform 20"/>
            <p:cNvSpPr/>
            <p:nvPr/>
          </p:nvSpPr>
          <p:spPr bwMode="auto">
            <a:xfrm>
              <a:off x="3200400" y="5911850"/>
              <a:ext cx="644525" cy="647700"/>
            </a:xfrm>
            <a:custGeom>
              <a:avLst/>
              <a:gdLst>
                <a:gd name="T0" fmla="*/ 30 w 51"/>
                <a:gd name="T1" fmla="*/ 17 h 51"/>
                <a:gd name="T2" fmla="*/ 30 w 51"/>
                <a:gd name="T3" fmla="*/ 27 h 51"/>
                <a:gd name="T4" fmla="*/ 23 w 51"/>
                <a:gd name="T5" fmla="*/ 28 h 51"/>
                <a:gd name="T6" fmla="*/ 0 w 51"/>
                <a:gd name="T7" fmla="*/ 51 h 51"/>
                <a:gd name="T8" fmla="*/ 27 w 51"/>
                <a:gd name="T9" fmla="*/ 39 h 51"/>
                <a:gd name="T10" fmla="*/ 51 w 51"/>
                <a:gd name="T11" fmla="*/ 4 h 51"/>
                <a:gd name="T12" fmla="*/ 47 w 51"/>
                <a:gd name="T13" fmla="*/ 0 h 51"/>
                <a:gd name="T14" fmla="*/ 30 w 51"/>
                <a:gd name="T15" fmla="*/ 17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 h="51">
                  <a:moveTo>
                    <a:pt x="30" y="17"/>
                  </a:moveTo>
                  <a:cubicBezTo>
                    <a:pt x="32" y="20"/>
                    <a:pt x="32" y="24"/>
                    <a:pt x="30" y="27"/>
                  </a:cubicBezTo>
                  <a:cubicBezTo>
                    <a:pt x="28" y="29"/>
                    <a:pt x="25" y="29"/>
                    <a:pt x="23" y="28"/>
                  </a:cubicBezTo>
                  <a:cubicBezTo>
                    <a:pt x="0" y="51"/>
                    <a:pt x="0" y="51"/>
                    <a:pt x="0" y="51"/>
                  </a:cubicBezTo>
                  <a:cubicBezTo>
                    <a:pt x="10" y="46"/>
                    <a:pt x="19" y="42"/>
                    <a:pt x="27" y="39"/>
                  </a:cubicBezTo>
                  <a:cubicBezTo>
                    <a:pt x="33" y="27"/>
                    <a:pt x="39" y="15"/>
                    <a:pt x="51" y="4"/>
                  </a:cubicBezTo>
                  <a:cubicBezTo>
                    <a:pt x="47" y="0"/>
                    <a:pt x="47" y="0"/>
                    <a:pt x="47" y="0"/>
                  </a:cubicBezTo>
                  <a:lnTo>
                    <a:pt x="30" y="17"/>
                  </a:lnTo>
                  <a:close/>
                </a:path>
              </a:pathLst>
            </a:custGeom>
            <a:solidFill>
              <a:srgbClr val="FFDA9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25" name="Freeform 21"/>
            <p:cNvSpPr/>
            <p:nvPr/>
          </p:nvSpPr>
          <p:spPr bwMode="auto">
            <a:xfrm>
              <a:off x="3276600" y="5810250"/>
              <a:ext cx="466725" cy="431800"/>
            </a:xfrm>
            <a:custGeom>
              <a:avLst/>
              <a:gdLst>
                <a:gd name="T0" fmla="*/ 0 w 37"/>
                <a:gd name="T1" fmla="*/ 34 h 34"/>
                <a:gd name="T2" fmla="*/ 6 w 37"/>
                <a:gd name="T3" fmla="*/ 14 h 34"/>
                <a:gd name="T4" fmla="*/ 8 w 37"/>
                <a:gd name="T5" fmla="*/ 13 h 34"/>
                <a:gd name="T6" fmla="*/ 33 w 37"/>
                <a:gd name="T7" fmla="*/ 0 h 34"/>
                <a:gd name="T8" fmla="*/ 37 w 37"/>
                <a:gd name="T9" fmla="*/ 4 h 34"/>
                <a:gd name="T10" fmla="*/ 0 w 37"/>
                <a:gd name="T11" fmla="*/ 34 h 34"/>
              </a:gdLst>
              <a:ahLst/>
              <a:cxnLst>
                <a:cxn ang="0">
                  <a:pos x="T0" y="T1"/>
                </a:cxn>
                <a:cxn ang="0">
                  <a:pos x="T2" y="T3"/>
                </a:cxn>
                <a:cxn ang="0">
                  <a:pos x="T4" y="T5"/>
                </a:cxn>
                <a:cxn ang="0">
                  <a:pos x="T6" y="T7"/>
                </a:cxn>
                <a:cxn ang="0">
                  <a:pos x="T8" y="T9"/>
                </a:cxn>
                <a:cxn ang="0">
                  <a:pos x="T10" y="T11"/>
                </a:cxn>
              </a:cxnLst>
              <a:rect l="0" t="0" r="r" b="b"/>
              <a:pathLst>
                <a:path w="37" h="34">
                  <a:moveTo>
                    <a:pt x="0" y="34"/>
                  </a:moveTo>
                  <a:cubicBezTo>
                    <a:pt x="2" y="27"/>
                    <a:pt x="6" y="17"/>
                    <a:pt x="6" y="14"/>
                  </a:cubicBezTo>
                  <a:cubicBezTo>
                    <a:pt x="7" y="13"/>
                    <a:pt x="7" y="13"/>
                    <a:pt x="8" y="13"/>
                  </a:cubicBezTo>
                  <a:cubicBezTo>
                    <a:pt x="17" y="13"/>
                    <a:pt x="30" y="3"/>
                    <a:pt x="33" y="0"/>
                  </a:cubicBezTo>
                  <a:cubicBezTo>
                    <a:pt x="37" y="4"/>
                    <a:pt x="37" y="4"/>
                    <a:pt x="37" y="4"/>
                  </a:cubicBezTo>
                  <a:cubicBezTo>
                    <a:pt x="32" y="8"/>
                    <a:pt x="14" y="25"/>
                    <a:pt x="0" y="34"/>
                  </a:cubicBezTo>
                  <a:close/>
                </a:path>
              </a:pathLst>
            </a:custGeom>
            <a:solidFill>
              <a:srgbClr val="FFDA9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26" name="Freeform 22"/>
            <p:cNvSpPr/>
            <p:nvPr/>
          </p:nvSpPr>
          <p:spPr bwMode="auto">
            <a:xfrm>
              <a:off x="3630613" y="6013450"/>
              <a:ext cx="265113" cy="368300"/>
            </a:xfrm>
            <a:custGeom>
              <a:avLst/>
              <a:gdLst>
                <a:gd name="T0" fmla="*/ 19 w 21"/>
                <a:gd name="T1" fmla="*/ 0 h 29"/>
                <a:gd name="T2" fmla="*/ 0 w 21"/>
                <a:gd name="T3" fmla="*/ 29 h 29"/>
                <a:gd name="T4" fmla="*/ 8 w 21"/>
                <a:gd name="T5" fmla="*/ 27 h 29"/>
                <a:gd name="T6" fmla="*/ 9 w 21"/>
                <a:gd name="T7" fmla="*/ 25 h 29"/>
                <a:gd name="T8" fmla="*/ 21 w 21"/>
                <a:gd name="T9" fmla="*/ 2 h 29"/>
                <a:gd name="T10" fmla="*/ 19 w 21"/>
                <a:gd name="T11" fmla="*/ 0 h 29"/>
              </a:gdLst>
              <a:ahLst/>
              <a:cxnLst>
                <a:cxn ang="0">
                  <a:pos x="T0" y="T1"/>
                </a:cxn>
                <a:cxn ang="0">
                  <a:pos x="T2" y="T3"/>
                </a:cxn>
                <a:cxn ang="0">
                  <a:pos x="T4" y="T5"/>
                </a:cxn>
                <a:cxn ang="0">
                  <a:pos x="T6" y="T7"/>
                </a:cxn>
                <a:cxn ang="0">
                  <a:pos x="T8" y="T9"/>
                </a:cxn>
                <a:cxn ang="0">
                  <a:pos x="T10" y="T11"/>
                </a:cxn>
              </a:cxnLst>
              <a:rect l="0" t="0" r="r" b="b"/>
              <a:pathLst>
                <a:path w="21" h="29">
                  <a:moveTo>
                    <a:pt x="19" y="0"/>
                  </a:moveTo>
                  <a:cubicBezTo>
                    <a:pt x="13" y="6"/>
                    <a:pt x="5" y="16"/>
                    <a:pt x="0" y="29"/>
                  </a:cubicBezTo>
                  <a:cubicBezTo>
                    <a:pt x="4" y="28"/>
                    <a:pt x="6" y="27"/>
                    <a:pt x="8" y="27"/>
                  </a:cubicBezTo>
                  <a:cubicBezTo>
                    <a:pt x="9" y="26"/>
                    <a:pt x="9" y="26"/>
                    <a:pt x="9" y="25"/>
                  </a:cubicBezTo>
                  <a:cubicBezTo>
                    <a:pt x="9" y="16"/>
                    <a:pt x="18" y="5"/>
                    <a:pt x="21" y="2"/>
                  </a:cubicBezTo>
                  <a:lnTo>
                    <a:pt x="19" y="0"/>
                  </a:lnTo>
                  <a:close/>
                </a:path>
              </a:pathLst>
            </a:custGeom>
            <a:solidFill>
              <a:srgbClr val="A9560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27" name="Freeform 23"/>
            <p:cNvSpPr/>
            <p:nvPr/>
          </p:nvSpPr>
          <p:spPr bwMode="auto">
            <a:xfrm>
              <a:off x="3124200" y="6140450"/>
              <a:ext cx="468313" cy="457200"/>
            </a:xfrm>
            <a:custGeom>
              <a:avLst/>
              <a:gdLst>
                <a:gd name="T0" fmla="*/ 34 w 37"/>
                <a:gd name="T1" fmla="*/ 7 h 36"/>
                <a:gd name="T2" fmla="*/ 27 w 37"/>
                <a:gd name="T3" fmla="*/ 8 h 36"/>
                <a:gd name="T4" fmla="*/ 0 w 37"/>
                <a:gd name="T5" fmla="*/ 35 h 36"/>
                <a:gd name="T6" fmla="*/ 0 w 37"/>
                <a:gd name="T7" fmla="*/ 34 h 36"/>
                <a:gd name="T8" fmla="*/ 0 w 37"/>
                <a:gd name="T9" fmla="*/ 35 h 36"/>
                <a:gd name="T10" fmla="*/ 1 w 37"/>
                <a:gd name="T11" fmla="*/ 36 h 36"/>
                <a:gd name="T12" fmla="*/ 28 w 37"/>
                <a:gd name="T13" fmla="*/ 9 h 36"/>
                <a:gd name="T14" fmla="*/ 35 w 37"/>
                <a:gd name="T15" fmla="*/ 8 h 36"/>
                <a:gd name="T16" fmla="*/ 35 w 37"/>
                <a:gd name="T17" fmla="*/ 0 h 36"/>
                <a:gd name="T18" fmla="*/ 34 w 37"/>
                <a:gd name="T19" fmla="*/ 0 h 36"/>
                <a:gd name="T20" fmla="*/ 34 w 37"/>
                <a:gd name="T21" fmla="*/ 7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36">
                  <a:moveTo>
                    <a:pt x="34" y="7"/>
                  </a:moveTo>
                  <a:cubicBezTo>
                    <a:pt x="32" y="9"/>
                    <a:pt x="29" y="9"/>
                    <a:pt x="27" y="8"/>
                  </a:cubicBezTo>
                  <a:cubicBezTo>
                    <a:pt x="0" y="35"/>
                    <a:pt x="0" y="35"/>
                    <a:pt x="0" y="35"/>
                  </a:cubicBezTo>
                  <a:cubicBezTo>
                    <a:pt x="0" y="34"/>
                    <a:pt x="0" y="34"/>
                    <a:pt x="0" y="34"/>
                  </a:cubicBezTo>
                  <a:cubicBezTo>
                    <a:pt x="0" y="35"/>
                    <a:pt x="0" y="35"/>
                    <a:pt x="0" y="35"/>
                  </a:cubicBezTo>
                  <a:cubicBezTo>
                    <a:pt x="0" y="35"/>
                    <a:pt x="1" y="35"/>
                    <a:pt x="1" y="36"/>
                  </a:cubicBezTo>
                  <a:cubicBezTo>
                    <a:pt x="28" y="9"/>
                    <a:pt x="28" y="9"/>
                    <a:pt x="28" y="9"/>
                  </a:cubicBezTo>
                  <a:cubicBezTo>
                    <a:pt x="30" y="10"/>
                    <a:pt x="33" y="9"/>
                    <a:pt x="35" y="8"/>
                  </a:cubicBezTo>
                  <a:cubicBezTo>
                    <a:pt x="37" y="6"/>
                    <a:pt x="37" y="2"/>
                    <a:pt x="35" y="0"/>
                  </a:cubicBezTo>
                  <a:cubicBezTo>
                    <a:pt x="34" y="0"/>
                    <a:pt x="34" y="0"/>
                    <a:pt x="34" y="0"/>
                  </a:cubicBezTo>
                  <a:cubicBezTo>
                    <a:pt x="36" y="2"/>
                    <a:pt x="36" y="5"/>
                    <a:pt x="34" y="7"/>
                  </a:cubicBezTo>
                  <a:close/>
                </a:path>
              </a:pathLst>
            </a:custGeom>
            <a:solidFill>
              <a:srgbClr val="FFDA9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28" name="Freeform 24"/>
            <p:cNvSpPr/>
            <p:nvPr/>
          </p:nvSpPr>
          <p:spPr bwMode="auto">
            <a:xfrm>
              <a:off x="3605213" y="5772150"/>
              <a:ext cx="328613" cy="330200"/>
            </a:xfrm>
            <a:custGeom>
              <a:avLst/>
              <a:gdLst>
                <a:gd name="T0" fmla="*/ 15 w 26"/>
                <a:gd name="T1" fmla="*/ 11 h 26"/>
                <a:gd name="T2" fmla="*/ 5 w 26"/>
                <a:gd name="T3" fmla="*/ 0 h 26"/>
                <a:gd name="T4" fmla="*/ 0 w 26"/>
                <a:gd name="T5" fmla="*/ 4 h 26"/>
                <a:gd name="T6" fmla="*/ 10 w 26"/>
                <a:gd name="T7" fmla="*/ 15 h 26"/>
                <a:gd name="T8" fmla="*/ 22 w 26"/>
                <a:gd name="T9" fmla="*/ 26 h 26"/>
                <a:gd name="T10" fmla="*/ 26 w 26"/>
                <a:gd name="T11" fmla="*/ 21 h 26"/>
                <a:gd name="T12" fmla="*/ 15 w 26"/>
                <a:gd name="T13" fmla="*/ 11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15" y="11"/>
                  </a:moveTo>
                  <a:cubicBezTo>
                    <a:pt x="11" y="7"/>
                    <a:pt x="7" y="3"/>
                    <a:pt x="5" y="0"/>
                  </a:cubicBezTo>
                  <a:cubicBezTo>
                    <a:pt x="4" y="1"/>
                    <a:pt x="2" y="2"/>
                    <a:pt x="0" y="4"/>
                  </a:cubicBezTo>
                  <a:cubicBezTo>
                    <a:pt x="2" y="7"/>
                    <a:pt x="6" y="11"/>
                    <a:pt x="10" y="15"/>
                  </a:cubicBezTo>
                  <a:cubicBezTo>
                    <a:pt x="15" y="20"/>
                    <a:pt x="19" y="24"/>
                    <a:pt x="22" y="26"/>
                  </a:cubicBezTo>
                  <a:cubicBezTo>
                    <a:pt x="23" y="24"/>
                    <a:pt x="25" y="22"/>
                    <a:pt x="26" y="21"/>
                  </a:cubicBezTo>
                  <a:cubicBezTo>
                    <a:pt x="23" y="19"/>
                    <a:pt x="19" y="15"/>
                    <a:pt x="15" y="11"/>
                  </a:cubicBezTo>
                  <a:close/>
                </a:path>
              </a:pathLst>
            </a:custGeom>
            <a:solidFill>
              <a:srgbClr val="F4B844"/>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29" name="Freeform 25"/>
            <p:cNvSpPr/>
            <p:nvPr/>
          </p:nvSpPr>
          <p:spPr bwMode="auto">
            <a:xfrm>
              <a:off x="5627688" y="2524125"/>
              <a:ext cx="1049338" cy="927100"/>
            </a:xfrm>
            <a:custGeom>
              <a:avLst/>
              <a:gdLst>
                <a:gd name="T0" fmla="*/ 1 w 83"/>
                <a:gd name="T1" fmla="*/ 66 h 73"/>
                <a:gd name="T2" fmla="*/ 1 w 83"/>
                <a:gd name="T3" fmla="*/ 69 h 73"/>
                <a:gd name="T4" fmla="*/ 3 w 83"/>
                <a:gd name="T5" fmla="*/ 71 h 73"/>
                <a:gd name="T6" fmla="*/ 10 w 83"/>
                <a:gd name="T7" fmla="*/ 71 h 73"/>
                <a:gd name="T8" fmla="*/ 13 w 83"/>
                <a:gd name="T9" fmla="*/ 68 h 73"/>
                <a:gd name="T10" fmla="*/ 16 w 83"/>
                <a:gd name="T11" fmla="*/ 59 h 73"/>
                <a:gd name="T12" fmla="*/ 70 w 83"/>
                <a:gd name="T13" fmla="*/ 8 h 73"/>
                <a:gd name="T14" fmla="*/ 76 w 83"/>
                <a:gd name="T15" fmla="*/ 8 h 73"/>
                <a:gd name="T16" fmla="*/ 78 w 83"/>
                <a:gd name="T17" fmla="*/ 11 h 73"/>
                <a:gd name="T18" fmla="*/ 83 w 83"/>
                <a:gd name="T19" fmla="*/ 6 h 73"/>
                <a:gd name="T20" fmla="*/ 81 w 83"/>
                <a:gd name="T21" fmla="*/ 3 h 73"/>
                <a:gd name="T22" fmla="*/ 68 w 83"/>
                <a:gd name="T23" fmla="*/ 3 h 73"/>
                <a:gd name="T24" fmla="*/ 1 w 83"/>
                <a:gd name="T25" fmla="*/ 6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3" h="73">
                  <a:moveTo>
                    <a:pt x="1" y="66"/>
                  </a:moveTo>
                  <a:cubicBezTo>
                    <a:pt x="0" y="67"/>
                    <a:pt x="0" y="68"/>
                    <a:pt x="1" y="69"/>
                  </a:cubicBezTo>
                  <a:cubicBezTo>
                    <a:pt x="3" y="71"/>
                    <a:pt x="3" y="71"/>
                    <a:pt x="3" y="71"/>
                  </a:cubicBezTo>
                  <a:cubicBezTo>
                    <a:pt x="5" y="73"/>
                    <a:pt x="8" y="73"/>
                    <a:pt x="10" y="71"/>
                  </a:cubicBezTo>
                  <a:cubicBezTo>
                    <a:pt x="13" y="68"/>
                    <a:pt x="13" y="68"/>
                    <a:pt x="13" y="68"/>
                  </a:cubicBezTo>
                  <a:cubicBezTo>
                    <a:pt x="15" y="66"/>
                    <a:pt x="16" y="59"/>
                    <a:pt x="16" y="59"/>
                  </a:cubicBezTo>
                  <a:cubicBezTo>
                    <a:pt x="70" y="8"/>
                    <a:pt x="70" y="8"/>
                    <a:pt x="70" y="8"/>
                  </a:cubicBezTo>
                  <a:cubicBezTo>
                    <a:pt x="72" y="7"/>
                    <a:pt x="74" y="7"/>
                    <a:pt x="76" y="8"/>
                  </a:cubicBezTo>
                  <a:cubicBezTo>
                    <a:pt x="78" y="11"/>
                    <a:pt x="78" y="11"/>
                    <a:pt x="78" y="11"/>
                  </a:cubicBezTo>
                  <a:cubicBezTo>
                    <a:pt x="83" y="6"/>
                    <a:pt x="83" y="6"/>
                    <a:pt x="83" y="6"/>
                  </a:cubicBezTo>
                  <a:cubicBezTo>
                    <a:pt x="81" y="3"/>
                    <a:pt x="81" y="3"/>
                    <a:pt x="81" y="3"/>
                  </a:cubicBezTo>
                  <a:cubicBezTo>
                    <a:pt x="77" y="0"/>
                    <a:pt x="72" y="0"/>
                    <a:pt x="68" y="3"/>
                  </a:cubicBezTo>
                  <a:lnTo>
                    <a:pt x="1" y="66"/>
                  </a:lnTo>
                  <a:close/>
                </a:path>
              </a:pathLst>
            </a:custGeom>
            <a:solidFill>
              <a:srgbClr val="F4B844"/>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30" name="Freeform 26"/>
            <p:cNvSpPr/>
            <p:nvPr/>
          </p:nvSpPr>
          <p:spPr bwMode="auto">
            <a:xfrm>
              <a:off x="5653088" y="2587625"/>
              <a:ext cx="973138" cy="863600"/>
            </a:xfrm>
            <a:custGeom>
              <a:avLst/>
              <a:gdLst>
                <a:gd name="T0" fmla="*/ 68 w 77"/>
                <a:gd name="T1" fmla="*/ 2 h 68"/>
                <a:gd name="T2" fmla="*/ 14 w 77"/>
                <a:gd name="T3" fmla="*/ 53 h 68"/>
                <a:gd name="T4" fmla="*/ 11 w 77"/>
                <a:gd name="T5" fmla="*/ 62 h 68"/>
                <a:gd name="T6" fmla="*/ 7 w 77"/>
                <a:gd name="T7" fmla="*/ 65 h 68"/>
                <a:gd name="T8" fmla="*/ 0 w 77"/>
                <a:gd name="T9" fmla="*/ 65 h 68"/>
                <a:gd name="T10" fmla="*/ 1 w 77"/>
                <a:gd name="T11" fmla="*/ 66 h 68"/>
                <a:gd name="T12" fmla="*/ 8 w 77"/>
                <a:gd name="T13" fmla="*/ 66 h 68"/>
                <a:gd name="T14" fmla="*/ 11 w 77"/>
                <a:gd name="T15" fmla="*/ 63 h 68"/>
                <a:gd name="T16" fmla="*/ 14 w 77"/>
                <a:gd name="T17" fmla="*/ 54 h 68"/>
                <a:gd name="T18" fmla="*/ 68 w 77"/>
                <a:gd name="T19" fmla="*/ 3 h 68"/>
                <a:gd name="T20" fmla="*/ 73 w 77"/>
                <a:gd name="T21" fmla="*/ 3 h 68"/>
                <a:gd name="T22" fmla="*/ 77 w 77"/>
                <a:gd name="T23" fmla="*/ 6 h 68"/>
                <a:gd name="T24" fmla="*/ 77 w 77"/>
                <a:gd name="T25" fmla="*/ 6 h 68"/>
                <a:gd name="T26" fmla="*/ 74 w 77"/>
                <a:gd name="T27" fmla="*/ 3 h 68"/>
                <a:gd name="T28" fmla="*/ 68 w 77"/>
                <a:gd name="T29" fmla="*/ 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7" h="68">
                  <a:moveTo>
                    <a:pt x="68" y="2"/>
                  </a:moveTo>
                  <a:cubicBezTo>
                    <a:pt x="14" y="53"/>
                    <a:pt x="14" y="53"/>
                    <a:pt x="14" y="53"/>
                  </a:cubicBezTo>
                  <a:cubicBezTo>
                    <a:pt x="14" y="53"/>
                    <a:pt x="12" y="61"/>
                    <a:pt x="11" y="62"/>
                  </a:cubicBezTo>
                  <a:cubicBezTo>
                    <a:pt x="7" y="65"/>
                    <a:pt x="7" y="65"/>
                    <a:pt x="7" y="65"/>
                  </a:cubicBezTo>
                  <a:cubicBezTo>
                    <a:pt x="5" y="67"/>
                    <a:pt x="2" y="67"/>
                    <a:pt x="0" y="65"/>
                  </a:cubicBezTo>
                  <a:cubicBezTo>
                    <a:pt x="1" y="66"/>
                    <a:pt x="1" y="66"/>
                    <a:pt x="1" y="66"/>
                  </a:cubicBezTo>
                  <a:cubicBezTo>
                    <a:pt x="3" y="68"/>
                    <a:pt x="6" y="68"/>
                    <a:pt x="8" y="66"/>
                  </a:cubicBezTo>
                  <a:cubicBezTo>
                    <a:pt x="11" y="63"/>
                    <a:pt x="11" y="63"/>
                    <a:pt x="11" y="63"/>
                  </a:cubicBezTo>
                  <a:cubicBezTo>
                    <a:pt x="13" y="61"/>
                    <a:pt x="14" y="54"/>
                    <a:pt x="14" y="54"/>
                  </a:cubicBezTo>
                  <a:cubicBezTo>
                    <a:pt x="68" y="3"/>
                    <a:pt x="68" y="3"/>
                    <a:pt x="68" y="3"/>
                  </a:cubicBezTo>
                  <a:cubicBezTo>
                    <a:pt x="70" y="2"/>
                    <a:pt x="72" y="2"/>
                    <a:pt x="73" y="3"/>
                  </a:cubicBezTo>
                  <a:cubicBezTo>
                    <a:pt x="77" y="6"/>
                    <a:pt x="77" y="6"/>
                    <a:pt x="77" y="6"/>
                  </a:cubicBezTo>
                  <a:cubicBezTo>
                    <a:pt x="77" y="6"/>
                    <a:pt x="77" y="6"/>
                    <a:pt x="77" y="6"/>
                  </a:cubicBezTo>
                  <a:cubicBezTo>
                    <a:pt x="77" y="6"/>
                    <a:pt x="76" y="5"/>
                    <a:pt x="74" y="3"/>
                  </a:cubicBezTo>
                  <a:cubicBezTo>
                    <a:pt x="73" y="1"/>
                    <a:pt x="70" y="0"/>
                    <a:pt x="68" y="2"/>
                  </a:cubicBezTo>
                  <a:close/>
                </a:path>
              </a:pathLst>
            </a:custGeom>
            <a:solidFill>
              <a:srgbClr val="31292B"/>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31" name="Freeform 27"/>
            <p:cNvSpPr/>
            <p:nvPr/>
          </p:nvSpPr>
          <p:spPr bwMode="auto">
            <a:xfrm>
              <a:off x="5653088" y="2536825"/>
              <a:ext cx="1023938" cy="876300"/>
            </a:xfrm>
            <a:custGeom>
              <a:avLst/>
              <a:gdLst>
                <a:gd name="T0" fmla="*/ 79 w 81"/>
                <a:gd name="T1" fmla="*/ 9 h 69"/>
                <a:gd name="T2" fmla="*/ 81 w 81"/>
                <a:gd name="T3" fmla="*/ 7 h 69"/>
                <a:gd name="T4" fmla="*/ 78 w 81"/>
                <a:gd name="T5" fmla="*/ 3 h 69"/>
                <a:gd name="T6" fmla="*/ 67 w 81"/>
                <a:gd name="T7" fmla="*/ 3 h 69"/>
                <a:gd name="T8" fmla="*/ 0 w 81"/>
                <a:gd name="T9" fmla="*/ 66 h 69"/>
                <a:gd name="T10" fmla="*/ 2 w 81"/>
                <a:gd name="T11" fmla="*/ 68 h 69"/>
                <a:gd name="T12" fmla="*/ 6 w 81"/>
                <a:gd name="T13" fmla="*/ 68 h 69"/>
                <a:gd name="T14" fmla="*/ 9 w 81"/>
                <a:gd name="T15" fmla="*/ 65 h 69"/>
                <a:gd name="T16" fmla="*/ 12 w 81"/>
                <a:gd name="T17" fmla="*/ 57 h 69"/>
                <a:gd name="T18" fmla="*/ 12 w 81"/>
                <a:gd name="T19" fmla="*/ 56 h 69"/>
                <a:gd name="T20" fmla="*/ 66 w 81"/>
                <a:gd name="T21" fmla="*/ 5 h 69"/>
                <a:gd name="T22" fmla="*/ 75 w 81"/>
                <a:gd name="T23" fmla="*/ 5 h 69"/>
                <a:gd name="T24" fmla="*/ 79 w 81"/>
                <a:gd name="T25" fmla="*/ 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69">
                  <a:moveTo>
                    <a:pt x="79" y="9"/>
                  </a:moveTo>
                  <a:cubicBezTo>
                    <a:pt x="81" y="7"/>
                    <a:pt x="81" y="7"/>
                    <a:pt x="81" y="7"/>
                  </a:cubicBezTo>
                  <a:cubicBezTo>
                    <a:pt x="78" y="3"/>
                    <a:pt x="78" y="3"/>
                    <a:pt x="78" y="3"/>
                  </a:cubicBezTo>
                  <a:cubicBezTo>
                    <a:pt x="75" y="0"/>
                    <a:pt x="70" y="0"/>
                    <a:pt x="67" y="3"/>
                  </a:cubicBezTo>
                  <a:cubicBezTo>
                    <a:pt x="0" y="66"/>
                    <a:pt x="0" y="66"/>
                    <a:pt x="0" y="66"/>
                  </a:cubicBezTo>
                  <a:cubicBezTo>
                    <a:pt x="2" y="68"/>
                    <a:pt x="2" y="68"/>
                    <a:pt x="2" y="68"/>
                  </a:cubicBezTo>
                  <a:cubicBezTo>
                    <a:pt x="3" y="69"/>
                    <a:pt x="4" y="69"/>
                    <a:pt x="6" y="68"/>
                  </a:cubicBezTo>
                  <a:cubicBezTo>
                    <a:pt x="9" y="65"/>
                    <a:pt x="9" y="65"/>
                    <a:pt x="9" y="65"/>
                  </a:cubicBezTo>
                  <a:cubicBezTo>
                    <a:pt x="10" y="64"/>
                    <a:pt x="11" y="61"/>
                    <a:pt x="12" y="57"/>
                  </a:cubicBezTo>
                  <a:cubicBezTo>
                    <a:pt x="12" y="56"/>
                    <a:pt x="12" y="56"/>
                    <a:pt x="12" y="56"/>
                  </a:cubicBezTo>
                  <a:cubicBezTo>
                    <a:pt x="66" y="5"/>
                    <a:pt x="66" y="5"/>
                    <a:pt x="66" y="5"/>
                  </a:cubicBezTo>
                  <a:cubicBezTo>
                    <a:pt x="69" y="2"/>
                    <a:pt x="73" y="3"/>
                    <a:pt x="75" y="5"/>
                  </a:cubicBezTo>
                  <a:lnTo>
                    <a:pt x="79" y="9"/>
                  </a:lnTo>
                  <a:close/>
                </a:path>
              </a:pathLst>
            </a:custGeom>
            <a:solidFill>
              <a:srgbClr val="FFDA9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32" name="Freeform 28"/>
            <p:cNvSpPr/>
            <p:nvPr/>
          </p:nvSpPr>
          <p:spPr bwMode="auto">
            <a:xfrm>
              <a:off x="3668713" y="4122738"/>
              <a:ext cx="1895475" cy="1916113"/>
            </a:xfrm>
            <a:custGeom>
              <a:avLst/>
              <a:gdLst>
                <a:gd name="T0" fmla="*/ 0 w 150"/>
                <a:gd name="T1" fmla="*/ 123 h 151"/>
                <a:gd name="T2" fmla="*/ 118 w 150"/>
                <a:gd name="T3" fmla="*/ 0 h 151"/>
                <a:gd name="T4" fmla="*/ 150 w 150"/>
                <a:gd name="T5" fmla="*/ 32 h 151"/>
                <a:gd name="T6" fmla="*/ 28 w 150"/>
                <a:gd name="T7" fmla="*/ 150 h 151"/>
                <a:gd name="T8" fmla="*/ 13 w 150"/>
                <a:gd name="T9" fmla="*/ 138 h 151"/>
                <a:gd name="T10" fmla="*/ 0 w 150"/>
                <a:gd name="T11" fmla="*/ 123 h 151"/>
              </a:gdLst>
              <a:ahLst/>
              <a:cxnLst>
                <a:cxn ang="0">
                  <a:pos x="T0" y="T1"/>
                </a:cxn>
                <a:cxn ang="0">
                  <a:pos x="T2" y="T3"/>
                </a:cxn>
                <a:cxn ang="0">
                  <a:pos x="T4" y="T5"/>
                </a:cxn>
                <a:cxn ang="0">
                  <a:pos x="T6" y="T7"/>
                </a:cxn>
                <a:cxn ang="0">
                  <a:pos x="T8" y="T9"/>
                </a:cxn>
                <a:cxn ang="0">
                  <a:pos x="T10" y="T11"/>
                </a:cxn>
              </a:cxnLst>
              <a:rect l="0" t="0" r="r" b="b"/>
              <a:pathLst>
                <a:path w="150" h="151">
                  <a:moveTo>
                    <a:pt x="0" y="123"/>
                  </a:moveTo>
                  <a:cubicBezTo>
                    <a:pt x="23" y="97"/>
                    <a:pt x="94" y="25"/>
                    <a:pt x="118" y="0"/>
                  </a:cubicBezTo>
                  <a:cubicBezTo>
                    <a:pt x="129" y="11"/>
                    <a:pt x="140" y="22"/>
                    <a:pt x="150" y="32"/>
                  </a:cubicBezTo>
                  <a:cubicBezTo>
                    <a:pt x="126" y="57"/>
                    <a:pt x="53" y="127"/>
                    <a:pt x="28" y="150"/>
                  </a:cubicBezTo>
                  <a:cubicBezTo>
                    <a:pt x="27" y="151"/>
                    <a:pt x="20" y="145"/>
                    <a:pt x="13" y="138"/>
                  </a:cubicBezTo>
                  <a:cubicBezTo>
                    <a:pt x="5" y="130"/>
                    <a:pt x="0" y="124"/>
                    <a:pt x="0" y="123"/>
                  </a:cubicBezTo>
                </a:path>
              </a:pathLst>
            </a:custGeom>
            <a:solidFill>
              <a:srgbClr val="0D0C16"/>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33" name="Freeform 29"/>
            <p:cNvSpPr/>
            <p:nvPr/>
          </p:nvSpPr>
          <p:spPr bwMode="auto">
            <a:xfrm>
              <a:off x="3971925" y="4503738"/>
              <a:ext cx="1516063" cy="1471613"/>
            </a:xfrm>
            <a:custGeom>
              <a:avLst/>
              <a:gdLst>
                <a:gd name="T0" fmla="*/ 0 w 120"/>
                <a:gd name="T1" fmla="*/ 113 h 116"/>
                <a:gd name="T2" fmla="*/ 3 w 120"/>
                <a:gd name="T3" fmla="*/ 116 h 116"/>
                <a:gd name="T4" fmla="*/ 120 w 120"/>
                <a:gd name="T5" fmla="*/ 3 h 116"/>
                <a:gd name="T6" fmla="*/ 117 w 120"/>
                <a:gd name="T7" fmla="*/ 0 h 116"/>
                <a:gd name="T8" fmla="*/ 0 w 120"/>
                <a:gd name="T9" fmla="*/ 113 h 116"/>
              </a:gdLst>
              <a:ahLst/>
              <a:cxnLst>
                <a:cxn ang="0">
                  <a:pos x="T0" y="T1"/>
                </a:cxn>
                <a:cxn ang="0">
                  <a:pos x="T2" y="T3"/>
                </a:cxn>
                <a:cxn ang="0">
                  <a:pos x="T4" y="T5"/>
                </a:cxn>
                <a:cxn ang="0">
                  <a:pos x="T6" y="T7"/>
                </a:cxn>
                <a:cxn ang="0">
                  <a:pos x="T8" y="T9"/>
                </a:cxn>
              </a:cxnLst>
              <a:rect l="0" t="0" r="r" b="b"/>
              <a:pathLst>
                <a:path w="120" h="116">
                  <a:moveTo>
                    <a:pt x="0" y="113"/>
                  </a:moveTo>
                  <a:cubicBezTo>
                    <a:pt x="2" y="115"/>
                    <a:pt x="3" y="115"/>
                    <a:pt x="3" y="116"/>
                  </a:cubicBezTo>
                  <a:cubicBezTo>
                    <a:pt x="27" y="95"/>
                    <a:pt x="97" y="26"/>
                    <a:pt x="120" y="3"/>
                  </a:cubicBezTo>
                  <a:cubicBezTo>
                    <a:pt x="119" y="3"/>
                    <a:pt x="118" y="2"/>
                    <a:pt x="117" y="0"/>
                  </a:cubicBezTo>
                  <a:cubicBezTo>
                    <a:pt x="94" y="23"/>
                    <a:pt x="24" y="92"/>
                    <a:pt x="0" y="113"/>
                  </a:cubicBezTo>
                </a:path>
              </a:pathLst>
            </a:custGeom>
            <a:solidFill>
              <a:srgbClr val="47474A"/>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34" name="Freeform 30"/>
            <p:cNvSpPr/>
            <p:nvPr/>
          </p:nvSpPr>
          <p:spPr bwMode="auto">
            <a:xfrm>
              <a:off x="3756025" y="4249738"/>
              <a:ext cx="1492250" cy="1535113"/>
            </a:xfrm>
            <a:custGeom>
              <a:avLst/>
              <a:gdLst>
                <a:gd name="T0" fmla="*/ 118 w 118"/>
                <a:gd name="T1" fmla="*/ 5 h 121"/>
                <a:gd name="T2" fmla="*/ 113 w 118"/>
                <a:gd name="T3" fmla="*/ 0 h 121"/>
                <a:gd name="T4" fmla="*/ 0 w 118"/>
                <a:gd name="T5" fmla="*/ 116 h 121"/>
                <a:gd name="T6" fmla="*/ 1 w 118"/>
                <a:gd name="T7" fmla="*/ 117 h 121"/>
                <a:gd name="T8" fmla="*/ 1 w 118"/>
                <a:gd name="T9" fmla="*/ 117 h 121"/>
                <a:gd name="T10" fmla="*/ 4 w 118"/>
                <a:gd name="T11" fmla="*/ 121 h 121"/>
                <a:gd name="T12" fmla="*/ 118 w 118"/>
                <a:gd name="T13" fmla="*/ 5 h 121"/>
              </a:gdLst>
              <a:ahLst/>
              <a:cxnLst>
                <a:cxn ang="0">
                  <a:pos x="T0" y="T1"/>
                </a:cxn>
                <a:cxn ang="0">
                  <a:pos x="T2" y="T3"/>
                </a:cxn>
                <a:cxn ang="0">
                  <a:pos x="T4" y="T5"/>
                </a:cxn>
                <a:cxn ang="0">
                  <a:pos x="T6" y="T7"/>
                </a:cxn>
                <a:cxn ang="0">
                  <a:pos x="T8" y="T9"/>
                </a:cxn>
                <a:cxn ang="0">
                  <a:pos x="T10" y="T11"/>
                </a:cxn>
                <a:cxn ang="0">
                  <a:pos x="T12" y="T13"/>
                </a:cxn>
              </a:cxnLst>
              <a:rect l="0" t="0" r="r" b="b"/>
              <a:pathLst>
                <a:path w="118" h="121">
                  <a:moveTo>
                    <a:pt x="118" y="5"/>
                  </a:moveTo>
                  <a:cubicBezTo>
                    <a:pt x="116" y="3"/>
                    <a:pt x="115" y="2"/>
                    <a:pt x="113" y="0"/>
                  </a:cubicBezTo>
                  <a:cubicBezTo>
                    <a:pt x="91" y="23"/>
                    <a:pt x="22" y="93"/>
                    <a:pt x="0" y="116"/>
                  </a:cubicBezTo>
                  <a:cubicBezTo>
                    <a:pt x="1" y="117"/>
                    <a:pt x="1" y="117"/>
                    <a:pt x="1" y="117"/>
                  </a:cubicBezTo>
                  <a:cubicBezTo>
                    <a:pt x="1" y="117"/>
                    <a:pt x="1" y="117"/>
                    <a:pt x="1" y="117"/>
                  </a:cubicBezTo>
                  <a:cubicBezTo>
                    <a:pt x="2" y="118"/>
                    <a:pt x="3" y="119"/>
                    <a:pt x="4" y="121"/>
                  </a:cubicBezTo>
                  <a:cubicBezTo>
                    <a:pt x="26" y="98"/>
                    <a:pt x="96" y="28"/>
                    <a:pt x="118" y="5"/>
                  </a:cubicBezTo>
                </a:path>
              </a:pathLst>
            </a:custGeom>
            <a:solidFill>
              <a:srgbClr val="AAA7AA"/>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35" name="Freeform 31"/>
            <p:cNvSpPr/>
            <p:nvPr/>
          </p:nvSpPr>
          <p:spPr bwMode="auto">
            <a:xfrm>
              <a:off x="3768725" y="4287838"/>
              <a:ext cx="1530350" cy="1522413"/>
            </a:xfrm>
            <a:custGeom>
              <a:avLst/>
              <a:gdLst>
                <a:gd name="T0" fmla="*/ 115 w 121"/>
                <a:gd name="T1" fmla="*/ 0 h 120"/>
                <a:gd name="T2" fmla="*/ 1 w 121"/>
                <a:gd name="T3" fmla="*/ 115 h 120"/>
                <a:gd name="T4" fmla="*/ 5 w 121"/>
                <a:gd name="T5" fmla="*/ 120 h 120"/>
                <a:gd name="T6" fmla="*/ 6 w 121"/>
                <a:gd name="T7" fmla="*/ 120 h 120"/>
                <a:gd name="T8" fmla="*/ 121 w 121"/>
                <a:gd name="T9" fmla="*/ 6 h 120"/>
                <a:gd name="T10" fmla="*/ 120 w 121"/>
                <a:gd name="T11" fmla="*/ 5 h 120"/>
                <a:gd name="T12" fmla="*/ 115 w 121"/>
                <a:gd name="T13" fmla="*/ 0 h 120"/>
              </a:gdLst>
              <a:ahLst/>
              <a:cxnLst>
                <a:cxn ang="0">
                  <a:pos x="T0" y="T1"/>
                </a:cxn>
                <a:cxn ang="0">
                  <a:pos x="T2" y="T3"/>
                </a:cxn>
                <a:cxn ang="0">
                  <a:pos x="T4" y="T5"/>
                </a:cxn>
                <a:cxn ang="0">
                  <a:pos x="T6" y="T7"/>
                </a:cxn>
                <a:cxn ang="0">
                  <a:pos x="T8" y="T9"/>
                </a:cxn>
                <a:cxn ang="0">
                  <a:pos x="T10" y="T11"/>
                </a:cxn>
                <a:cxn ang="0">
                  <a:pos x="T12" y="T13"/>
                </a:cxn>
              </a:cxnLst>
              <a:rect l="0" t="0" r="r" b="b"/>
              <a:pathLst>
                <a:path w="121" h="120">
                  <a:moveTo>
                    <a:pt x="115" y="0"/>
                  </a:moveTo>
                  <a:cubicBezTo>
                    <a:pt x="93" y="23"/>
                    <a:pt x="23" y="92"/>
                    <a:pt x="1" y="115"/>
                  </a:cubicBezTo>
                  <a:cubicBezTo>
                    <a:pt x="0" y="114"/>
                    <a:pt x="2" y="117"/>
                    <a:pt x="5" y="120"/>
                  </a:cubicBezTo>
                  <a:cubicBezTo>
                    <a:pt x="6" y="120"/>
                    <a:pt x="6" y="120"/>
                    <a:pt x="6" y="120"/>
                  </a:cubicBezTo>
                  <a:cubicBezTo>
                    <a:pt x="28" y="98"/>
                    <a:pt x="98" y="28"/>
                    <a:pt x="121" y="6"/>
                  </a:cubicBezTo>
                  <a:cubicBezTo>
                    <a:pt x="120" y="5"/>
                    <a:pt x="120" y="5"/>
                    <a:pt x="120" y="5"/>
                  </a:cubicBezTo>
                  <a:cubicBezTo>
                    <a:pt x="118" y="3"/>
                    <a:pt x="116" y="2"/>
                    <a:pt x="115" y="0"/>
                  </a:cubicBezTo>
                </a:path>
              </a:pathLst>
            </a:custGeom>
            <a:solidFill>
              <a:srgbClr val="47474A"/>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36" name="Freeform 32"/>
            <p:cNvSpPr/>
            <p:nvPr/>
          </p:nvSpPr>
          <p:spPr bwMode="auto">
            <a:xfrm>
              <a:off x="5121275" y="2524125"/>
              <a:ext cx="2049463" cy="2055813"/>
            </a:xfrm>
            <a:custGeom>
              <a:avLst/>
              <a:gdLst>
                <a:gd name="T0" fmla="*/ 128 w 162"/>
                <a:gd name="T1" fmla="*/ 2 h 162"/>
                <a:gd name="T2" fmla="*/ 0 w 162"/>
                <a:gd name="T3" fmla="*/ 124 h 162"/>
                <a:gd name="T4" fmla="*/ 18 w 162"/>
                <a:gd name="T5" fmla="*/ 144 h 162"/>
                <a:gd name="T6" fmla="*/ 38 w 162"/>
                <a:gd name="T7" fmla="*/ 162 h 162"/>
                <a:gd name="T8" fmla="*/ 160 w 162"/>
                <a:gd name="T9" fmla="*/ 34 h 162"/>
                <a:gd name="T10" fmla="*/ 153 w 162"/>
                <a:gd name="T11" fmla="*/ 9 h 162"/>
                <a:gd name="T12" fmla="*/ 128 w 162"/>
                <a:gd name="T13" fmla="*/ 2 h 162"/>
              </a:gdLst>
              <a:ahLst/>
              <a:cxnLst>
                <a:cxn ang="0">
                  <a:pos x="T0" y="T1"/>
                </a:cxn>
                <a:cxn ang="0">
                  <a:pos x="T2" y="T3"/>
                </a:cxn>
                <a:cxn ang="0">
                  <a:pos x="T4" y="T5"/>
                </a:cxn>
                <a:cxn ang="0">
                  <a:pos x="T6" y="T7"/>
                </a:cxn>
                <a:cxn ang="0">
                  <a:pos x="T8" y="T9"/>
                </a:cxn>
                <a:cxn ang="0">
                  <a:pos x="T10" y="T11"/>
                </a:cxn>
                <a:cxn ang="0">
                  <a:pos x="T12" y="T13"/>
                </a:cxn>
              </a:cxnLst>
              <a:rect l="0" t="0" r="r" b="b"/>
              <a:pathLst>
                <a:path w="162" h="162">
                  <a:moveTo>
                    <a:pt x="128" y="2"/>
                  </a:moveTo>
                  <a:cubicBezTo>
                    <a:pt x="91" y="34"/>
                    <a:pt x="34" y="89"/>
                    <a:pt x="0" y="124"/>
                  </a:cubicBezTo>
                  <a:cubicBezTo>
                    <a:pt x="0" y="125"/>
                    <a:pt x="8" y="134"/>
                    <a:pt x="18" y="144"/>
                  </a:cubicBezTo>
                  <a:cubicBezTo>
                    <a:pt x="28" y="154"/>
                    <a:pt x="37" y="162"/>
                    <a:pt x="38" y="162"/>
                  </a:cubicBezTo>
                  <a:cubicBezTo>
                    <a:pt x="73" y="128"/>
                    <a:pt x="128" y="71"/>
                    <a:pt x="160" y="34"/>
                  </a:cubicBezTo>
                  <a:cubicBezTo>
                    <a:pt x="160" y="33"/>
                    <a:pt x="162" y="17"/>
                    <a:pt x="153" y="9"/>
                  </a:cubicBezTo>
                  <a:cubicBezTo>
                    <a:pt x="145" y="0"/>
                    <a:pt x="129" y="2"/>
                    <a:pt x="128" y="2"/>
                  </a:cubicBezTo>
                </a:path>
              </a:pathLst>
            </a:custGeom>
            <a:solidFill>
              <a:srgbClr val="0D0C16"/>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37" name="Freeform 33"/>
            <p:cNvSpPr/>
            <p:nvPr/>
          </p:nvSpPr>
          <p:spPr bwMode="auto">
            <a:xfrm>
              <a:off x="5121275" y="2511425"/>
              <a:ext cx="2062163" cy="2068513"/>
            </a:xfrm>
            <a:custGeom>
              <a:avLst/>
              <a:gdLst>
                <a:gd name="T0" fmla="*/ 129 w 163"/>
                <a:gd name="T1" fmla="*/ 2 h 163"/>
                <a:gd name="T2" fmla="*/ 1 w 163"/>
                <a:gd name="T3" fmla="*/ 124 h 163"/>
                <a:gd name="T4" fmla="*/ 19 w 163"/>
                <a:gd name="T5" fmla="*/ 144 h 163"/>
                <a:gd name="T6" fmla="*/ 39 w 163"/>
                <a:gd name="T7" fmla="*/ 162 h 163"/>
                <a:gd name="T8" fmla="*/ 161 w 163"/>
                <a:gd name="T9" fmla="*/ 34 h 163"/>
                <a:gd name="T10" fmla="*/ 154 w 163"/>
                <a:gd name="T11" fmla="*/ 9 h 163"/>
                <a:gd name="T12" fmla="*/ 129 w 163"/>
                <a:gd name="T13" fmla="*/ 2 h 163"/>
              </a:gdLst>
              <a:ahLst/>
              <a:cxnLst>
                <a:cxn ang="0">
                  <a:pos x="T0" y="T1"/>
                </a:cxn>
                <a:cxn ang="0">
                  <a:pos x="T2" y="T3"/>
                </a:cxn>
                <a:cxn ang="0">
                  <a:pos x="T4" y="T5"/>
                </a:cxn>
                <a:cxn ang="0">
                  <a:pos x="T6" y="T7"/>
                </a:cxn>
                <a:cxn ang="0">
                  <a:pos x="T8" y="T9"/>
                </a:cxn>
                <a:cxn ang="0">
                  <a:pos x="T10" y="T11"/>
                </a:cxn>
                <a:cxn ang="0">
                  <a:pos x="T12" y="T13"/>
                </a:cxn>
              </a:cxnLst>
              <a:rect l="0" t="0" r="r" b="b"/>
              <a:pathLst>
                <a:path w="163" h="163">
                  <a:moveTo>
                    <a:pt x="129" y="2"/>
                  </a:moveTo>
                  <a:cubicBezTo>
                    <a:pt x="93" y="34"/>
                    <a:pt x="35" y="89"/>
                    <a:pt x="1" y="124"/>
                  </a:cubicBezTo>
                  <a:cubicBezTo>
                    <a:pt x="0" y="125"/>
                    <a:pt x="8" y="134"/>
                    <a:pt x="19" y="144"/>
                  </a:cubicBezTo>
                  <a:cubicBezTo>
                    <a:pt x="29" y="155"/>
                    <a:pt x="38" y="163"/>
                    <a:pt x="39" y="162"/>
                  </a:cubicBezTo>
                  <a:cubicBezTo>
                    <a:pt x="74" y="128"/>
                    <a:pt x="129" y="70"/>
                    <a:pt x="161" y="34"/>
                  </a:cubicBezTo>
                  <a:cubicBezTo>
                    <a:pt x="162" y="33"/>
                    <a:pt x="163" y="17"/>
                    <a:pt x="154" y="9"/>
                  </a:cubicBezTo>
                  <a:cubicBezTo>
                    <a:pt x="146" y="0"/>
                    <a:pt x="130" y="1"/>
                    <a:pt x="129" y="2"/>
                  </a:cubicBezTo>
                </a:path>
              </a:pathLst>
            </a:custGeom>
            <a:solidFill>
              <a:srgbClr val="0D0C16"/>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38" name="Freeform 34"/>
            <p:cNvSpPr/>
            <p:nvPr/>
          </p:nvSpPr>
          <p:spPr bwMode="auto">
            <a:xfrm>
              <a:off x="5538788" y="2981325"/>
              <a:ext cx="1479550" cy="1535113"/>
            </a:xfrm>
            <a:custGeom>
              <a:avLst/>
              <a:gdLst>
                <a:gd name="T0" fmla="*/ 114 w 117"/>
                <a:gd name="T1" fmla="*/ 0 h 121"/>
                <a:gd name="T2" fmla="*/ 0 w 117"/>
                <a:gd name="T3" fmla="*/ 117 h 121"/>
                <a:gd name="T4" fmla="*/ 0 w 117"/>
                <a:gd name="T5" fmla="*/ 117 h 121"/>
                <a:gd name="T6" fmla="*/ 4 w 117"/>
                <a:gd name="T7" fmla="*/ 121 h 121"/>
                <a:gd name="T8" fmla="*/ 117 w 117"/>
                <a:gd name="T9" fmla="*/ 3 h 121"/>
                <a:gd name="T10" fmla="*/ 114 w 117"/>
                <a:gd name="T11" fmla="*/ 0 h 121"/>
              </a:gdLst>
              <a:ahLst/>
              <a:cxnLst>
                <a:cxn ang="0">
                  <a:pos x="T0" y="T1"/>
                </a:cxn>
                <a:cxn ang="0">
                  <a:pos x="T2" y="T3"/>
                </a:cxn>
                <a:cxn ang="0">
                  <a:pos x="T4" y="T5"/>
                </a:cxn>
                <a:cxn ang="0">
                  <a:pos x="T6" y="T7"/>
                </a:cxn>
                <a:cxn ang="0">
                  <a:pos x="T8" y="T9"/>
                </a:cxn>
                <a:cxn ang="0">
                  <a:pos x="T10" y="T11"/>
                </a:cxn>
              </a:cxnLst>
              <a:rect l="0" t="0" r="r" b="b"/>
              <a:pathLst>
                <a:path w="117" h="121">
                  <a:moveTo>
                    <a:pt x="114" y="0"/>
                  </a:moveTo>
                  <a:cubicBezTo>
                    <a:pt x="84" y="32"/>
                    <a:pt x="31" y="86"/>
                    <a:pt x="0" y="117"/>
                  </a:cubicBezTo>
                  <a:cubicBezTo>
                    <a:pt x="0" y="117"/>
                    <a:pt x="0" y="117"/>
                    <a:pt x="0" y="117"/>
                  </a:cubicBezTo>
                  <a:cubicBezTo>
                    <a:pt x="1" y="118"/>
                    <a:pt x="3" y="120"/>
                    <a:pt x="4" y="121"/>
                  </a:cubicBezTo>
                  <a:cubicBezTo>
                    <a:pt x="35" y="89"/>
                    <a:pt x="88" y="36"/>
                    <a:pt x="117" y="3"/>
                  </a:cubicBezTo>
                  <a:cubicBezTo>
                    <a:pt x="116" y="2"/>
                    <a:pt x="115" y="1"/>
                    <a:pt x="114" y="0"/>
                  </a:cubicBezTo>
                </a:path>
              </a:pathLst>
            </a:custGeom>
            <a:solidFill>
              <a:srgbClr val="575759"/>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39" name="Freeform 35"/>
            <p:cNvSpPr/>
            <p:nvPr/>
          </p:nvSpPr>
          <p:spPr bwMode="auto">
            <a:xfrm>
              <a:off x="5235575" y="2714625"/>
              <a:ext cx="1543050" cy="1522413"/>
            </a:xfrm>
            <a:custGeom>
              <a:avLst/>
              <a:gdLst>
                <a:gd name="T0" fmla="*/ 117 w 122"/>
                <a:gd name="T1" fmla="*/ 0 h 120"/>
                <a:gd name="T2" fmla="*/ 0 w 122"/>
                <a:gd name="T3" fmla="*/ 114 h 120"/>
                <a:gd name="T4" fmla="*/ 1 w 122"/>
                <a:gd name="T5" fmla="*/ 115 h 120"/>
                <a:gd name="T6" fmla="*/ 1 w 122"/>
                <a:gd name="T7" fmla="*/ 115 h 120"/>
                <a:gd name="T8" fmla="*/ 6 w 122"/>
                <a:gd name="T9" fmla="*/ 120 h 120"/>
                <a:gd name="T10" fmla="*/ 122 w 122"/>
                <a:gd name="T11" fmla="*/ 5 h 120"/>
                <a:gd name="T12" fmla="*/ 117 w 122"/>
                <a:gd name="T13" fmla="*/ 0 h 120"/>
              </a:gdLst>
              <a:ahLst/>
              <a:cxnLst>
                <a:cxn ang="0">
                  <a:pos x="T0" y="T1"/>
                </a:cxn>
                <a:cxn ang="0">
                  <a:pos x="T2" y="T3"/>
                </a:cxn>
                <a:cxn ang="0">
                  <a:pos x="T4" y="T5"/>
                </a:cxn>
                <a:cxn ang="0">
                  <a:pos x="T6" y="T7"/>
                </a:cxn>
                <a:cxn ang="0">
                  <a:pos x="T8" y="T9"/>
                </a:cxn>
                <a:cxn ang="0">
                  <a:pos x="T10" y="T11"/>
                </a:cxn>
                <a:cxn ang="0">
                  <a:pos x="T12" y="T13"/>
                </a:cxn>
              </a:cxnLst>
              <a:rect l="0" t="0" r="r" b="b"/>
              <a:pathLst>
                <a:path w="122" h="120">
                  <a:moveTo>
                    <a:pt x="117" y="0"/>
                  </a:moveTo>
                  <a:cubicBezTo>
                    <a:pt x="85" y="30"/>
                    <a:pt x="31" y="82"/>
                    <a:pt x="0" y="114"/>
                  </a:cubicBezTo>
                  <a:cubicBezTo>
                    <a:pt x="1" y="115"/>
                    <a:pt x="1" y="115"/>
                    <a:pt x="1" y="115"/>
                  </a:cubicBezTo>
                  <a:cubicBezTo>
                    <a:pt x="1" y="115"/>
                    <a:pt x="1" y="115"/>
                    <a:pt x="1" y="115"/>
                  </a:cubicBezTo>
                  <a:cubicBezTo>
                    <a:pt x="2" y="116"/>
                    <a:pt x="4" y="118"/>
                    <a:pt x="6" y="120"/>
                  </a:cubicBezTo>
                  <a:cubicBezTo>
                    <a:pt x="37" y="89"/>
                    <a:pt x="90" y="36"/>
                    <a:pt x="122" y="5"/>
                  </a:cubicBezTo>
                  <a:cubicBezTo>
                    <a:pt x="120" y="3"/>
                    <a:pt x="119" y="2"/>
                    <a:pt x="117" y="0"/>
                  </a:cubicBezTo>
                </a:path>
              </a:pathLst>
            </a:custGeom>
            <a:solidFill>
              <a:srgbClr val="E1DFE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40" name="Freeform 36"/>
            <p:cNvSpPr/>
            <p:nvPr/>
          </p:nvSpPr>
          <p:spPr bwMode="auto">
            <a:xfrm>
              <a:off x="5210175" y="2752725"/>
              <a:ext cx="1619250" cy="1547813"/>
            </a:xfrm>
            <a:custGeom>
              <a:avLst/>
              <a:gdLst>
                <a:gd name="T0" fmla="*/ 122 w 128"/>
                <a:gd name="T1" fmla="*/ 0 h 122"/>
                <a:gd name="T2" fmla="*/ 5 w 128"/>
                <a:gd name="T3" fmla="*/ 115 h 122"/>
                <a:gd name="T4" fmla="*/ 0 w 128"/>
                <a:gd name="T5" fmla="*/ 109 h 122"/>
                <a:gd name="T6" fmla="*/ 11 w 128"/>
                <a:gd name="T7" fmla="*/ 121 h 122"/>
                <a:gd name="T8" fmla="*/ 12 w 128"/>
                <a:gd name="T9" fmla="*/ 122 h 122"/>
                <a:gd name="T10" fmla="*/ 128 w 128"/>
                <a:gd name="T11" fmla="*/ 6 h 122"/>
                <a:gd name="T12" fmla="*/ 122 w 128"/>
                <a:gd name="T13" fmla="*/ 0 h 122"/>
              </a:gdLst>
              <a:ahLst/>
              <a:cxnLst>
                <a:cxn ang="0">
                  <a:pos x="T0" y="T1"/>
                </a:cxn>
                <a:cxn ang="0">
                  <a:pos x="T2" y="T3"/>
                </a:cxn>
                <a:cxn ang="0">
                  <a:pos x="T4" y="T5"/>
                </a:cxn>
                <a:cxn ang="0">
                  <a:pos x="T6" y="T7"/>
                </a:cxn>
                <a:cxn ang="0">
                  <a:pos x="T8" y="T9"/>
                </a:cxn>
                <a:cxn ang="0">
                  <a:pos x="T10" y="T11"/>
                </a:cxn>
                <a:cxn ang="0">
                  <a:pos x="T12" y="T13"/>
                </a:cxn>
              </a:cxnLst>
              <a:rect l="0" t="0" r="r" b="b"/>
              <a:pathLst>
                <a:path w="128" h="122">
                  <a:moveTo>
                    <a:pt x="122" y="0"/>
                  </a:moveTo>
                  <a:cubicBezTo>
                    <a:pt x="90" y="31"/>
                    <a:pt x="37" y="83"/>
                    <a:pt x="5" y="115"/>
                  </a:cubicBezTo>
                  <a:cubicBezTo>
                    <a:pt x="4" y="113"/>
                    <a:pt x="0" y="109"/>
                    <a:pt x="0" y="109"/>
                  </a:cubicBezTo>
                  <a:cubicBezTo>
                    <a:pt x="0" y="109"/>
                    <a:pt x="7" y="117"/>
                    <a:pt x="11" y="121"/>
                  </a:cubicBezTo>
                  <a:cubicBezTo>
                    <a:pt x="12" y="122"/>
                    <a:pt x="12" y="122"/>
                    <a:pt x="12" y="122"/>
                  </a:cubicBezTo>
                  <a:cubicBezTo>
                    <a:pt x="44" y="90"/>
                    <a:pt x="97" y="37"/>
                    <a:pt x="128" y="6"/>
                  </a:cubicBezTo>
                  <a:cubicBezTo>
                    <a:pt x="126" y="3"/>
                    <a:pt x="124" y="2"/>
                    <a:pt x="122" y="0"/>
                  </a:cubicBezTo>
                </a:path>
              </a:pathLst>
            </a:custGeom>
            <a:solidFill>
              <a:srgbClr val="575759"/>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41" name="Freeform 37"/>
            <p:cNvSpPr/>
            <p:nvPr/>
          </p:nvSpPr>
          <p:spPr bwMode="auto">
            <a:xfrm>
              <a:off x="6562725" y="2638425"/>
              <a:ext cx="493713" cy="495300"/>
            </a:xfrm>
            <a:custGeom>
              <a:avLst/>
              <a:gdLst>
                <a:gd name="T0" fmla="*/ 22 w 39"/>
                <a:gd name="T1" fmla="*/ 17 h 39"/>
                <a:gd name="T2" fmla="*/ 6 w 39"/>
                <a:gd name="T3" fmla="*/ 0 h 39"/>
                <a:gd name="T4" fmla="*/ 1 w 39"/>
                <a:gd name="T5" fmla="*/ 5 h 39"/>
                <a:gd name="T6" fmla="*/ 16 w 39"/>
                <a:gd name="T7" fmla="*/ 23 h 39"/>
                <a:gd name="T8" fmla="*/ 34 w 39"/>
                <a:gd name="T9" fmla="*/ 38 h 39"/>
                <a:gd name="T10" fmla="*/ 39 w 39"/>
                <a:gd name="T11" fmla="*/ 33 h 39"/>
                <a:gd name="T12" fmla="*/ 22 w 39"/>
                <a:gd name="T13" fmla="*/ 17 h 39"/>
              </a:gdLst>
              <a:ahLst/>
              <a:cxnLst>
                <a:cxn ang="0">
                  <a:pos x="T0" y="T1"/>
                </a:cxn>
                <a:cxn ang="0">
                  <a:pos x="T2" y="T3"/>
                </a:cxn>
                <a:cxn ang="0">
                  <a:pos x="T4" y="T5"/>
                </a:cxn>
                <a:cxn ang="0">
                  <a:pos x="T6" y="T7"/>
                </a:cxn>
                <a:cxn ang="0">
                  <a:pos x="T8" y="T9"/>
                </a:cxn>
                <a:cxn ang="0">
                  <a:pos x="T10" y="T11"/>
                </a:cxn>
                <a:cxn ang="0">
                  <a:pos x="T12" y="T13"/>
                </a:cxn>
              </a:cxnLst>
              <a:rect l="0" t="0" r="r" b="b"/>
              <a:pathLst>
                <a:path w="39" h="39">
                  <a:moveTo>
                    <a:pt x="22" y="17"/>
                  </a:moveTo>
                  <a:cubicBezTo>
                    <a:pt x="12" y="8"/>
                    <a:pt x="6" y="0"/>
                    <a:pt x="6" y="0"/>
                  </a:cubicBezTo>
                  <a:cubicBezTo>
                    <a:pt x="4" y="2"/>
                    <a:pt x="3" y="3"/>
                    <a:pt x="1" y="5"/>
                  </a:cubicBezTo>
                  <a:cubicBezTo>
                    <a:pt x="0" y="5"/>
                    <a:pt x="7" y="13"/>
                    <a:pt x="16" y="23"/>
                  </a:cubicBezTo>
                  <a:cubicBezTo>
                    <a:pt x="25" y="32"/>
                    <a:pt x="33" y="39"/>
                    <a:pt x="34" y="38"/>
                  </a:cubicBezTo>
                  <a:cubicBezTo>
                    <a:pt x="36" y="36"/>
                    <a:pt x="37" y="35"/>
                    <a:pt x="39" y="33"/>
                  </a:cubicBezTo>
                  <a:cubicBezTo>
                    <a:pt x="39" y="33"/>
                    <a:pt x="31" y="27"/>
                    <a:pt x="22" y="17"/>
                  </a:cubicBezTo>
                  <a:close/>
                </a:path>
              </a:pathLst>
            </a:custGeom>
            <a:solidFill>
              <a:srgbClr val="0D0C16"/>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42" name="Freeform 38"/>
            <p:cNvSpPr/>
            <p:nvPr/>
          </p:nvSpPr>
          <p:spPr bwMode="auto">
            <a:xfrm>
              <a:off x="6588125" y="2613025"/>
              <a:ext cx="493713" cy="482600"/>
            </a:xfrm>
            <a:custGeom>
              <a:avLst/>
              <a:gdLst>
                <a:gd name="T0" fmla="*/ 22 w 39"/>
                <a:gd name="T1" fmla="*/ 17 h 38"/>
                <a:gd name="T2" fmla="*/ 7 w 39"/>
                <a:gd name="T3" fmla="*/ 0 h 38"/>
                <a:gd name="T4" fmla="*/ 1 w 39"/>
                <a:gd name="T5" fmla="*/ 5 h 38"/>
                <a:gd name="T6" fmla="*/ 17 w 39"/>
                <a:gd name="T7" fmla="*/ 22 h 38"/>
                <a:gd name="T8" fmla="*/ 34 w 39"/>
                <a:gd name="T9" fmla="*/ 38 h 38"/>
                <a:gd name="T10" fmla="*/ 39 w 39"/>
                <a:gd name="T11" fmla="*/ 32 h 38"/>
                <a:gd name="T12" fmla="*/ 22 w 39"/>
                <a:gd name="T13" fmla="*/ 17 h 38"/>
              </a:gdLst>
              <a:ahLst/>
              <a:cxnLst>
                <a:cxn ang="0">
                  <a:pos x="T0" y="T1"/>
                </a:cxn>
                <a:cxn ang="0">
                  <a:pos x="T2" y="T3"/>
                </a:cxn>
                <a:cxn ang="0">
                  <a:pos x="T4" y="T5"/>
                </a:cxn>
                <a:cxn ang="0">
                  <a:pos x="T6" y="T7"/>
                </a:cxn>
                <a:cxn ang="0">
                  <a:pos x="T8" y="T9"/>
                </a:cxn>
                <a:cxn ang="0">
                  <a:pos x="T10" y="T11"/>
                </a:cxn>
                <a:cxn ang="0">
                  <a:pos x="T12" y="T13"/>
                </a:cxn>
              </a:cxnLst>
              <a:rect l="0" t="0" r="r" b="b"/>
              <a:pathLst>
                <a:path w="39" h="38">
                  <a:moveTo>
                    <a:pt x="22" y="17"/>
                  </a:moveTo>
                  <a:cubicBezTo>
                    <a:pt x="13" y="8"/>
                    <a:pt x="6" y="0"/>
                    <a:pt x="7" y="0"/>
                  </a:cubicBezTo>
                  <a:cubicBezTo>
                    <a:pt x="5" y="2"/>
                    <a:pt x="3" y="3"/>
                    <a:pt x="1" y="5"/>
                  </a:cubicBezTo>
                  <a:cubicBezTo>
                    <a:pt x="0" y="5"/>
                    <a:pt x="7" y="13"/>
                    <a:pt x="17" y="22"/>
                  </a:cubicBezTo>
                  <a:cubicBezTo>
                    <a:pt x="26" y="31"/>
                    <a:pt x="34" y="38"/>
                    <a:pt x="34" y="38"/>
                  </a:cubicBezTo>
                  <a:cubicBezTo>
                    <a:pt x="36" y="35"/>
                    <a:pt x="37" y="34"/>
                    <a:pt x="39" y="32"/>
                  </a:cubicBezTo>
                  <a:cubicBezTo>
                    <a:pt x="39" y="33"/>
                    <a:pt x="31" y="26"/>
                    <a:pt x="22" y="17"/>
                  </a:cubicBezTo>
                  <a:close/>
                </a:path>
              </a:pathLst>
            </a:custGeom>
            <a:solidFill>
              <a:srgbClr val="31292B"/>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43" name="Freeform 39"/>
            <p:cNvSpPr/>
            <p:nvPr/>
          </p:nvSpPr>
          <p:spPr bwMode="auto">
            <a:xfrm>
              <a:off x="6600825" y="2600325"/>
              <a:ext cx="493713" cy="495300"/>
            </a:xfrm>
            <a:custGeom>
              <a:avLst/>
              <a:gdLst>
                <a:gd name="T0" fmla="*/ 22 w 39"/>
                <a:gd name="T1" fmla="*/ 17 h 39"/>
                <a:gd name="T2" fmla="*/ 7 w 39"/>
                <a:gd name="T3" fmla="*/ 0 h 39"/>
                <a:gd name="T4" fmla="*/ 1 w 39"/>
                <a:gd name="T5" fmla="*/ 5 h 39"/>
                <a:gd name="T6" fmla="*/ 16 w 39"/>
                <a:gd name="T7" fmla="*/ 22 h 39"/>
                <a:gd name="T8" fmla="*/ 34 w 39"/>
                <a:gd name="T9" fmla="*/ 38 h 39"/>
                <a:gd name="T10" fmla="*/ 39 w 39"/>
                <a:gd name="T11" fmla="*/ 32 h 39"/>
                <a:gd name="T12" fmla="*/ 22 w 39"/>
                <a:gd name="T13" fmla="*/ 17 h 39"/>
              </a:gdLst>
              <a:ahLst/>
              <a:cxnLst>
                <a:cxn ang="0">
                  <a:pos x="T0" y="T1"/>
                </a:cxn>
                <a:cxn ang="0">
                  <a:pos x="T2" y="T3"/>
                </a:cxn>
                <a:cxn ang="0">
                  <a:pos x="T4" y="T5"/>
                </a:cxn>
                <a:cxn ang="0">
                  <a:pos x="T6" y="T7"/>
                </a:cxn>
                <a:cxn ang="0">
                  <a:pos x="T8" y="T9"/>
                </a:cxn>
                <a:cxn ang="0">
                  <a:pos x="T10" y="T11"/>
                </a:cxn>
                <a:cxn ang="0">
                  <a:pos x="T12" y="T13"/>
                </a:cxn>
              </a:cxnLst>
              <a:rect l="0" t="0" r="r" b="b"/>
              <a:pathLst>
                <a:path w="39" h="39">
                  <a:moveTo>
                    <a:pt x="22" y="17"/>
                  </a:moveTo>
                  <a:cubicBezTo>
                    <a:pt x="13" y="8"/>
                    <a:pt x="6" y="0"/>
                    <a:pt x="7" y="0"/>
                  </a:cubicBezTo>
                  <a:cubicBezTo>
                    <a:pt x="4" y="2"/>
                    <a:pt x="3" y="3"/>
                    <a:pt x="1" y="5"/>
                  </a:cubicBezTo>
                  <a:cubicBezTo>
                    <a:pt x="0" y="5"/>
                    <a:pt x="7" y="13"/>
                    <a:pt x="16" y="22"/>
                  </a:cubicBezTo>
                  <a:cubicBezTo>
                    <a:pt x="25" y="32"/>
                    <a:pt x="33" y="39"/>
                    <a:pt x="34" y="38"/>
                  </a:cubicBezTo>
                  <a:cubicBezTo>
                    <a:pt x="36" y="36"/>
                    <a:pt x="37" y="35"/>
                    <a:pt x="39" y="32"/>
                  </a:cubicBezTo>
                  <a:cubicBezTo>
                    <a:pt x="38" y="33"/>
                    <a:pt x="31" y="26"/>
                    <a:pt x="22" y="17"/>
                  </a:cubicBezTo>
                  <a:close/>
                </a:path>
              </a:pathLst>
            </a:custGeom>
            <a:solidFill>
              <a:srgbClr val="F4B844"/>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44" name="Freeform 40"/>
            <p:cNvSpPr/>
            <p:nvPr/>
          </p:nvSpPr>
          <p:spPr bwMode="auto">
            <a:xfrm>
              <a:off x="6677025" y="2536825"/>
              <a:ext cx="481013" cy="482600"/>
            </a:xfrm>
            <a:custGeom>
              <a:avLst/>
              <a:gdLst>
                <a:gd name="T0" fmla="*/ 21 w 38"/>
                <a:gd name="T1" fmla="*/ 17 h 38"/>
                <a:gd name="T2" fmla="*/ 6 w 38"/>
                <a:gd name="T3" fmla="*/ 0 h 38"/>
                <a:gd name="T4" fmla="*/ 1 w 38"/>
                <a:gd name="T5" fmla="*/ 5 h 38"/>
                <a:gd name="T6" fmla="*/ 16 w 38"/>
                <a:gd name="T7" fmla="*/ 22 h 38"/>
                <a:gd name="T8" fmla="*/ 33 w 38"/>
                <a:gd name="T9" fmla="*/ 37 h 38"/>
                <a:gd name="T10" fmla="*/ 38 w 38"/>
                <a:gd name="T11" fmla="*/ 32 h 38"/>
                <a:gd name="T12" fmla="*/ 21 w 38"/>
                <a:gd name="T13" fmla="*/ 17 h 38"/>
              </a:gdLst>
              <a:ahLst/>
              <a:cxnLst>
                <a:cxn ang="0">
                  <a:pos x="T0" y="T1"/>
                </a:cxn>
                <a:cxn ang="0">
                  <a:pos x="T2" y="T3"/>
                </a:cxn>
                <a:cxn ang="0">
                  <a:pos x="T4" y="T5"/>
                </a:cxn>
                <a:cxn ang="0">
                  <a:pos x="T6" y="T7"/>
                </a:cxn>
                <a:cxn ang="0">
                  <a:pos x="T8" y="T9"/>
                </a:cxn>
                <a:cxn ang="0">
                  <a:pos x="T10" y="T11"/>
                </a:cxn>
                <a:cxn ang="0">
                  <a:pos x="T12" y="T13"/>
                </a:cxn>
              </a:cxnLst>
              <a:rect l="0" t="0" r="r" b="b"/>
              <a:pathLst>
                <a:path w="38" h="38">
                  <a:moveTo>
                    <a:pt x="21" y="17"/>
                  </a:moveTo>
                  <a:cubicBezTo>
                    <a:pt x="12" y="8"/>
                    <a:pt x="6" y="0"/>
                    <a:pt x="6" y="0"/>
                  </a:cubicBezTo>
                  <a:cubicBezTo>
                    <a:pt x="4" y="2"/>
                    <a:pt x="3" y="3"/>
                    <a:pt x="1" y="5"/>
                  </a:cubicBezTo>
                  <a:cubicBezTo>
                    <a:pt x="0" y="5"/>
                    <a:pt x="7" y="13"/>
                    <a:pt x="16" y="22"/>
                  </a:cubicBezTo>
                  <a:cubicBezTo>
                    <a:pt x="25" y="31"/>
                    <a:pt x="33" y="38"/>
                    <a:pt x="33" y="37"/>
                  </a:cubicBezTo>
                  <a:cubicBezTo>
                    <a:pt x="35" y="35"/>
                    <a:pt x="36" y="34"/>
                    <a:pt x="38" y="32"/>
                  </a:cubicBezTo>
                  <a:cubicBezTo>
                    <a:pt x="38" y="32"/>
                    <a:pt x="30" y="26"/>
                    <a:pt x="21" y="17"/>
                  </a:cubicBezTo>
                  <a:close/>
                </a:path>
              </a:pathLst>
            </a:custGeom>
            <a:solidFill>
              <a:srgbClr val="0D0C16"/>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45" name="Freeform 41"/>
            <p:cNvSpPr/>
            <p:nvPr/>
          </p:nvSpPr>
          <p:spPr bwMode="auto">
            <a:xfrm>
              <a:off x="7031038" y="2879725"/>
              <a:ext cx="76200" cy="88900"/>
            </a:xfrm>
            <a:custGeom>
              <a:avLst/>
              <a:gdLst>
                <a:gd name="T0" fmla="*/ 0 w 6"/>
                <a:gd name="T1" fmla="*/ 3 h 7"/>
                <a:gd name="T2" fmla="*/ 3 w 6"/>
                <a:gd name="T3" fmla="*/ 7 h 7"/>
                <a:gd name="T4" fmla="*/ 6 w 6"/>
                <a:gd name="T5" fmla="*/ 3 h 7"/>
                <a:gd name="T6" fmla="*/ 3 w 6"/>
                <a:gd name="T7" fmla="*/ 0 h 7"/>
                <a:gd name="T8" fmla="*/ 0 w 6"/>
                <a:gd name="T9" fmla="*/ 3 h 7"/>
              </a:gdLst>
              <a:ahLst/>
              <a:cxnLst>
                <a:cxn ang="0">
                  <a:pos x="T0" y="T1"/>
                </a:cxn>
                <a:cxn ang="0">
                  <a:pos x="T2" y="T3"/>
                </a:cxn>
                <a:cxn ang="0">
                  <a:pos x="T4" y="T5"/>
                </a:cxn>
                <a:cxn ang="0">
                  <a:pos x="T6" y="T7"/>
                </a:cxn>
                <a:cxn ang="0">
                  <a:pos x="T8" y="T9"/>
                </a:cxn>
              </a:cxnLst>
              <a:rect l="0" t="0" r="r" b="b"/>
              <a:pathLst>
                <a:path w="6" h="7">
                  <a:moveTo>
                    <a:pt x="0" y="3"/>
                  </a:moveTo>
                  <a:cubicBezTo>
                    <a:pt x="1" y="5"/>
                    <a:pt x="2" y="6"/>
                    <a:pt x="3" y="7"/>
                  </a:cubicBezTo>
                  <a:cubicBezTo>
                    <a:pt x="4" y="5"/>
                    <a:pt x="5" y="5"/>
                    <a:pt x="6" y="3"/>
                  </a:cubicBezTo>
                  <a:cubicBezTo>
                    <a:pt x="5" y="3"/>
                    <a:pt x="4" y="2"/>
                    <a:pt x="3" y="0"/>
                  </a:cubicBezTo>
                  <a:cubicBezTo>
                    <a:pt x="1" y="2"/>
                    <a:pt x="1" y="2"/>
                    <a:pt x="0" y="3"/>
                  </a:cubicBezTo>
                  <a:close/>
                </a:path>
              </a:pathLst>
            </a:custGeom>
            <a:solidFill>
              <a:srgbClr val="575759"/>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46" name="Freeform 42"/>
            <p:cNvSpPr/>
            <p:nvPr/>
          </p:nvSpPr>
          <p:spPr bwMode="auto">
            <a:xfrm>
              <a:off x="6765925" y="2625725"/>
              <a:ext cx="101600" cy="101600"/>
            </a:xfrm>
            <a:custGeom>
              <a:avLst/>
              <a:gdLst>
                <a:gd name="T0" fmla="*/ 8 w 8"/>
                <a:gd name="T1" fmla="*/ 6 h 8"/>
                <a:gd name="T2" fmla="*/ 3 w 8"/>
                <a:gd name="T3" fmla="*/ 0 h 8"/>
                <a:gd name="T4" fmla="*/ 0 w 8"/>
                <a:gd name="T5" fmla="*/ 3 h 8"/>
                <a:gd name="T6" fmla="*/ 1 w 8"/>
                <a:gd name="T7" fmla="*/ 4 h 8"/>
                <a:gd name="T8" fmla="*/ 1 w 8"/>
                <a:gd name="T9" fmla="*/ 4 h 8"/>
                <a:gd name="T10" fmla="*/ 5 w 8"/>
                <a:gd name="T11" fmla="*/ 8 h 8"/>
                <a:gd name="T12" fmla="*/ 8 w 8"/>
                <a:gd name="T13" fmla="*/ 6 h 8"/>
              </a:gdLst>
              <a:ahLst/>
              <a:cxnLst>
                <a:cxn ang="0">
                  <a:pos x="T0" y="T1"/>
                </a:cxn>
                <a:cxn ang="0">
                  <a:pos x="T2" y="T3"/>
                </a:cxn>
                <a:cxn ang="0">
                  <a:pos x="T4" y="T5"/>
                </a:cxn>
                <a:cxn ang="0">
                  <a:pos x="T6" y="T7"/>
                </a:cxn>
                <a:cxn ang="0">
                  <a:pos x="T8" y="T9"/>
                </a:cxn>
                <a:cxn ang="0">
                  <a:pos x="T10" y="T11"/>
                </a:cxn>
                <a:cxn ang="0">
                  <a:pos x="T12" y="T13"/>
                </a:cxn>
              </a:cxnLst>
              <a:rect l="0" t="0" r="r" b="b"/>
              <a:pathLst>
                <a:path w="8" h="8">
                  <a:moveTo>
                    <a:pt x="8" y="6"/>
                  </a:moveTo>
                  <a:cubicBezTo>
                    <a:pt x="6" y="4"/>
                    <a:pt x="5" y="2"/>
                    <a:pt x="3" y="0"/>
                  </a:cubicBezTo>
                  <a:cubicBezTo>
                    <a:pt x="2" y="1"/>
                    <a:pt x="1" y="2"/>
                    <a:pt x="0" y="3"/>
                  </a:cubicBezTo>
                  <a:cubicBezTo>
                    <a:pt x="1" y="4"/>
                    <a:pt x="1" y="4"/>
                    <a:pt x="1" y="4"/>
                  </a:cubicBezTo>
                  <a:cubicBezTo>
                    <a:pt x="1" y="4"/>
                    <a:pt x="1" y="4"/>
                    <a:pt x="1" y="4"/>
                  </a:cubicBezTo>
                  <a:cubicBezTo>
                    <a:pt x="2" y="5"/>
                    <a:pt x="4" y="7"/>
                    <a:pt x="5" y="8"/>
                  </a:cubicBezTo>
                  <a:cubicBezTo>
                    <a:pt x="6" y="7"/>
                    <a:pt x="7" y="7"/>
                    <a:pt x="8" y="6"/>
                  </a:cubicBezTo>
                  <a:close/>
                </a:path>
              </a:pathLst>
            </a:custGeom>
            <a:solidFill>
              <a:srgbClr val="E1DFE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47" name="Freeform 43"/>
            <p:cNvSpPr/>
            <p:nvPr/>
          </p:nvSpPr>
          <p:spPr bwMode="auto">
            <a:xfrm>
              <a:off x="6804025" y="2663825"/>
              <a:ext cx="112713" cy="114300"/>
            </a:xfrm>
            <a:custGeom>
              <a:avLst/>
              <a:gdLst>
                <a:gd name="T0" fmla="*/ 3 w 9"/>
                <a:gd name="T1" fmla="*/ 0 h 9"/>
                <a:gd name="T2" fmla="*/ 0 w 9"/>
                <a:gd name="T3" fmla="*/ 3 h 9"/>
                <a:gd name="T4" fmla="*/ 5 w 9"/>
                <a:gd name="T5" fmla="*/ 8 h 9"/>
                <a:gd name="T6" fmla="*/ 6 w 9"/>
                <a:gd name="T7" fmla="*/ 9 h 9"/>
                <a:gd name="T8" fmla="*/ 9 w 9"/>
                <a:gd name="T9" fmla="*/ 6 h 9"/>
                <a:gd name="T10" fmla="*/ 8 w 9"/>
                <a:gd name="T11" fmla="*/ 5 h 9"/>
                <a:gd name="T12" fmla="*/ 3 w 9"/>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9" h="9">
                  <a:moveTo>
                    <a:pt x="3" y="0"/>
                  </a:moveTo>
                  <a:cubicBezTo>
                    <a:pt x="2" y="1"/>
                    <a:pt x="0" y="3"/>
                    <a:pt x="0" y="3"/>
                  </a:cubicBezTo>
                  <a:cubicBezTo>
                    <a:pt x="0" y="3"/>
                    <a:pt x="1" y="5"/>
                    <a:pt x="5" y="8"/>
                  </a:cubicBezTo>
                  <a:cubicBezTo>
                    <a:pt x="6" y="9"/>
                    <a:pt x="6" y="9"/>
                    <a:pt x="6" y="9"/>
                  </a:cubicBezTo>
                  <a:cubicBezTo>
                    <a:pt x="7" y="8"/>
                    <a:pt x="7" y="7"/>
                    <a:pt x="9" y="6"/>
                  </a:cubicBezTo>
                  <a:cubicBezTo>
                    <a:pt x="8" y="5"/>
                    <a:pt x="8" y="5"/>
                    <a:pt x="8" y="5"/>
                  </a:cubicBezTo>
                  <a:cubicBezTo>
                    <a:pt x="6" y="4"/>
                    <a:pt x="5" y="2"/>
                    <a:pt x="3" y="0"/>
                  </a:cubicBezTo>
                  <a:close/>
                </a:path>
              </a:pathLst>
            </a:custGeom>
            <a:solidFill>
              <a:srgbClr val="575759"/>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48" name="Freeform 44"/>
            <p:cNvSpPr/>
            <p:nvPr/>
          </p:nvSpPr>
          <p:spPr bwMode="auto">
            <a:xfrm>
              <a:off x="5146675" y="3983038"/>
              <a:ext cx="557213" cy="558800"/>
            </a:xfrm>
            <a:custGeom>
              <a:avLst/>
              <a:gdLst>
                <a:gd name="T0" fmla="*/ 24 w 44"/>
                <a:gd name="T1" fmla="*/ 21 h 44"/>
                <a:gd name="T2" fmla="*/ 6 w 44"/>
                <a:gd name="T3" fmla="*/ 0 h 44"/>
                <a:gd name="T4" fmla="*/ 1 w 44"/>
                <a:gd name="T5" fmla="*/ 6 h 44"/>
                <a:gd name="T6" fmla="*/ 19 w 44"/>
                <a:gd name="T7" fmla="*/ 26 h 44"/>
                <a:gd name="T8" fmla="*/ 39 w 44"/>
                <a:gd name="T9" fmla="*/ 44 h 44"/>
                <a:gd name="T10" fmla="*/ 44 w 44"/>
                <a:gd name="T11" fmla="*/ 38 h 44"/>
                <a:gd name="T12" fmla="*/ 24 w 44"/>
                <a:gd name="T13" fmla="*/ 21 h 44"/>
              </a:gdLst>
              <a:ahLst/>
              <a:cxnLst>
                <a:cxn ang="0">
                  <a:pos x="T0" y="T1"/>
                </a:cxn>
                <a:cxn ang="0">
                  <a:pos x="T2" y="T3"/>
                </a:cxn>
                <a:cxn ang="0">
                  <a:pos x="T4" y="T5"/>
                </a:cxn>
                <a:cxn ang="0">
                  <a:pos x="T6" y="T7"/>
                </a:cxn>
                <a:cxn ang="0">
                  <a:pos x="T8" y="T9"/>
                </a:cxn>
                <a:cxn ang="0">
                  <a:pos x="T10" y="T11"/>
                </a:cxn>
                <a:cxn ang="0">
                  <a:pos x="T12" y="T13"/>
                </a:cxn>
              </a:cxnLst>
              <a:rect l="0" t="0" r="r" b="b"/>
              <a:pathLst>
                <a:path w="44" h="44">
                  <a:moveTo>
                    <a:pt x="24" y="21"/>
                  </a:moveTo>
                  <a:cubicBezTo>
                    <a:pt x="14" y="10"/>
                    <a:pt x="6" y="1"/>
                    <a:pt x="6" y="0"/>
                  </a:cubicBezTo>
                  <a:cubicBezTo>
                    <a:pt x="4" y="3"/>
                    <a:pt x="3" y="4"/>
                    <a:pt x="1" y="6"/>
                  </a:cubicBezTo>
                  <a:cubicBezTo>
                    <a:pt x="0" y="6"/>
                    <a:pt x="8" y="15"/>
                    <a:pt x="19" y="26"/>
                  </a:cubicBezTo>
                  <a:cubicBezTo>
                    <a:pt x="29" y="36"/>
                    <a:pt x="38" y="44"/>
                    <a:pt x="39" y="44"/>
                  </a:cubicBezTo>
                  <a:cubicBezTo>
                    <a:pt x="41" y="42"/>
                    <a:pt x="42" y="41"/>
                    <a:pt x="44" y="38"/>
                  </a:cubicBezTo>
                  <a:cubicBezTo>
                    <a:pt x="44" y="39"/>
                    <a:pt x="35" y="31"/>
                    <a:pt x="24" y="21"/>
                  </a:cubicBezTo>
                </a:path>
              </a:pathLst>
            </a:custGeom>
            <a:solidFill>
              <a:srgbClr val="31292B"/>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49" name="Freeform 45"/>
            <p:cNvSpPr/>
            <p:nvPr/>
          </p:nvSpPr>
          <p:spPr bwMode="auto">
            <a:xfrm>
              <a:off x="5133975" y="4008438"/>
              <a:ext cx="557213" cy="558800"/>
            </a:xfrm>
            <a:custGeom>
              <a:avLst/>
              <a:gdLst>
                <a:gd name="T0" fmla="*/ 24 w 44"/>
                <a:gd name="T1" fmla="*/ 20 h 44"/>
                <a:gd name="T2" fmla="*/ 6 w 44"/>
                <a:gd name="T3" fmla="*/ 0 h 44"/>
                <a:gd name="T4" fmla="*/ 1 w 44"/>
                <a:gd name="T5" fmla="*/ 5 h 44"/>
                <a:gd name="T6" fmla="*/ 18 w 44"/>
                <a:gd name="T7" fmla="*/ 25 h 44"/>
                <a:gd name="T8" fmla="*/ 39 w 44"/>
                <a:gd name="T9" fmla="*/ 43 h 44"/>
                <a:gd name="T10" fmla="*/ 44 w 44"/>
                <a:gd name="T11" fmla="*/ 38 h 44"/>
                <a:gd name="T12" fmla="*/ 24 w 44"/>
                <a:gd name="T13" fmla="*/ 20 h 44"/>
              </a:gdLst>
              <a:ahLst/>
              <a:cxnLst>
                <a:cxn ang="0">
                  <a:pos x="T0" y="T1"/>
                </a:cxn>
                <a:cxn ang="0">
                  <a:pos x="T2" y="T3"/>
                </a:cxn>
                <a:cxn ang="0">
                  <a:pos x="T4" y="T5"/>
                </a:cxn>
                <a:cxn ang="0">
                  <a:pos x="T6" y="T7"/>
                </a:cxn>
                <a:cxn ang="0">
                  <a:pos x="T8" y="T9"/>
                </a:cxn>
                <a:cxn ang="0">
                  <a:pos x="T10" y="T11"/>
                </a:cxn>
                <a:cxn ang="0">
                  <a:pos x="T12" y="T13"/>
                </a:cxn>
              </a:cxnLst>
              <a:rect l="0" t="0" r="r" b="b"/>
              <a:pathLst>
                <a:path w="44" h="44">
                  <a:moveTo>
                    <a:pt x="24" y="20"/>
                  </a:moveTo>
                  <a:cubicBezTo>
                    <a:pt x="13" y="9"/>
                    <a:pt x="5" y="0"/>
                    <a:pt x="6" y="0"/>
                  </a:cubicBezTo>
                  <a:cubicBezTo>
                    <a:pt x="4" y="2"/>
                    <a:pt x="3" y="3"/>
                    <a:pt x="1" y="5"/>
                  </a:cubicBezTo>
                  <a:cubicBezTo>
                    <a:pt x="0" y="6"/>
                    <a:pt x="8" y="15"/>
                    <a:pt x="18" y="25"/>
                  </a:cubicBezTo>
                  <a:cubicBezTo>
                    <a:pt x="29" y="36"/>
                    <a:pt x="38" y="44"/>
                    <a:pt x="39" y="43"/>
                  </a:cubicBezTo>
                  <a:cubicBezTo>
                    <a:pt x="41" y="41"/>
                    <a:pt x="42" y="40"/>
                    <a:pt x="44" y="38"/>
                  </a:cubicBezTo>
                  <a:cubicBezTo>
                    <a:pt x="43" y="38"/>
                    <a:pt x="34" y="30"/>
                    <a:pt x="24" y="20"/>
                  </a:cubicBezTo>
                </a:path>
              </a:pathLst>
            </a:custGeom>
            <a:solidFill>
              <a:srgbClr val="F4B844"/>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50" name="Freeform 46"/>
            <p:cNvSpPr/>
            <p:nvPr/>
          </p:nvSpPr>
          <p:spPr bwMode="auto">
            <a:xfrm>
              <a:off x="6638925" y="2625725"/>
              <a:ext cx="88900" cy="101600"/>
            </a:xfrm>
            <a:custGeom>
              <a:avLst/>
              <a:gdLst>
                <a:gd name="T0" fmla="*/ 3 w 7"/>
                <a:gd name="T1" fmla="*/ 0 h 8"/>
                <a:gd name="T2" fmla="*/ 0 w 7"/>
                <a:gd name="T3" fmla="*/ 3 h 8"/>
                <a:gd name="T4" fmla="*/ 4 w 7"/>
                <a:gd name="T5" fmla="*/ 8 h 8"/>
                <a:gd name="T6" fmla="*/ 7 w 7"/>
                <a:gd name="T7" fmla="*/ 5 h 8"/>
                <a:gd name="T8" fmla="*/ 3 w 7"/>
                <a:gd name="T9" fmla="*/ 0 h 8"/>
              </a:gdLst>
              <a:ahLst/>
              <a:cxnLst>
                <a:cxn ang="0">
                  <a:pos x="T0" y="T1"/>
                </a:cxn>
                <a:cxn ang="0">
                  <a:pos x="T2" y="T3"/>
                </a:cxn>
                <a:cxn ang="0">
                  <a:pos x="T4" y="T5"/>
                </a:cxn>
                <a:cxn ang="0">
                  <a:pos x="T6" y="T7"/>
                </a:cxn>
                <a:cxn ang="0">
                  <a:pos x="T8" y="T9"/>
                </a:cxn>
              </a:cxnLst>
              <a:rect l="0" t="0" r="r" b="b"/>
              <a:pathLst>
                <a:path w="7" h="8">
                  <a:moveTo>
                    <a:pt x="3" y="0"/>
                  </a:moveTo>
                  <a:cubicBezTo>
                    <a:pt x="2" y="1"/>
                    <a:pt x="1" y="2"/>
                    <a:pt x="0" y="3"/>
                  </a:cubicBezTo>
                  <a:cubicBezTo>
                    <a:pt x="0" y="4"/>
                    <a:pt x="2" y="6"/>
                    <a:pt x="4" y="8"/>
                  </a:cubicBezTo>
                  <a:cubicBezTo>
                    <a:pt x="5" y="7"/>
                    <a:pt x="6" y="6"/>
                    <a:pt x="7" y="5"/>
                  </a:cubicBezTo>
                  <a:cubicBezTo>
                    <a:pt x="5" y="3"/>
                    <a:pt x="4" y="1"/>
                    <a:pt x="3" y="0"/>
                  </a:cubicBezTo>
                  <a:close/>
                </a:path>
              </a:pathLst>
            </a:custGeom>
            <a:solidFill>
              <a:srgbClr val="FFDA9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51" name="Freeform 47"/>
            <p:cNvSpPr/>
            <p:nvPr/>
          </p:nvSpPr>
          <p:spPr bwMode="auto">
            <a:xfrm>
              <a:off x="5172075" y="4033838"/>
              <a:ext cx="101600" cy="114300"/>
            </a:xfrm>
            <a:custGeom>
              <a:avLst/>
              <a:gdLst>
                <a:gd name="T0" fmla="*/ 0 w 8"/>
                <a:gd name="T1" fmla="*/ 4 h 9"/>
                <a:gd name="T2" fmla="*/ 4 w 8"/>
                <a:gd name="T3" fmla="*/ 9 h 9"/>
                <a:gd name="T4" fmla="*/ 8 w 8"/>
                <a:gd name="T5" fmla="*/ 6 h 9"/>
                <a:gd name="T6" fmla="*/ 3 w 8"/>
                <a:gd name="T7" fmla="*/ 0 h 9"/>
                <a:gd name="T8" fmla="*/ 0 w 8"/>
                <a:gd name="T9" fmla="*/ 4 h 9"/>
              </a:gdLst>
              <a:ahLst/>
              <a:cxnLst>
                <a:cxn ang="0">
                  <a:pos x="T0" y="T1"/>
                </a:cxn>
                <a:cxn ang="0">
                  <a:pos x="T2" y="T3"/>
                </a:cxn>
                <a:cxn ang="0">
                  <a:pos x="T4" y="T5"/>
                </a:cxn>
                <a:cxn ang="0">
                  <a:pos x="T6" y="T7"/>
                </a:cxn>
                <a:cxn ang="0">
                  <a:pos x="T8" y="T9"/>
                </a:cxn>
              </a:cxnLst>
              <a:rect l="0" t="0" r="r" b="b"/>
              <a:pathLst>
                <a:path w="8" h="9">
                  <a:moveTo>
                    <a:pt x="0" y="4"/>
                  </a:moveTo>
                  <a:cubicBezTo>
                    <a:pt x="0" y="5"/>
                    <a:pt x="2" y="7"/>
                    <a:pt x="4" y="9"/>
                  </a:cubicBezTo>
                  <a:cubicBezTo>
                    <a:pt x="6" y="8"/>
                    <a:pt x="6" y="7"/>
                    <a:pt x="8" y="6"/>
                  </a:cubicBezTo>
                  <a:cubicBezTo>
                    <a:pt x="5" y="4"/>
                    <a:pt x="4" y="2"/>
                    <a:pt x="3" y="0"/>
                  </a:cubicBezTo>
                  <a:cubicBezTo>
                    <a:pt x="2" y="2"/>
                    <a:pt x="1" y="2"/>
                    <a:pt x="0" y="4"/>
                  </a:cubicBezTo>
                  <a:close/>
                </a:path>
              </a:pathLst>
            </a:custGeom>
            <a:solidFill>
              <a:srgbClr val="FFDA9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52" name="Freeform 48"/>
            <p:cNvSpPr/>
            <p:nvPr/>
          </p:nvSpPr>
          <p:spPr bwMode="auto">
            <a:xfrm>
              <a:off x="6689725" y="2689225"/>
              <a:ext cx="201613" cy="215900"/>
            </a:xfrm>
            <a:custGeom>
              <a:avLst/>
              <a:gdLst>
                <a:gd name="T0" fmla="*/ 14 w 16"/>
                <a:gd name="T1" fmla="*/ 11 h 17"/>
                <a:gd name="T2" fmla="*/ 3 w 16"/>
                <a:gd name="T3" fmla="*/ 0 h 17"/>
                <a:gd name="T4" fmla="*/ 0 w 16"/>
                <a:gd name="T5" fmla="*/ 3 h 17"/>
                <a:gd name="T6" fmla="*/ 10 w 16"/>
                <a:gd name="T7" fmla="*/ 14 h 17"/>
                <a:gd name="T8" fmla="*/ 12 w 16"/>
                <a:gd name="T9" fmla="*/ 17 h 17"/>
                <a:gd name="T10" fmla="*/ 16 w 16"/>
                <a:gd name="T11" fmla="*/ 13 h 17"/>
                <a:gd name="T12" fmla="*/ 14 w 16"/>
                <a:gd name="T13" fmla="*/ 11 h 17"/>
              </a:gdLst>
              <a:ahLst/>
              <a:cxnLst>
                <a:cxn ang="0">
                  <a:pos x="T0" y="T1"/>
                </a:cxn>
                <a:cxn ang="0">
                  <a:pos x="T2" y="T3"/>
                </a:cxn>
                <a:cxn ang="0">
                  <a:pos x="T4" y="T5"/>
                </a:cxn>
                <a:cxn ang="0">
                  <a:pos x="T6" y="T7"/>
                </a:cxn>
                <a:cxn ang="0">
                  <a:pos x="T8" y="T9"/>
                </a:cxn>
                <a:cxn ang="0">
                  <a:pos x="T10" y="T11"/>
                </a:cxn>
                <a:cxn ang="0">
                  <a:pos x="T12" y="T13"/>
                </a:cxn>
              </a:cxnLst>
              <a:rect l="0" t="0" r="r" b="b"/>
              <a:pathLst>
                <a:path w="16" h="17">
                  <a:moveTo>
                    <a:pt x="14" y="11"/>
                  </a:moveTo>
                  <a:cubicBezTo>
                    <a:pt x="9" y="6"/>
                    <a:pt x="5" y="3"/>
                    <a:pt x="3" y="0"/>
                  </a:cubicBezTo>
                  <a:cubicBezTo>
                    <a:pt x="2" y="1"/>
                    <a:pt x="1" y="2"/>
                    <a:pt x="0" y="3"/>
                  </a:cubicBezTo>
                  <a:cubicBezTo>
                    <a:pt x="2" y="6"/>
                    <a:pt x="6" y="10"/>
                    <a:pt x="10" y="14"/>
                  </a:cubicBezTo>
                  <a:cubicBezTo>
                    <a:pt x="11" y="15"/>
                    <a:pt x="12" y="16"/>
                    <a:pt x="12" y="17"/>
                  </a:cubicBezTo>
                  <a:cubicBezTo>
                    <a:pt x="14" y="15"/>
                    <a:pt x="14" y="15"/>
                    <a:pt x="16" y="13"/>
                  </a:cubicBezTo>
                  <a:cubicBezTo>
                    <a:pt x="15" y="13"/>
                    <a:pt x="14" y="12"/>
                    <a:pt x="14" y="1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53" name="Freeform 49"/>
            <p:cNvSpPr/>
            <p:nvPr/>
          </p:nvSpPr>
          <p:spPr bwMode="auto">
            <a:xfrm>
              <a:off x="6842125" y="2854325"/>
              <a:ext cx="176213" cy="165100"/>
            </a:xfrm>
            <a:custGeom>
              <a:avLst/>
              <a:gdLst>
                <a:gd name="T0" fmla="*/ 14 w 14"/>
                <a:gd name="T1" fmla="*/ 10 h 13"/>
                <a:gd name="T2" fmla="*/ 6 w 14"/>
                <a:gd name="T3" fmla="*/ 2 h 13"/>
                <a:gd name="T4" fmla="*/ 4 w 14"/>
                <a:gd name="T5" fmla="*/ 0 h 13"/>
                <a:gd name="T6" fmla="*/ 0 w 14"/>
                <a:gd name="T7" fmla="*/ 4 h 13"/>
                <a:gd name="T8" fmla="*/ 3 w 14"/>
                <a:gd name="T9" fmla="*/ 6 h 13"/>
                <a:gd name="T10" fmla="*/ 11 w 14"/>
                <a:gd name="T11" fmla="*/ 13 h 13"/>
                <a:gd name="T12" fmla="*/ 14 w 14"/>
                <a:gd name="T13" fmla="*/ 10 h 13"/>
              </a:gdLst>
              <a:ahLst/>
              <a:cxnLst>
                <a:cxn ang="0">
                  <a:pos x="T0" y="T1"/>
                </a:cxn>
                <a:cxn ang="0">
                  <a:pos x="T2" y="T3"/>
                </a:cxn>
                <a:cxn ang="0">
                  <a:pos x="T4" y="T5"/>
                </a:cxn>
                <a:cxn ang="0">
                  <a:pos x="T6" y="T7"/>
                </a:cxn>
                <a:cxn ang="0">
                  <a:pos x="T8" y="T9"/>
                </a:cxn>
                <a:cxn ang="0">
                  <a:pos x="T10" y="T11"/>
                </a:cxn>
                <a:cxn ang="0">
                  <a:pos x="T12" y="T13"/>
                </a:cxn>
              </a:cxnLst>
              <a:rect l="0" t="0" r="r" b="b"/>
              <a:pathLst>
                <a:path w="14" h="13">
                  <a:moveTo>
                    <a:pt x="14" y="10"/>
                  </a:moveTo>
                  <a:cubicBezTo>
                    <a:pt x="12" y="8"/>
                    <a:pt x="9" y="5"/>
                    <a:pt x="6" y="2"/>
                  </a:cubicBezTo>
                  <a:cubicBezTo>
                    <a:pt x="5" y="2"/>
                    <a:pt x="4" y="1"/>
                    <a:pt x="4" y="0"/>
                  </a:cubicBezTo>
                  <a:cubicBezTo>
                    <a:pt x="2" y="2"/>
                    <a:pt x="2" y="2"/>
                    <a:pt x="0" y="4"/>
                  </a:cubicBezTo>
                  <a:cubicBezTo>
                    <a:pt x="1" y="4"/>
                    <a:pt x="2" y="5"/>
                    <a:pt x="3" y="6"/>
                  </a:cubicBezTo>
                  <a:cubicBezTo>
                    <a:pt x="6" y="9"/>
                    <a:pt x="9" y="11"/>
                    <a:pt x="11" y="13"/>
                  </a:cubicBezTo>
                  <a:cubicBezTo>
                    <a:pt x="12" y="12"/>
                    <a:pt x="13" y="11"/>
                    <a:pt x="14" y="10"/>
                  </a:cubicBezTo>
                  <a:close/>
                </a:path>
              </a:pathLst>
            </a:custGeom>
            <a:solidFill>
              <a:srgbClr val="A9560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54" name="Freeform 50"/>
            <p:cNvSpPr/>
            <p:nvPr/>
          </p:nvSpPr>
          <p:spPr bwMode="auto">
            <a:xfrm>
              <a:off x="5413375" y="4300538"/>
              <a:ext cx="188913" cy="190500"/>
            </a:xfrm>
            <a:custGeom>
              <a:avLst/>
              <a:gdLst>
                <a:gd name="T0" fmla="*/ 6 w 15"/>
                <a:gd name="T1" fmla="*/ 3 h 15"/>
                <a:gd name="T2" fmla="*/ 3 w 15"/>
                <a:gd name="T3" fmla="*/ 0 h 15"/>
                <a:gd name="T4" fmla="*/ 0 w 15"/>
                <a:gd name="T5" fmla="*/ 4 h 15"/>
                <a:gd name="T6" fmla="*/ 2 w 15"/>
                <a:gd name="T7" fmla="*/ 6 h 15"/>
                <a:gd name="T8" fmla="*/ 12 w 15"/>
                <a:gd name="T9" fmla="*/ 15 h 15"/>
                <a:gd name="T10" fmla="*/ 15 w 15"/>
                <a:gd name="T11" fmla="*/ 11 h 15"/>
                <a:gd name="T12" fmla="*/ 6 w 15"/>
                <a:gd name="T13" fmla="*/ 3 h 15"/>
              </a:gdLst>
              <a:ahLst/>
              <a:cxnLst>
                <a:cxn ang="0">
                  <a:pos x="T0" y="T1"/>
                </a:cxn>
                <a:cxn ang="0">
                  <a:pos x="T2" y="T3"/>
                </a:cxn>
                <a:cxn ang="0">
                  <a:pos x="T4" y="T5"/>
                </a:cxn>
                <a:cxn ang="0">
                  <a:pos x="T6" y="T7"/>
                </a:cxn>
                <a:cxn ang="0">
                  <a:pos x="T8" y="T9"/>
                </a:cxn>
                <a:cxn ang="0">
                  <a:pos x="T10" y="T11"/>
                </a:cxn>
                <a:cxn ang="0">
                  <a:pos x="T12" y="T13"/>
                </a:cxn>
              </a:cxnLst>
              <a:rect l="0" t="0" r="r" b="b"/>
              <a:pathLst>
                <a:path w="15" h="15">
                  <a:moveTo>
                    <a:pt x="6" y="3"/>
                  </a:moveTo>
                  <a:cubicBezTo>
                    <a:pt x="5" y="2"/>
                    <a:pt x="4" y="1"/>
                    <a:pt x="3" y="0"/>
                  </a:cubicBezTo>
                  <a:cubicBezTo>
                    <a:pt x="2" y="2"/>
                    <a:pt x="1" y="2"/>
                    <a:pt x="0" y="4"/>
                  </a:cubicBezTo>
                  <a:cubicBezTo>
                    <a:pt x="1" y="4"/>
                    <a:pt x="2" y="5"/>
                    <a:pt x="2" y="6"/>
                  </a:cubicBezTo>
                  <a:cubicBezTo>
                    <a:pt x="6" y="9"/>
                    <a:pt x="9" y="12"/>
                    <a:pt x="12" y="15"/>
                  </a:cubicBezTo>
                  <a:cubicBezTo>
                    <a:pt x="13" y="13"/>
                    <a:pt x="14" y="13"/>
                    <a:pt x="15" y="11"/>
                  </a:cubicBezTo>
                  <a:cubicBezTo>
                    <a:pt x="12" y="9"/>
                    <a:pt x="9" y="6"/>
                    <a:pt x="6" y="3"/>
                  </a:cubicBezTo>
                </a:path>
              </a:pathLst>
            </a:custGeom>
            <a:solidFill>
              <a:srgbClr val="A9560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55" name="Freeform 51"/>
            <p:cNvSpPr/>
            <p:nvPr/>
          </p:nvSpPr>
          <p:spPr bwMode="auto">
            <a:xfrm>
              <a:off x="5222875" y="4110038"/>
              <a:ext cx="228600" cy="241300"/>
            </a:xfrm>
            <a:custGeom>
              <a:avLst/>
              <a:gdLst>
                <a:gd name="T0" fmla="*/ 4 w 18"/>
                <a:gd name="T1" fmla="*/ 0 h 19"/>
                <a:gd name="T2" fmla="*/ 0 w 18"/>
                <a:gd name="T3" fmla="*/ 3 h 19"/>
                <a:gd name="T4" fmla="*/ 13 w 18"/>
                <a:gd name="T5" fmla="*/ 16 h 19"/>
                <a:gd name="T6" fmla="*/ 15 w 18"/>
                <a:gd name="T7" fmla="*/ 19 h 19"/>
                <a:gd name="T8" fmla="*/ 18 w 18"/>
                <a:gd name="T9" fmla="*/ 15 h 19"/>
                <a:gd name="T10" fmla="*/ 16 w 18"/>
                <a:gd name="T11" fmla="*/ 13 h 19"/>
                <a:gd name="T12" fmla="*/ 4 w 18"/>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18" h="19">
                  <a:moveTo>
                    <a:pt x="4" y="0"/>
                  </a:moveTo>
                  <a:cubicBezTo>
                    <a:pt x="2" y="1"/>
                    <a:pt x="2" y="2"/>
                    <a:pt x="0" y="3"/>
                  </a:cubicBezTo>
                  <a:cubicBezTo>
                    <a:pt x="3" y="7"/>
                    <a:pt x="7" y="11"/>
                    <a:pt x="13" y="16"/>
                  </a:cubicBezTo>
                  <a:cubicBezTo>
                    <a:pt x="13" y="17"/>
                    <a:pt x="14" y="18"/>
                    <a:pt x="15" y="19"/>
                  </a:cubicBezTo>
                  <a:cubicBezTo>
                    <a:pt x="16" y="17"/>
                    <a:pt x="17" y="17"/>
                    <a:pt x="18" y="15"/>
                  </a:cubicBezTo>
                  <a:cubicBezTo>
                    <a:pt x="17" y="15"/>
                    <a:pt x="17" y="14"/>
                    <a:pt x="16" y="13"/>
                  </a:cubicBezTo>
                  <a:cubicBezTo>
                    <a:pt x="10" y="7"/>
                    <a:pt x="6" y="3"/>
                    <a:pt x="4"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56" name="Freeform 52"/>
            <p:cNvSpPr/>
            <p:nvPr/>
          </p:nvSpPr>
          <p:spPr bwMode="auto">
            <a:xfrm>
              <a:off x="3592513" y="5695950"/>
              <a:ext cx="404813" cy="406400"/>
            </a:xfrm>
            <a:custGeom>
              <a:avLst/>
              <a:gdLst>
                <a:gd name="T0" fmla="*/ 18 w 32"/>
                <a:gd name="T1" fmla="*/ 15 h 32"/>
                <a:gd name="T2" fmla="*/ 5 w 32"/>
                <a:gd name="T3" fmla="*/ 0 h 32"/>
                <a:gd name="T4" fmla="*/ 1 w 32"/>
                <a:gd name="T5" fmla="*/ 5 h 32"/>
                <a:gd name="T6" fmla="*/ 13 w 32"/>
                <a:gd name="T7" fmla="*/ 20 h 32"/>
                <a:gd name="T8" fmla="*/ 27 w 32"/>
                <a:gd name="T9" fmla="*/ 32 h 32"/>
                <a:gd name="T10" fmla="*/ 32 w 32"/>
                <a:gd name="T11" fmla="*/ 28 h 32"/>
                <a:gd name="T12" fmla="*/ 18 w 32"/>
                <a:gd name="T13" fmla="*/ 15 h 32"/>
              </a:gdLst>
              <a:ahLst/>
              <a:cxnLst>
                <a:cxn ang="0">
                  <a:pos x="T0" y="T1"/>
                </a:cxn>
                <a:cxn ang="0">
                  <a:pos x="T2" y="T3"/>
                </a:cxn>
                <a:cxn ang="0">
                  <a:pos x="T4" y="T5"/>
                </a:cxn>
                <a:cxn ang="0">
                  <a:pos x="T6" y="T7"/>
                </a:cxn>
                <a:cxn ang="0">
                  <a:pos x="T8" y="T9"/>
                </a:cxn>
                <a:cxn ang="0">
                  <a:pos x="T10" y="T11"/>
                </a:cxn>
                <a:cxn ang="0">
                  <a:pos x="T12" y="T13"/>
                </a:cxn>
              </a:cxnLst>
              <a:rect l="0" t="0" r="r" b="b"/>
              <a:pathLst>
                <a:path w="32" h="32">
                  <a:moveTo>
                    <a:pt x="18" y="15"/>
                  </a:moveTo>
                  <a:cubicBezTo>
                    <a:pt x="10" y="8"/>
                    <a:pt x="5" y="1"/>
                    <a:pt x="5" y="0"/>
                  </a:cubicBezTo>
                  <a:cubicBezTo>
                    <a:pt x="3" y="2"/>
                    <a:pt x="3" y="3"/>
                    <a:pt x="1" y="5"/>
                  </a:cubicBezTo>
                  <a:cubicBezTo>
                    <a:pt x="0" y="6"/>
                    <a:pt x="6" y="12"/>
                    <a:pt x="13" y="20"/>
                  </a:cubicBezTo>
                  <a:cubicBezTo>
                    <a:pt x="20" y="27"/>
                    <a:pt x="27" y="32"/>
                    <a:pt x="27" y="32"/>
                  </a:cubicBezTo>
                  <a:cubicBezTo>
                    <a:pt x="29" y="30"/>
                    <a:pt x="30" y="29"/>
                    <a:pt x="32" y="28"/>
                  </a:cubicBezTo>
                  <a:cubicBezTo>
                    <a:pt x="32" y="28"/>
                    <a:pt x="25" y="23"/>
                    <a:pt x="18" y="15"/>
                  </a:cubicBezTo>
                  <a:close/>
                </a:path>
              </a:pathLst>
            </a:custGeom>
            <a:solidFill>
              <a:srgbClr val="31292B"/>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57" name="Freeform 53"/>
            <p:cNvSpPr/>
            <p:nvPr/>
          </p:nvSpPr>
          <p:spPr bwMode="auto">
            <a:xfrm>
              <a:off x="3605213" y="5684838"/>
              <a:ext cx="417513" cy="404813"/>
            </a:xfrm>
            <a:custGeom>
              <a:avLst/>
              <a:gdLst>
                <a:gd name="T0" fmla="*/ 18 w 33"/>
                <a:gd name="T1" fmla="*/ 15 h 32"/>
                <a:gd name="T2" fmla="*/ 5 w 33"/>
                <a:gd name="T3" fmla="*/ 0 h 32"/>
                <a:gd name="T4" fmla="*/ 1 w 33"/>
                <a:gd name="T5" fmla="*/ 5 h 32"/>
                <a:gd name="T6" fmla="*/ 13 w 33"/>
                <a:gd name="T7" fmla="*/ 19 h 32"/>
                <a:gd name="T8" fmla="*/ 28 w 33"/>
                <a:gd name="T9" fmla="*/ 32 h 32"/>
                <a:gd name="T10" fmla="*/ 33 w 33"/>
                <a:gd name="T11" fmla="*/ 28 h 32"/>
                <a:gd name="T12" fmla="*/ 18 w 33"/>
                <a:gd name="T13" fmla="*/ 15 h 32"/>
              </a:gdLst>
              <a:ahLst/>
              <a:cxnLst>
                <a:cxn ang="0">
                  <a:pos x="T0" y="T1"/>
                </a:cxn>
                <a:cxn ang="0">
                  <a:pos x="T2" y="T3"/>
                </a:cxn>
                <a:cxn ang="0">
                  <a:pos x="T4" y="T5"/>
                </a:cxn>
                <a:cxn ang="0">
                  <a:pos x="T6" y="T7"/>
                </a:cxn>
                <a:cxn ang="0">
                  <a:pos x="T8" y="T9"/>
                </a:cxn>
                <a:cxn ang="0">
                  <a:pos x="T10" y="T11"/>
                </a:cxn>
                <a:cxn ang="0">
                  <a:pos x="T12" y="T13"/>
                </a:cxn>
              </a:cxnLst>
              <a:rect l="0" t="0" r="r" b="b"/>
              <a:pathLst>
                <a:path w="33" h="32">
                  <a:moveTo>
                    <a:pt x="18" y="15"/>
                  </a:moveTo>
                  <a:cubicBezTo>
                    <a:pt x="10" y="7"/>
                    <a:pt x="5" y="1"/>
                    <a:pt x="5" y="0"/>
                  </a:cubicBezTo>
                  <a:cubicBezTo>
                    <a:pt x="4" y="2"/>
                    <a:pt x="3" y="3"/>
                    <a:pt x="1" y="5"/>
                  </a:cubicBezTo>
                  <a:cubicBezTo>
                    <a:pt x="0" y="6"/>
                    <a:pt x="6" y="12"/>
                    <a:pt x="13" y="19"/>
                  </a:cubicBezTo>
                  <a:cubicBezTo>
                    <a:pt x="21" y="27"/>
                    <a:pt x="27" y="32"/>
                    <a:pt x="28" y="32"/>
                  </a:cubicBezTo>
                  <a:cubicBezTo>
                    <a:pt x="30" y="30"/>
                    <a:pt x="31" y="29"/>
                    <a:pt x="33" y="28"/>
                  </a:cubicBezTo>
                  <a:cubicBezTo>
                    <a:pt x="32" y="28"/>
                    <a:pt x="26" y="22"/>
                    <a:pt x="18" y="15"/>
                  </a:cubicBezTo>
                  <a:close/>
                </a:path>
              </a:pathLst>
            </a:custGeom>
            <a:solidFill>
              <a:srgbClr val="F4B844"/>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58" name="Freeform 54"/>
            <p:cNvSpPr/>
            <p:nvPr/>
          </p:nvSpPr>
          <p:spPr bwMode="auto">
            <a:xfrm>
              <a:off x="3630613" y="5708650"/>
              <a:ext cx="74613" cy="88900"/>
            </a:xfrm>
            <a:custGeom>
              <a:avLst/>
              <a:gdLst>
                <a:gd name="T0" fmla="*/ 0 w 6"/>
                <a:gd name="T1" fmla="*/ 3 h 7"/>
                <a:gd name="T2" fmla="*/ 4 w 6"/>
                <a:gd name="T3" fmla="*/ 7 h 7"/>
                <a:gd name="T4" fmla="*/ 6 w 6"/>
                <a:gd name="T5" fmla="*/ 5 h 7"/>
                <a:gd name="T6" fmla="*/ 3 w 6"/>
                <a:gd name="T7" fmla="*/ 0 h 7"/>
                <a:gd name="T8" fmla="*/ 0 w 6"/>
                <a:gd name="T9" fmla="*/ 3 h 7"/>
              </a:gdLst>
              <a:ahLst/>
              <a:cxnLst>
                <a:cxn ang="0">
                  <a:pos x="T0" y="T1"/>
                </a:cxn>
                <a:cxn ang="0">
                  <a:pos x="T2" y="T3"/>
                </a:cxn>
                <a:cxn ang="0">
                  <a:pos x="T4" y="T5"/>
                </a:cxn>
                <a:cxn ang="0">
                  <a:pos x="T6" y="T7"/>
                </a:cxn>
                <a:cxn ang="0">
                  <a:pos x="T8" y="T9"/>
                </a:cxn>
              </a:cxnLst>
              <a:rect l="0" t="0" r="r" b="b"/>
              <a:pathLst>
                <a:path w="6" h="7">
                  <a:moveTo>
                    <a:pt x="0" y="3"/>
                  </a:moveTo>
                  <a:cubicBezTo>
                    <a:pt x="1" y="4"/>
                    <a:pt x="2" y="5"/>
                    <a:pt x="4" y="7"/>
                  </a:cubicBezTo>
                  <a:cubicBezTo>
                    <a:pt x="5" y="6"/>
                    <a:pt x="5" y="6"/>
                    <a:pt x="6" y="5"/>
                  </a:cubicBezTo>
                  <a:cubicBezTo>
                    <a:pt x="5" y="3"/>
                    <a:pt x="4" y="1"/>
                    <a:pt x="3" y="0"/>
                  </a:cubicBezTo>
                  <a:cubicBezTo>
                    <a:pt x="2" y="2"/>
                    <a:pt x="1" y="2"/>
                    <a:pt x="0" y="3"/>
                  </a:cubicBezTo>
                  <a:close/>
                </a:path>
              </a:pathLst>
            </a:custGeom>
            <a:solidFill>
              <a:srgbClr val="FFDA9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59" name="Freeform 55"/>
            <p:cNvSpPr/>
            <p:nvPr/>
          </p:nvSpPr>
          <p:spPr bwMode="auto">
            <a:xfrm>
              <a:off x="3806825" y="5899150"/>
              <a:ext cx="139700" cy="139700"/>
            </a:xfrm>
            <a:custGeom>
              <a:avLst/>
              <a:gdLst>
                <a:gd name="T0" fmla="*/ 5 w 11"/>
                <a:gd name="T1" fmla="*/ 2 h 11"/>
                <a:gd name="T2" fmla="*/ 3 w 11"/>
                <a:gd name="T3" fmla="*/ 0 h 11"/>
                <a:gd name="T4" fmla="*/ 0 w 11"/>
                <a:gd name="T5" fmla="*/ 3 h 11"/>
                <a:gd name="T6" fmla="*/ 2 w 11"/>
                <a:gd name="T7" fmla="*/ 5 h 11"/>
                <a:gd name="T8" fmla="*/ 8 w 11"/>
                <a:gd name="T9" fmla="*/ 11 h 11"/>
                <a:gd name="T10" fmla="*/ 11 w 11"/>
                <a:gd name="T11" fmla="*/ 8 h 11"/>
                <a:gd name="T12" fmla="*/ 5 w 11"/>
                <a:gd name="T13" fmla="*/ 2 h 11"/>
              </a:gdLst>
              <a:ahLst/>
              <a:cxnLst>
                <a:cxn ang="0">
                  <a:pos x="T0" y="T1"/>
                </a:cxn>
                <a:cxn ang="0">
                  <a:pos x="T2" y="T3"/>
                </a:cxn>
                <a:cxn ang="0">
                  <a:pos x="T4" y="T5"/>
                </a:cxn>
                <a:cxn ang="0">
                  <a:pos x="T6" y="T7"/>
                </a:cxn>
                <a:cxn ang="0">
                  <a:pos x="T8" y="T9"/>
                </a:cxn>
                <a:cxn ang="0">
                  <a:pos x="T10" y="T11"/>
                </a:cxn>
                <a:cxn ang="0">
                  <a:pos x="T12" y="T13"/>
                </a:cxn>
              </a:cxnLst>
              <a:rect l="0" t="0" r="r" b="b"/>
              <a:pathLst>
                <a:path w="11" h="11">
                  <a:moveTo>
                    <a:pt x="5" y="2"/>
                  </a:moveTo>
                  <a:cubicBezTo>
                    <a:pt x="4" y="2"/>
                    <a:pt x="4" y="1"/>
                    <a:pt x="3" y="0"/>
                  </a:cubicBezTo>
                  <a:cubicBezTo>
                    <a:pt x="2" y="1"/>
                    <a:pt x="1" y="2"/>
                    <a:pt x="0" y="3"/>
                  </a:cubicBezTo>
                  <a:cubicBezTo>
                    <a:pt x="1" y="4"/>
                    <a:pt x="1" y="4"/>
                    <a:pt x="2" y="5"/>
                  </a:cubicBezTo>
                  <a:cubicBezTo>
                    <a:pt x="4" y="7"/>
                    <a:pt x="6" y="9"/>
                    <a:pt x="8" y="11"/>
                  </a:cubicBezTo>
                  <a:cubicBezTo>
                    <a:pt x="9" y="10"/>
                    <a:pt x="10" y="9"/>
                    <a:pt x="11" y="8"/>
                  </a:cubicBezTo>
                  <a:cubicBezTo>
                    <a:pt x="9" y="7"/>
                    <a:pt x="7" y="5"/>
                    <a:pt x="5" y="2"/>
                  </a:cubicBezTo>
                  <a:close/>
                </a:path>
              </a:pathLst>
            </a:custGeom>
            <a:solidFill>
              <a:srgbClr val="A9560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60" name="Freeform 56"/>
            <p:cNvSpPr/>
            <p:nvPr/>
          </p:nvSpPr>
          <p:spPr bwMode="auto">
            <a:xfrm>
              <a:off x="3681413" y="5772150"/>
              <a:ext cx="163513" cy="165100"/>
            </a:xfrm>
            <a:custGeom>
              <a:avLst/>
              <a:gdLst>
                <a:gd name="T0" fmla="*/ 2 w 13"/>
                <a:gd name="T1" fmla="*/ 0 h 13"/>
                <a:gd name="T2" fmla="*/ 0 w 13"/>
                <a:gd name="T3" fmla="*/ 2 h 13"/>
                <a:gd name="T4" fmla="*/ 8 w 13"/>
                <a:gd name="T5" fmla="*/ 11 h 13"/>
                <a:gd name="T6" fmla="*/ 10 w 13"/>
                <a:gd name="T7" fmla="*/ 13 h 13"/>
                <a:gd name="T8" fmla="*/ 13 w 13"/>
                <a:gd name="T9" fmla="*/ 10 h 13"/>
                <a:gd name="T10" fmla="*/ 11 w 13"/>
                <a:gd name="T11" fmla="*/ 9 h 13"/>
                <a:gd name="T12" fmla="*/ 2 w 13"/>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13" h="13">
                  <a:moveTo>
                    <a:pt x="2" y="0"/>
                  </a:moveTo>
                  <a:cubicBezTo>
                    <a:pt x="1" y="1"/>
                    <a:pt x="1" y="1"/>
                    <a:pt x="0" y="2"/>
                  </a:cubicBezTo>
                  <a:cubicBezTo>
                    <a:pt x="2" y="5"/>
                    <a:pt x="5" y="8"/>
                    <a:pt x="8" y="11"/>
                  </a:cubicBezTo>
                  <a:cubicBezTo>
                    <a:pt x="9" y="12"/>
                    <a:pt x="9" y="13"/>
                    <a:pt x="10" y="13"/>
                  </a:cubicBezTo>
                  <a:cubicBezTo>
                    <a:pt x="11" y="12"/>
                    <a:pt x="12" y="11"/>
                    <a:pt x="13" y="10"/>
                  </a:cubicBezTo>
                  <a:cubicBezTo>
                    <a:pt x="12" y="10"/>
                    <a:pt x="12" y="9"/>
                    <a:pt x="11" y="9"/>
                  </a:cubicBezTo>
                  <a:cubicBezTo>
                    <a:pt x="7" y="5"/>
                    <a:pt x="4" y="2"/>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61" name="Freeform 57"/>
            <p:cNvSpPr>
              <a:spLocks noEditPoints="1"/>
            </p:cNvSpPr>
            <p:nvPr/>
          </p:nvSpPr>
          <p:spPr bwMode="auto">
            <a:xfrm>
              <a:off x="4110038" y="5037138"/>
              <a:ext cx="949325" cy="811213"/>
            </a:xfrm>
            <a:custGeom>
              <a:avLst/>
              <a:gdLst>
                <a:gd name="T0" fmla="*/ 7 w 75"/>
                <a:gd name="T1" fmla="*/ 60 h 64"/>
                <a:gd name="T2" fmla="*/ 5 w 75"/>
                <a:gd name="T3" fmla="*/ 63 h 64"/>
                <a:gd name="T4" fmla="*/ 6 w 75"/>
                <a:gd name="T5" fmla="*/ 64 h 64"/>
                <a:gd name="T6" fmla="*/ 8 w 75"/>
                <a:gd name="T7" fmla="*/ 62 h 64"/>
                <a:gd name="T8" fmla="*/ 7 w 75"/>
                <a:gd name="T9" fmla="*/ 60 h 64"/>
                <a:gd name="T10" fmla="*/ 56 w 75"/>
                <a:gd name="T11" fmla="*/ 7 h 64"/>
                <a:gd name="T12" fmla="*/ 23 w 75"/>
                <a:gd name="T13" fmla="*/ 19 h 64"/>
                <a:gd name="T14" fmla="*/ 20 w 75"/>
                <a:gd name="T15" fmla="*/ 21 h 64"/>
                <a:gd name="T16" fmla="*/ 3 w 75"/>
                <a:gd name="T17" fmla="*/ 37 h 64"/>
                <a:gd name="T18" fmla="*/ 2 w 75"/>
                <a:gd name="T19" fmla="*/ 42 h 64"/>
                <a:gd name="T20" fmla="*/ 3 w 75"/>
                <a:gd name="T21" fmla="*/ 59 h 64"/>
                <a:gd name="T22" fmla="*/ 6 w 75"/>
                <a:gd name="T23" fmla="*/ 56 h 64"/>
                <a:gd name="T24" fmla="*/ 24 w 75"/>
                <a:gd name="T25" fmla="*/ 25 h 64"/>
                <a:gd name="T26" fmla="*/ 46 w 75"/>
                <a:gd name="T27" fmla="*/ 16 h 64"/>
                <a:gd name="T28" fmla="*/ 56 w 75"/>
                <a:gd name="T29" fmla="*/ 7 h 64"/>
                <a:gd name="T30" fmla="*/ 75 w 75"/>
                <a:gd name="T31" fmla="*/ 0 h 64"/>
                <a:gd name="T32" fmla="*/ 67 w 75"/>
                <a:gd name="T33" fmla="*/ 3 h 64"/>
                <a:gd name="T34" fmla="*/ 57 w 75"/>
                <a:gd name="T35" fmla="*/ 12 h 64"/>
                <a:gd name="T36" fmla="*/ 64 w 75"/>
                <a:gd name="T37" fmla="*/ 10 h 64"/>
                <a:gd name="T38" fmla="*/ 75 w 75"/>
                <a:gd name="T3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5" h="64">
                  <a:moveTo>
                    <a:pt x="7" y="60"/>
                  </a:moveTo>
                  <a:cubicBezTo>
                    <a:pt x="7" y="61"/>
                    <a:pt x="6" y="62"/>
                    <a:pt x="5" y="63"/>
                  </a:cubicBezTo>
                  <a:cubicBezTo>
                    <a:pt x="5" y="64"/>
                    <a:pt x="6" y="64"/>
                    <a:pt x="6" y="64"/>
                  </a:cubicBezTo>
                  <a:cubicBezTo>
                    <a:pt x="6" y="63"/>
                    <a:pt x="7" y="63"/>
                    <a:pt x="8" y="62"/>
                  </a:cubicBezTo>
                  <a:cubicBezTo>
                    <a:pt x="8" y="61"/>
                    <a:pt x="8" y="61"/>
                    <a:pt x="7" y="60"/>
                  </a:cubicBezTo>
                  <a:moveTo>
                    <a:pt x="56" y="7"/>
                  </a:moveTo>
                  <a:cubicBezTo>
                    <a:pt x="23" y="19"/>
                    <a:pt x="23" y="19"/>
                    <a:pt x="23" y="19"/>
                  </a:cubicBezTo>
                  <a:cubicBezTo>
                    <a:pt x="22" y="20"/>
                    <a:pt x="21" y="20"/>
                    <a:pt x="20" y="21"/>
                  </a:cubicBezTo>
                  <a:cubicBezTo>
                    <a:pt x="14" y="26"/>
                    <a:pt x="9" y="32"/>
                    <a:pt x="3" y="37"/>
                  </a:cubicBezTo>
                  <a:cubicBezTo>
                    <a:pt x="3" y="38"/>
                    <a:pt x="2" y="40"/>
                    <a:pt x="2" y="42"/>
                  </a:cubicBezTo>
                  <a:cubicBezTo>
                    <a:pt x="0" y="49"/>
                    <a:pt x="1" y="55"/>
                    <a:pt x="3" y="59"/>
                  </a:cubicBezTo>
                  <a:cubicBezTo>
                    <a:pt x="4" y="58"/>
                    <a:pt x="5" y="57"/>
                    <a:pt x="6" y="56"/>
                  </a:cubicBezTo>
                  <a:cubicBezTo>
                    <a:pt x="3" y="46"/>
                    <a:pt x="7" y="33"/>
                    <a:pt x="24" y="25"/>
                  </a:cubicBezTo>
                  <a:cubicBezTo>
                    <a:pt x="46" y="16"/>
                    <a:pt x="46" y="16"/>
                    <a:pt x="46" y="16"/>
                  </a:cubicBezTo>
                  <a:cubicBezTo>
                    <a:pt x="50" y="13"/>
                    <a:pt x="53" y="10"/>
                    <a:pt x="56" y="7"/>
                  </a:cubicBezTo>
                  <a:moveTo>
                    <a:pt x="75" y="0"/>
                  </a:moveTo>
                  <a:cubicBezTo>
                    <a:pt x="67" y="3"/>
                    <a:pt x="67" y="3"/>
                    <a:pt x="67" y="3"/>
                  </a:cubicBezTo>
                  <a:cubicBezTo>
                    <a:pt x="63" y="6"/>
                    <a:pt x="60" y="9"/>
                    <a:pt x="57" y="12"/>
                  </a:cubicBezTo>
                  <a:cubicBezTo>
                    <a:pt x="64" y="10"/>
                    <a:pt x="64" y="10"/>
                    <a:pt x="64" y="10"/>
                  </a:cubicBezTo>
                  <a:cubicBezTo>
                    <a:pt x="69" y="6"/>
                    <a:pt x="72" y="2"/>
                    <a:pt x="75" y="0"/>
                  </a:cubicBezTo>
                </a:path>
              </a:pathLst>
            </a:custGeom>
            <a:solidFill>
              <a:srgbClr val="08070C"/>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62" name="Freeform 58"/>
            <p:cNvSpPr>
              <a:spLocks noEditPoints="1"/>
            </p:cNvSpPr>
            <p:nvPr/>
          </p:nvSpPr>
          <p:spPr bwMode="auto">
            <a:xfrm>
              <a:off x="4148138" y="5075238"/>
              <a:ext cx="809625" cy="760413"/>
            </a:xfrm>
            <a:custGeom>
              <a:avLst/>
              <a:gdLst>
                <a:gd name="T0" fmla="*/ 3 w 64"/>
                <a:gd name="T1" fmla="*/ 53 h 60"/>
                <a:gd name="T2" fmla="*/ 0 w 64"/>
                <a:gd name="T3" fmla="*/ 56 h 60"/>
                <a:gd name="T4" fmla="*/ 2 w 64"/>
                <a:gd name="T5" fmla="*/ 60 h 60"/>
                <a:gd name="T6" fmla="*/ 4 w 64"/>
                <a:gd name="T7" fmla="*/ 57 h 60"/>
                <a:gd name="T8" fmla="*/ 3 w 64"/>
                <a:gd name="T9" fmla="*/ 53 h 60"/>
                <a:gd name="T10" fmla="*/ 64 w 64"/>
                <a:gd name="T11" fmla="*/ 0 h 60"/>
                <a:gd name="T12" fmla="*/ 53 w 64"/>
                <a:gd name="T13" fmla="*/ 4 h 60"/>
                <a:gd name="T14" fmla="*/ 43 w 64"/>
                <a:gd name="T15" fmla="*/ 13 h 60"/>
                <a:gd name="T16" fmla="*/ 54 w 64"/>
                <a:gd name="T17" fmla="*/ 9 h 60"/>
                <a:gd name="T18" fmla="*/ 64 w 64"/>
                <a:gd name="T1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0">
                  <a:moveTo>
                    <a:pt x="3" y="53"/>
                  </a:moveTo>
                  <a:cubicBezTo>
                    <a:pt x="2" y="54"/>
                    <a:pt x="1" y="55"/>
                    <a:pt x="0" y="56"/>
                  </a:cubicBezTo>
                  <a:cubicBezTo>
                    <a:pt x="0" y="57"/>
                    <a:pt x="1" y="59"/>
                    <a:pt x="2" y="60"/>
                  </a:cubicBezTo>
                  <a:cubicBezTo>
                    <a:pt x="3" y="59"/>
                    <a:pt x="4" y="58"/>
                    <a:pt x="4" y="57"/>
                  </a:cubicBezTo>
                  <a:cubicBezTo>
                    <a:pt x="4" y="56"/>
                    <a:pt x="3" y="54"/>
                    <a:pt x="3" y="53"/>
                  </a:cubicBezTo>
                  <a:moveTo>
                    <a:pt x="64" y="0"/>
                  </a:moveTo>
                  <a:cubicBezTo>
                    <a:pt x="53" y="4"/>
                    <a:pt x="53" y="4"/>
                    <a:pt x="53" y="4"/>
                  </a:cubicBezTo>
                  <a:cubicBezTo>
                    <a:pt x="50" y="7"/>
                    <a:pt x="47" y="10"/>
                    <a:pt x="43" y="13"/>
                  </a:cubicBezTo>
                  <a:cubicBezTo>
                    <a:pt x="54" y="9"/>
                    <a:pt x="54" y="9"/>
                    <a:pt x="54" y="9"/>
                  </a:cubicBezTo>
                  <a:cubicBezTo>
                    <a:pt x="57" y="6"/>
                    <a:pt x="60" y="3"/>
                    <a:pt x="64" y="0"/>
                  </a:cubicBezTo>
                </a:path>
              </a:pathLst>
            </a:custGeom>
            <a:solidFill>
              <a:srgbClr val="2A2829"/>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63" name="Freeform 59"/>
            <p:cNvSpPr/>
            <p:nvPr/>
          </p:nvSpPr>
          <p:spPr bwMode="auto">
            <a:xfrm>
              <a:off x="4148138" y="5303838"/>
              <a:ext cx="215900" cy="203200"/>
            </a:xfrm>
            <a:custGeom>
              <a:avLst/>
              <a:gdLst>
                <a:gd name="T0" fmla="*/ 17 w 17"/>
                <a:gd name="T1" fmla="*/ 0 h 16"/>
                <a:gd name="T2" fmla="*/ 0 w 17"/>
                <a:gd name="T3" fmla="*/ 16 h 16"/>
                <a:gd name="T4" fmla="*/ 17 w 17"/>
                <a:gd name="T5" fmla="*/ 0 h 16"/>
              </a:gdLst>
              <a:ahLst/>
              <a:cxnLst>
                <a:cxn ang="0">
                  <a:pos x="T0" y="T1"/>
                </a:cxn>
                <a:cxn ang="0">
                  <a:pos x="T2" y="T3"/>
                </a:cxn>
                <a:cxn ang="0">
                  <a:pos x="T4" y="T5"/>
                </a:cxn>
              </a:cxnLst>
              <a:rect l="0" t="0" r="r" b="b"/>
              <a:pathLst>
                <a:path w="17" h="16">
                  <a:moveTo>
                    <a:pt x="17" y="0"/>
                  </a:moveTo>
                  <a:cubicBezTo>
                    <a:pt x="9" y="3"/>
                    <a:pt x="3" y="8"/>
                    <a:pt x="0" y="16"/>
                  </a:cubicBezTo>
                  <a:cubicBezTo>
                    <a:pt x="6" y="11"/>
                    <a:pt x="11" y="5"/>
                    <a:pt x="17" y="0"/>
                  </a:cubicBezTo>
                </a:path>
              </a:pathLst>
            </a:custGeom>
            <a:solidFill>
              <a:srgbClr val="2A2829"/>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64" name="Freeform 60"/>
            <p:cNvSpPr/>
            <p:nvPr/>
          </p:nvSpPr>
          <p:spPr bwMode="auto">
            <a:xfrm>
              <a:off x="3984625" y="4833938"/>
              <a:ext cx="1706563" cy="1192213"/>
            </a:xfrm>
            <a:custGeom>
              <a:avLst/>
              <a:gdLst>
                <a:gd name="T0" fmla="*/ 117 w 135"/>
                <a:gd name="T1" fmla="*/ 0 h 94"/>
                <a:gd name="T2" fmla="*/ 94 w 135"/>
                <a:gd name="T3" fmla="*/ 19 h 94"/>
                <a:gd name="T4" fmla="*/ 34 w 135"/>
                <a:gd name="T5" fmla="*/ 41 h 94"/>
                <a:gd name="T6" fmla="*/ 45 w 135"/>
                <a:gd name="T7" fmla="*/ 88 h 94"/>
                <a:gd name="T8" fmla="*/ 123 w 135"/>
                <a:gd name="T9" fmla="*/ 69 h 94"/>
                <a:gd name="T10" fmla="*/ 135 w 135"/>
                <a:gd name="T11" fmla="*/ 70 h 94"/>
                <a:gd name="T12" fmla="*/ 117 w 135"/>
                <a:gd name="T13" fmla="*/ 0 h 94"/>
              </a:gdLst>
              <a:ahLst/>
              <a:cxnLst>
                <a:cxn ang="0">
                  <a:pos x="T0" y="T1"/>
                </a:cxn>
                <a:cxn ang="0">
                  <a:pos x="T2" y="T3"/>
                </a:cxn>
                <a:cxn ang="0">
                  <a:pos x="T4" y="T5"/>
                </a:cxn>
                <a:cxn ang="0">
                  <a:pos x="T6" y="T7"/>
                </a:cxn>
                <a:cxn ang="0">
                  <a:pos x="T8" y="T9"/>
                </a:cxn>
                <a:cxn ang="0">
                  <a:pos x="T10" y="T11"/>
                </a:cxn>
                <a:cxn ang="0">
                  <a:pos x="T12" y="T13"/>
                </a:cxn>
              </a:cxnLst>
              <a:rect l="0" t="0" r="r" b="b"/>
              <a:pathLst>
                <a:path w="135" h="94">
                  <a:moveTo>
                    <a:pt x="117" y="0"/>
                  </a:moveTo>
                  <a:cubicBezTo>
                    <a:pt x="113" y="10"/>
                    <a:pt x="94" y="19"/>
                    <a:pt x="94" y="19"/>
                  </a:cubicBezTo>
                  <a:cubicBezTo>
                    <a:pt x="34" y="41"/>
                    <a:pt x="34" y="41"/>
                    <a:pt x="34" y="41"/>
                  </a:cubicBezTo>
                  <a:cubicBezTo>
                    <a:pt x="0" y="57"/>
                    <a:pt x="17" y="94"/>
                    <a:pt x="45" y="88"/>
                  </a:cubicBezTo>
                  <a:cubicBezTo>
                    <a:pt x="123" y="69"/>
                    <a:pt x="123" y="69"/>
                    <a:pt x="123" y="69"/>
                  </a:cubicBezTo>
                  <a:cubicBezTo>
                    <a:pt x="126" y="69"/>
                    <a:pt x="131" y="70"/>
                    <a:pt x="135" y="70"/>
                  </a:cubicBezTo>
                  <a:cubicBezTo>
                    <a:pt x="117" y="0"/>
                    <a:pt x="117" y="0"/>
                    <a:pt x="117" y="0"/>
                  </a:cubicBezTo>
                </a:path>
              </a:pathLst>
            </a:custGeom>
            <a:solidFill>
              <a:srgbClr val="F8D5AC"/>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65" name="Freeform 61"/>
            <p:cNvSpPr>
              <a:spLocks noEditPoints="1"/>
            </p:cNvSpPr>
            <p:nvPr/>
          </p:nvSpPr>
          <p:spPr bwMode="auto">
            <a:xfrm>
              <a:off x="5008563" y="5772150"/>
              <a:ext cx="265113" cy="165100"/>
            </a:xfrm>
            <a:custGeom>
              <a:avLst/>
              <a:gdLst>
                <a:gd name="T0" fmla="*/ 15 w 21"/>
                <a:gd name="T1" fmla="*/ 2 h 13"/>
                <a:gd name="T2" fmla="*/ 0 w 21"/>
                <a:gd name="T3" fmla="*/ 5 h 13"/>
                <a:gd name="T4" fmla="*/ 2 w 21"/>
                <a:gd name="T5" fmla="*/ 6 h 13"/>
                <a:gd name="T6" fmla="*/ 8 w 21"/>
                <a:gd name="T7" fmla="*/ 13 h 13"/>
                <a:gd name="T8" fmla="*/ 16 w 21"/>
                <a:gd name="T9" fmla="*/ 11 h 13"/>
                <a:gd name="T10" fmla="*/ 15 w 21"/>
                <a:gd name="T11" fmla="*/ 2 h 13"/>
                <a:gd name="T12" fmla="*/ 20 w 21"/>
                <a:gd name="T13" fmla="*/ 0 h 13"/>
                <a:gd name="T14" fmla="*/ 20 w 21"/>
                <a:gd name="T15" fmla="*/ 0 h 13"/>
                <a:gd name="T16" fmla="*/ 19 w 21"/>
                <a:gd name="T17" fmla="*/ 11 h 13"/>
                <a:gd name="T18" fmla="*/ 19 w 21"/>
                <a:gd name="T19" fmla="*/ 11 h 13"/>
                <a:gd name="T20" fmla="*/ 20 w 21"/>
                <a:gd name="T21"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13">
                  <a:moveTo>
                    <a:pt x="15" y="2"/>
                  </a:moveTo>
                  <a:cubicBezTo>
                    <a:pt x="0" y="5"/>
                    <a:pt x="0" y="5"/>
                    <a:pt x="0" y="5"/>
                  </a:cubicBezTo>
                  <a:cubicBezTo>
                    <a:pt x="0" y="6"/>
                    <a:pt x="1" y="6"/>
                    <a:pt x="2" y="6"/>
                  </a:cubicBezTo>
                  <a:cubicBezTo>
                    <a:pt x="5" y="8"/>
                    <a:pt x="7" y="11"/>
                    <a:pt x="8" y="13"/>
                  </a:cubicBezTo>
                  <a:cubicBezTo>
                    <a:pt x="16" y="11"/>
                    <a:pt x="16" y="11"/>
                    <a:pt x="16" y="11"/>
                  </a:cubicBezTo>
                  <a:cubicBezTo>
                    <a:pt x="16" y="8"/>
                    <a:pt x="16" y="4"/>
                    <a:pt x="15" y="2"/>
                  </a:cubicBezTo>
                  <a:moveTo>
                    <a:pt x="20" y="0"/>
                  </a:moveTo>
                  <a:cubicBezTo>
                    <a:pt x="20" y="0"/>
                    <a:pt x="20" y="0"/>
                    <a:pt x="20" y="0"/>
                  </a:cubicBezTo>
                  <a:cubicBezTo>
                    <a:pt x="21" y="4"/>
                    <a:pt x="20" y="7"/>
                    <a:pt x="19" y="11"/>
                  </a:cubicBezTo>
                  <a:cubicBezTo>
                    <a:pt x="19" y="11"/>
                    <a:pt x="19" y="11"/>
                    <a:pt x="19" y="11"/>
                  </a:cubicBezTo>
                  <a:cubicBezTo>
                    <a:pt x="20" y="7"/>
                    <a:pt x="21" y="4"/>
                    <a:pt x="20" y="0"/>
                  </a:cubicBezTo>
                </a:path>
              </a:pathLst>
            </a:custGeom>
            <a:solidFill>
              <a:srgbClr val="DDB88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66" name="Freeform 62"/>
            <p:cNvSpPr/>
            <p:nvPr/>
          </p:nvSpPr>
          <p:spPr bwMode="auto">
            <a:xfrm>
              <a:off x="4818063" y="5835650"/>
              <a:ext cx="290513" cy="139700"/>
            </a:xfrm>
            <a:custGeom>
              <a:avLst/>
              <a:gdLst>
                <a:gd name="T0" fmla="*/ 15 w 23"/>
                <a:gd name="T1" fmla="*/ 0 h 11"/>
                <a:gd name="T2" fmla="*/ 0 w 23"/>
                <a:gd name="T3" fmla="*/ 3 h 11"/>
                <a:gd name="T4" fmla="*/ 12 w 23"/>
                <a:gd name="T5" fmla="*/ 11 h 11"/>
                <a:gd name="T6" fmla="*/ 14 w 23"/>
                <a:gd name="T7" fmla="*/ 10 h 11"/>
                <a:gd name="T8" fmla="*/ 3 w 23"/>
                <a:gd name="T9" fmla="*/ 3 h 11"/>
                <a:gd name="T10" fmla="*/ 7 w 23"/>
                <a:gd name="T11" fmla="*/ 2 h 11"/>
                <a:gd name="T12" fmla="*/ 14 w 23"/>
                <a:gd name="T13" fmla="*/ 10 h 11"/>
                <a:gd name="T14" fmla="*/ 23 w 23"/>
                <a:gd name="T15" fmla="*/ 8 h 11"/>
                <a:gd name="T16" fmla="*/ 17 w 23"/>
                <a:gd name="T17" fmla="*/ 1 h 11"/>
                <a:gd name="T18" fmla="*/ 15 w 23"/>
                <a:gd name="T1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11">
                  <a:moveTo>
                    <a:pt x="15" y="0"/>
                  </a:moveTo>
                  <a:cubicBezTo>
                    <a:pt x="0" y="3"/>
                    <a:pt x="0" y="3"/>
                    <a:pt x="0" y="3"/>
                  </a:cubicBezTo>
                  <a:cubicBezTo>
                    <a:pt x="5" y="7"/>
                    <a:pt x="9" y="9"/>
                    <a:pt x="12" y="11"/>
                  </a:cubicBezTo>
                  <a:cubicBezTo>
                    <a:pt x="14" y="10"/>
                    <a:pt x="14" y="10"/>
                    <a:pt x="14" y="10"/>
                  </a:cubicBezTo>
                  <a:cubicBezTo>
                    <a:pt x="3" y="3"/>
                    <a:pt x="3" y="3"/>
                    <a:pt x="3" y="3"/>
                  </a:cubicBezTo>
                  <a:cubicBezTo>
                    <a:pt x="7" y="2"/>
                    <a:pt x="7" y="2"/>
                    <a:pt x="7" y="2"/>
                  </a:cubicBezTo>
                  <a:cubicBezTo>
                    <a:pt x="12" y="6"/>
                    <a:pt x="14" y="9"/>
                    <a:pt x="14" y="10"/>
                  </a:cubicBezTo>
                  <a:cubicBezTo>
                    <a:pt x="23" y="8"/>
                    <a:pt x="23" y="8"/>
                    <a:pt x="23" y="8"/>
                  </a:cubicBezTo>
                  <a:cubicBezTo>
                    <a:pt x="22" y="6"/>
                    <a:pt x="20" y="3"/>
                    <a:pt x="17" y="1"/>
                  </a:cubicBezTo>
                  <a:cubicBezTo>
                    <a:pt x="16" y="1"/>
                    <a:pt x="15" y="1"/>
                    <a:pt x="15" y="0"/>
                  </a:cubicBezTo>
                </a:path>
              </a:pathLst>
            </a:custGeom>
            <a:solidFill>
              <a:srgbClr val="D5AD8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67" name="Freeform 63"/>
            <p:cNvSpPr/>
            <p:nvPr/>
          </p:nvSpPr>
          <p:spPr bwMode="auto">
            <a:xfrm>
              <a:off x="5197475" y="5772150"/>
              <a:ext cx="76200" cy="139700"/>
            </a:xfrm>
            <a:custGeom>
              <a:avLst/>
              <a:gdLst>
                <a:gd name="T0" fmla="*/ 5 w 6"/>
                <a:gd name="T1" fmla="*/ 0 h 11"/>
                <a:gd name="T2" fmla="*/ 0 w 6"/>
                <a:gd name="T3" fmla="*/ 2 h 11"/>
                <a:gd name="T4" fmla="*/ 1 w 6"/>
                <a:gd name="T5" fmla="*/ 11 h 11"/>
                <a:gd name="T6" fmla="*/ 4 w 6"/>
                <a:gd name="T7" fmla="*/ 11 h 11"/>
                <a:gd name="T8" fmla="*/ 5 w 6"/>
                <a:gd name="T9" fmla="*/ 0 h 11"/>
              </a:gdLst>
              <a:ahLst/>
              <a:cxnLst>
                <a:cxn ang="0">
                  <a:pos x="T0" y="T1"/>
                </a:cxn>
                <a:cxn ang="0">
                  <a:pos x="T2" y="T3"/>
                </a:cxn>
                <a:cxn ang="0">
                  <a:pos x="T4" y="T5"/>
                </a:cxn>
                <a:cxn ang="0">
                  <a:pos x="T6" y="T7"/>
                </a:cxn>
                <a:cxn ang="0">
                  <a:pos x="T8" y="T9"/>
                </a:cxn>
              </a:cxnLst>
              <a:rect l="0" t="0" r="r" b="b"/>
              <a:pathLst>
                <a:path w="6" h="11">
                  <a:moveTo>
                    <a:pt x="5" y="0"/>
                  </a:moveTo>
                  <a:cubicBezTo>
                    <a:pt x="0" y="2"/>
                    <a:pt x="0" y="2"/>
                    <a:pt x="0" y="2"/>
                  </a:cubicBezTo>
                  <a:cubicBezTo>
                    <a:pt x="1" y="4"/>
                    <a:pt x="1" y="8"/>
                    <a:pt x="1" y="11"/>
                  </a:cubicBezTo>
                  <a:cubicBezTo>
                    <a:pt x="4" y="11"/>
                    <a:pt x="4" y="11"/>
                    <a:pt x="4" y="11"/>
                  </a:cubicBezTo>
                  <a:cubicBezTo>
                    <a:pt x="5" y="7"/>
                    <a:pt x="6" y="4"/>
                    <a:pt x="5" y="0"/>
                  </a:cubicBezTo>
                </a:path>
              </a:pathLst>
            </a:custGeom>
            <a:solidFill>
              <a:srgbClr val="DFC4A6"/>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68" name="Freeform 64"/>
            <p:cNvSpPr>
              <a:spLocks noEditPoints="1"/>
            </p:cNvSpPr>
            <p:nvPr/>
          </p:nvSpPr>
          <p:spPr bwMode="auto">
            <a:xfrm>
              <a:off x="4792663" y="5937250"/>
              <a:ext cx="88900" cy="50800"/>
            </a:xfrm>
            <a:custGeom>
              <a:avLst/>
              <a:gdLst>
                <a:gd name="T0" fmla="*/ 1 w 7"/>
                <a:gd name="T1" fmla="*/ 0 h 4"/>
                <a:gd name="T2" fmla="*/ 7 w 7"/>
                <a:gd name="T3" fmla="*/ 4 h 4"/>
                <a:gd name="T4" fmla="*/ 7 w 7"/>
                <a:gd name="T5" fmla="*/ 4 h 4"/>
                <a:gd name="T6" fmla="*/ 1 w 7"/>
                <a:gd name="T7" fmla="*/ 0 h 4"/>
                <a:gd name="T8" fmla="*/ 0 w 7"/>
                <a:gd name="T9" fmla="*/ 0 h 4"/>
                <a:gd name="T10" fmla="*/ 0 w 7"/>
                <a:gd name="T11" fmla="*/ 0 h 4"/>
                <a:gd name="T12" fmla="*/ 0 w 7"/>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7" h="4">
                  <a:moveTo>
                    <a:pt x="1" y="0"/>
                  </a:moveTo>
                  <a:cubicBezTo>
                    <a:pt x="3" y="2"/>
                    <a:pt x="5" y="3"/>
                    <a:pt x="7" y="4"/>
                  </a:cubicBezTo>
                  <a:cubicBezTo>
                    <a:pt x="7" y="4"/>
                    <a:pt x="7" y="4"/>
                    <a:pt x="7" y="4"/>
                  </a:cubicBezTo>
                  <a:cubicBezTo>
                    <a:pt x="5" y="3"/>
                    <a:pt x="3" y="2"/>
                    <a:pt x="1" y="0"/>
                  </a:cubicBezTo>
                  <a:moveTo>
                    <a:pt x="0" y="0"/>
                  </a:moveTo>
                  <a:cubicBezTo>
                    <a:pt x="0" y="0"/>
                    <a:pt x="0" y="0"/>
                    <a:pt x="0" y="0"/>
                  </a:cubicBezTo>
                  <a:cubicBezTo>
                    <a:pt x="0" y="0"/>
                    <a:pt x="0" y="0"/>
                    <a:pt x="0" y="0"/>
                  </a:cubicBezTo>
                </a:path>
              </a:pathLst>
            </a:custGeom>
            <a:solidFill>
              <a:srgbClr val="D4CABE"/>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69" name="Freeform 65"/>
            <p:cNvSpPr>
              <a:spLocks noEditPoints="1"/>
            </p:cNvSpPr>
            <p:nvPr/>
          </p:nvSpPr>
          <p:spPr bwMode="auto">
            <a:xfrm>
              <a:off x="4730750" y="5873750"/>
              <a:ext cx="239713" cy="114300"/>
            </a:xfrm>
            <a:custGeom>
              <a:avLst/>
              <a:gdLst>
                <a:gd name="T0" fmla="*/ 1 w 19"/>
                <a:gd name="T1" fmla="*/ 2 h 9"/>
                <a:gd name="T2" fmla="*/ 0 w 19"/>
                <a:gd name="T3" fmla="*/ 2 h 9"/>
                <a:gd name="T4" fmla="*/ 5 w 19"/>
                <a:gd name="T5" fmla="*/ 5 h 9"/>
                <a:gd name="T6" fmla="*/ 5 w 19"/>
                <a:gd name="T7" fmla="*/ 5 h 9"/>
                <a:gd name="T8" fmla="*/ 6 w 19"/>
                <a:gd name="T9" fmla="*/ 5 h 9"/>
                <a:gd name="T10" fmla="*/ 12 w 19"/>
                <a:gd name="T11" fmla="*/ 9 h 9"/>
                <a:gd name="T12" fmla="*/ 12 w 19"/>
                <a:gd name="T13" fmla="*/ 9 h 9"/>
                <a:gd name="T14" fmla="*/ 1 w 19"/>
                <a:gd name="T15" fmla="*/ 2 h 9"/>
                <a:gd name="T16" fmla="*/ 1 w 19"/>
                <a:gd name="T17" fmla="*/ 2 h 9"/>
                <a:gd name="T18" fmla="*/ 7 w 19"/>
                <a:gd name="T19" fmla="*/ 0 h 9"/>
                <a:gd name="T20" fmla="*/ 5 w 19"/>
                <a:gd name="T21" fmla="*/ 1 h 9"/>
                <a:gd name="T22" fmla="*/ 5 w 19"/>
                <a:gd name="T23" fmla="*/ 1 h 9"/>
                <a:gd name="T24" fmla="*/ 17 w 19"/>
                <a:gd name="T25" fmla="*/ 8 h 9"/>
                <a:gd name="T26" fmla="*/ 19 w 19"/>
                <a:gd name="T27" fmla="*/ 8 h 9"/>
                <a:gd name="T28" fmla="*/ 7 w 19"/>
                <a:gd name="T2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 h="9">
                  <a:moveTo>
                    <a:pt x="1" y="2"/>
                  </a:moveTo>
                  <a:cubicBezTo>
                    <a:pt x="0" y="2"/>
                    <a:pt x="0" y="2"/>
                    <a:pt x="0" y="2"/>
                  </a:cubicBezTo>
                  <a:cubicBezTo>
                    <a:pt x="2" y="3"/>
                    <a:pt x="4" y="4"/>
                    <a:pt x="5" y="5"/>
                  </a:cubicBezTo>
                  <a:cubicBezTo>
                    <a:pt x="5" y="5"/>
                    <a:pt x="5" y="5"/>
                    <a:pt x="5" y="5"/>
                  </a:cubicBezTo>
                  <a:cubicBezTo>
                    <a:pt x="5" y="5"/>
                    <a:pt x="6" y="5"/>
                    <a:pt x="6" y="5"/>
                  </a:cubicBezTo>
                  <a:cubicBezTo>
                    <a:pt x="8" y="7"/>
                    <a:pt x="10" y="8"/>
                    <a:pt x="12" y="9"/>
                  </a:cubicBezTo>
                  <a:cubicBezTo>
                    <a:pt x="12" y="9"/>
                    <a:pt x="12" y="9"/>
                    <a:pt x="12" y="9"/>
                  </a:cubicBezTo>
                  <a:cubicBezTo>
                    <a:pt x="9" y="7"/>
                    <a:pt x="5" y="5"/>
                    <a:pt x="1" y="2"/>
                  </a:cubicBezTo>
                  <a:cubicBezTo>
                    <a:pt x="1" y="2"/>
                    <a:pt x="1" y="2"/>
                    <a:pt x="1" y="2"/>
                  </a:cubicBezTo>
                  <a:moveTo>
                    <a:pt x="7" y="0"/>
                  </a:moveTo>
                  <a:cubicBezTo>
                    <a:pt x="5" y="1"/>
                    <a:pt x="5" y="1"/>
                    <a:pt x="5" y="1"/>
                  </a:cubicBezTo>
                  <a:cubicBezTo>
                    <a:pt x="5" y="1"/>
                    <a:pt x="5" y="1"/>
                    <a:pt x="5" y="1"/>
                  </a:cubicBezTo>
                  <a:cubicBezTo>
                    <a:pt x="17" y="8"/>
                    <a:pt x="17" y="8"/>
                    <a:pt x="17" y="8"/>
                  </a:cubicBezTo>
                  <a:cubicBezTo>
                    <a:pt x="19" y="8"/>
                    <a:pt x="19" y="8"/>
                    <a:pt x="19" y="8"/>
                  </a:cubicBezTo>
                  <a:cubicBezTo>
                    <a:pt x="16" y="6"/>
                    <a:pt x="12" y="4"/>
                    <a:pt x="7" y="0"/>
                  </a:cubicBezTo>
                </a:path>
              </a:pathLst>
            </a:custGeom>
            <a:solidFill>
              <a:srgbClr val="C79F74"/>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70" name="Freeform 66"/>
            <p:cNvSpPr/>
            <p:nvPr/>
          </p:nvSpPr>
          <p:spPr bwMode="auto">
            <a:xfrm>
              <a:off x="4743450" y="5886450"/>
              <a:ext cx="201613" cy="101600"/>
            </a:xfrm>
            <a:custGeom>
              <a:avLst/>
              <a:gdLst>
                <a:gd name="T0" fmla="*/ 4 w 16"/>
                <a:gd name="T1" fmla="*/ 0 h 8"/>
                <a:gd name="T2" fmla="*/ 0 w 16"/>
                <a:gd name="T3" fmla="*/ 1 h 8"/>
                <a:gd name="T4" fmla="*/ 0 w 16"/>
                <a:gd name="T5" fmla="*/ 1 h 8"/>
                <a:gd name="T6" fmla="*/ 11 w 16"/>
                <a:gd name="T7" fmla="*/ 8 h 8"/>
                <a:gd name="T8" fmla="*/ 16 w 16"/>
                <a:gd name="T9" fmla="*/ 7 h 8"/>
                <a:gd name="T10" fmla="*/ 4 w 16"/>
                <a:gd name="T11" fmla="*/ 0 h 8"/>
                <a:gd name="T12" fmla="*/ 4 w 16"/>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16" h="8">
                  <a:moveTo>
                    <a:pt x="4" y="0"/>
                  </a:moveTo>
                  <a:cubicBezTo>
                    <a:pt x="0" y="1"/>
                    <a:pt x="0" y="1"/>
                    <a:pt x="0" y="1"/>
                  </a:cubicBezTo>
                  <a:cubicBezTo>
                    <a:pt x="0" y="1"/>
                    <a:pt x="0" y="1"/>
                    <a:pt x="0" y="1"/>
                  </a:cubicBezTo>
                  <a:cubicBezTo>
                    <a:pt x="4" y="4"/>
                    <a:pt x="8" y="6"/>
                    <a:pt x="11" y="8"/>
                  </a:cubicBezTo>
                  <a:cubicBezTo>
                    <a:pt x="16" y="7"/>
                    <a:pt x="16" y="7"/>
                    <a:pt x="16" y="7"/>
                  </a:cubicBezTo>
                  <a:cubicBezTo>
                    <a:pt x="4" y="0"/>
                    <a:pt x="4" y="0"/>
                    <a:pt x="4" y="0"/>
                  </a:cubicBezTo>
                  <a:cubicBezTo>
                    <a:pt x="4" y="0"/>
                    <a:pt x="4" y="0"/>
                    <a:pt x="4" y="0"/>
                  </a:cubicBezTo>
                </a:path>
              </a:pathLst>
            </a:custGeom>
            <a:solidFill>
              <a:srgbClr val="E2D9CD"/>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71" name="Freeform 67"/>
            <p:cNvSpPr/>
            <p:nvPr/>
          </p:nvSpPr>
          <p:spPr bwMode="auto">
            <a:xfrm>
              <a:off x="4856163" y="5861050"/>
              <a:ext cx="139700" cy="101600"/>
            </a:xfrm>
            <a:custGeom>
              <a:avLst/>
              <a:gdLst>
                <a:gd name="T0" fmla="*/ 4 w 11"/>
                <a:gd name="T1" fmla="*/ 0 h 8"/>
                <a:gd name="T2" fmla="*/ 0 w 11"/>
                <a:gd name="T3" fmla="*/ 1 h 8"/>
                <a:gd name="T4" fmla="*/ 11 w 11"/>
                <a:gd name="T5" fmla="*/ 8 h 8"/>
                <a:gd name="T6" fmla="*/ 11 w 11"/>
                <a:gd name="T7" fmla="*/ 8 h 8"/>
                <a:gd name="T8" fmla="*/ 4 w 11"/>
                <a:gd name="T9" fmla="*/ 0 h 8"/>
              </a:gdLst>
              <a:ahLst/>
              <a:cxnLst>
                <a:cxn ang="0">
                  <a:pos x="T0" y="T1"/>
                </a:cxn>
                <a:cxn ang="0">
                  <a:pos x="T2" y="T3"/>
                </a:cxn>
                <a:cxn ang="0">
                  <a:pos x="T4" y="T5"/>
                </a:cxn>
                <a:cxn ang="0">
                  <a:pos x="T6" y="T7"/>
                </a:cxn>
                <a:cxn ang="0">
                  <a:pos x="T8" y="T9"/>
                </a:cxn>
              </a:cxnLst>
              <a:rect l="0" t="0" r="r" b="b"/>
              <a:pathLst>
                <a:path w="11" h="8">
                  <a:moveTo>
                    <a:pt x="4" y="0"/>
                  </a:moveTo>
                  <a:cubicBezTo>
                    <a:pt x="0" y="1"/>
                    <a:pt x="0" y="1"/>
                    <a:pt x="0" y="1"/>
                  </a:cubicBezTo>
                  <a:cubicBezTo>
                    <a:pt x="11" y="8"/>
                    <a:pt x="11" y="8"/>
                    <a:pt x="11" y="8"/>
                  </a:cubicBezTo>
                  <a:cubicBezTo>
                    <a:pt x="11" y="8"/>
                    <a:pt x="11" y="8"/>
                    <a:pt x="11" y="8"/>
                  </a:cubicBezTo>
                  <a:cubicBezTo>
                    <a:pt x="11" y="7"/>
                    <a:pt x="9" y="4"/>
                    <a:pt x="4" y="0"/>
                  </a:cubicBezTo>
                </a:path>
              </a:pathLst>
            </a:custGeom>
            <a:solidFill>
              <a:srgbClr val="DDB88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72" name="Freeform 68"/>
            <p:cNvSpPr/>
            <p:nvPr/>
          </p:nvSpPr>
          <p:spPr bwMode="auto">
            <a:xfrm>
              <a:off x="3870325" y="4999038"/>
              <a:ext cx="455613" cy="495300"/>
            </a:xfrm>
            <a:custGeom>
              <a:avLst/>
              <a:gdLst>
                <a:gd name="T0" fmla="*/ 36 w 36"/>
                <a:gd name="T1" fmla="*/ 0 h 39"/>
                <a:gd name="T2" fmla="*/ 0 w 36"/>
                <a:gd name="T3" fmla="*/ 38 h 39"/>
                <a:gd name="T4" fmla="*/ 1 w 36"/>
                <a:gd name="T5" fmla="*/ 39 h 39"/>
                <a:gd name="T6" fmla="*/ 4 w 36"/>
                <a:gd name="T7" fmla="*/ 39 h 39"/>
                <a:gd name="T8" fmla="*/ 8 w 36"/>
                <a:gd name="T9" fmla="*/ 39 h 39"/>
                <a:gd name="T10" fmla="*/ 33 w 36"/>
                <a:gd name="T11" fmla="*/ 13 h 39"/>
                <a:gd name="T12" fmla="*/ 36 w 36"/>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36" h="39">
                  <a:moveTo>
                    <a:pt x="36" y="0"/>
                  </a:moveTo>
                  <a:cubicBezTo>
                    <a:pt x="22" y="15"/>
                    <a:pt x="9" y="29"/>
                    <a:pt x="0" y="38"/>
                  </a:cubicBezTo>
                  <a:cubicBezTo>
                    <a:pt x="0" y="38"/>
                    <a:pt x="0" y="39"/>
                    <a:pt x="1" y="39"/>
                  </a:cubicBezTo>
                  <a:cubicBezTo>
                    <a:pt x="2" y="39"/>
                    <a:pt x="3" y="39"/>
                    <a:pt x="4" y="39"/>
                  </a:cubicBezTo>
                  <a:cubicBezTo>
                    <a:pt x="6" y="39"/>
                    <a:pt x="7" y="39"/>
                    <a:pt x="8" y="39"/>
                  </a:cubicBezTo>
                  <a:cubicBezTo>
                    <a:pt x="16" y="31"/>
                    <a:pt x="24" y="23"/>
                    <a:pt x="33" y="13"/>
                  </a:cubicBezTo>
                  <a:cubicBezTo>
                    <a:pt x="36" y="0"/>
                    <a:pt x="36" y="0"/>
                    <a:pt x="36" y="0"/>
                  </a:cubicBezTo>
                </a:path>
              </a:pathLst>
            </a:custGeom>
            <a:solidFill>
              <a:srgbClr val="08070C"/>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73" name="Freeform 69"/>
            <p:cNvSpPr/>
            <p:nvPr/>
          </p:nvSpPr>
          <p:spPr bwMode="auto">
            <a:xfrm>
              <a:off x="3971925" y="5164138"/>
              <a:ext cx="315913" cy="330200"/>
            </a:xfrm>
            <a:custGeom>
              <a:avLst/>
              <a:gdLst>
                <a:gd name="T0" fmla="*/ 25 w 25"/>
                <a:gd name="T1" fmla="*/ 0 h 26"/>
                <a:gd name="T2" fmla="*/ 0 w 25"/>
                <a:gd name="T3" fmla="*/ 26 h 26"/>
                <a:gd name="T4" fmla="*/ 7 w 25"/>
                <a:gd name="T5" fmla="*/ 24 h 26"/>
                <a:gd name="T6" fmla="*/ 23 w 25"/>
                <a:gd name="T7" fmla="*/ 8 h 26"/>
                <a:gd name="T8" fmla="*/ 25 w 25"/>
                <a:gd name="T9" fmla="*/ 4 h 26"/>
                <a:gd name="T10" fmla="*/ 25 w 25"/>
                <a:gd name="T11" fmla="*/ 0 h 26"/>
              </a:gdLst>
              <a:ahLst/>
              <a:cxnLst>
                <a:cxn ang="0">
                  <a:pos x="T0" y="T1"/>
                </a:cxn>
                <a:cxn ang="0">
                  <a:pos x="T2" y="T3"/>
                </a:cxn>
                <a:cxn ang="0">
                  <a:pos x="T4" y="T5"/>
                </a:cxn>
                <a:cxn ang="0">
                  <a:pos x="T6" y="T7"/>
                </a:cxn>
                <a:cxn ang="0">
                  <a:pos x="T8" y="T9"/>
                </a:cxn>
                <a:cxn ang="0">
                  <a:pos x="T10" y="T11"/>
                </a:cxn>
              </a:cxnLst>
              <a:rect l="0" t="0" r="r" b="b"/>
              <a:pathLst>
                <a:path w="25" h="26">
                  <a:moveTo>
                    <a:pt x="25" y="0"/>
                  </a:moveTo>
                  <a:cubicBezTo>
                    <a:pt x="16" y="10"/>
                    <a:pt x="8" y="18"/>
                    <a:pt x="0" y="26"/>
                  </a:cubicBezTo>
                  <a:cubicBezTo>
                    <a:pt x="2" y="26"/>
                    <a:pt x="5" y="25"/>
                    <a:pt x="7" y="24"/>
                  </a:cubicBezTo>
                  <a:cubicBezTo>
                    <a:pt x="12" y="19"/>
                    <a:pt x="17" y="14"/>
                    <a:pt x="23" y="8"/>
                  </a:cubicBezTo>
                  <a:cubicBezTo>
                    <a:pt x="23" y="7"/>
                    <a:pt x="24" y="5"/>
                    <a:pt x="25" y="4"/>
                  </a:cubicBezTo>
                  <a:cubicBezTo>
                    <a:pt x="25" y="0"/>
                    <a:pt x="25" y="0"/>
                    <a:pt x="25" y="0"/>
                  </a:cubicBezTo>
                </a:path>
              </a:pathLst>
            </a:custGeom>
            <a:solidFill>
              <a:srgbClr val="645E5E"/>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74" name="Freeform 70"/>
            <p:cNvSpPr/>
            <p:nvPr/>
          </p:nvSpPr>
          <p:spPr bwMode="auto">
            <a:xfrm>
              <a:off x="4059238" y="5265738"/>
              <a:ext cx="203200" cy="203200"/>
            </a:xfrm>
            <a:custGeom>
              <a:avLst/>
              <a:gdLst>
                <a:gd name="T0" fmla="*/ 16 w 16"/>
                <a:gd name="T1" fmla="*/ 0 h 16"/>
                <a:gd name="T2" fmla="*/ 0 w 16"/>
                <a:gd name="T3" fmla="*/ 16 h 16"/>
                <a:gd name="T4" fmla="*/ 16 w 16"/>
                <a:gd name="T5" fmla="*/ 0 h 16"/>
              </a:gdLst>
              <a:ahLst/>
              <a:cxnLst>
                <a:cxn ang="0">
                  <a:pos x="T0" y="T1"/>
                </a:cxn>
                <a:cxn ang="0">
                  <a:pos x="T2" y="T3"/>
                </a:cxn>
                <a:cxn ang="0">
                  <a:pos x="T4" y="T5"/>
                </a:cxn>
              </a:cxnLst>
              <a:rect l="0" t="0" r="r" b="b"/>
              <a:pathLst>
                <a:path w="16" h="16">
                  <a:moveTo>
                    <a:pt x="16" y="0"/>
                  </a:moveTo>
                  <a:cubicBezTo>
                    <a:pt x="10" y="6"/>
                    <a:pt x="5" y="11"/>
                    <a:pt x="0" y="16"/>
                  </a:cubicBezTo>
                  <a:cubicBezTo>
                    <a:pt x="6" y="14"/>
                    <a:pt x="11" y="9"/>
                    <a:pt x="16" y="0"/>
                  </a:cubicBezTo>
                </a:path>
              </a:pathLst>
            </a:custGeom>
            <a:solidFill>
              <a:srgbClr val="2A2829"/>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75" name="Freeform 71"/>
            <p:cNvSpPr/>
            <p:nvPr/>
          </p:nvSpPr>
          <p:spPr bwMode="auto">
            <a:xfrm>
              <a:off x="3668713" y="3743325"/>
              <a:ext cx="1541463" cy="1725613"/>
            </a:xfrm>
            <a:custGeom>
              <a:avLst/>
              <a:gdLst>
                <a:gd name="T0" fmla="*/ 56 w 122"/>
                <a:gd name="T1" fmla="*/ 57 h 136"/>
                <a:gd name="T2" fmla="*/ 98 w 122"/>
                <a:gd name="T3" fmla="*/ 42 h 136"/>
                <a:gd name="T4" fmla="*/ 117 w 122"/>
                <a:gd name="T5" fmla="*/ 31 h 136"/>
                <a:gd name="T6" fmla="*/ 118 w 122"/>
                <a:gd name="T7" fmla="*/ 30 h 136"/>
                <a:gd name="T8" fmla="*/ 116 w 122"/>
                <a:gd name="T9" fmla="*/ 27 h 136"/>
                <a:gd name="T10" fmla="*/ 122 w 122"/>
                <a:gd name="T11" fmla="*/ 21 h 136"/>
                <a:gd name="T12" fmla="*/ 105 w 122"/>
                <a:gd name="T13" fmla="*/ 16 h 136"/>
                <a:gd name="T14" fmla="*/ 80 w 122"/>
                <a:gd name="T15" fmla="*/ 23 h 136"/>
                <a:gd name="T16" fmla="*/ 73 w 122"/>
                <a:gd name="T17" fmla="*/ 0 h 136"/>
                <a:gd name="T18" fmla="*/ 29 w 122"/>
                <a:gd name="T19" fmla="*/ 16 h 136"/>
                <a:gd name="T20" fmla="*/ 17 w 122"/>
                <a:gd name="T21" fmla="*/ 30 h 136"/>
                <a:gd name="T22" fmla="*/ 0 w 122"/>
                <a:gd name="T23" fmla="*/ 126 h 136"/>
                <a:gd name="T24" fmla="*/ 18 w 122"/>
                <a:gd name="T25" fmla="*/ 136 h 136"/>
                <a:gd name="T26" fmla="*/ 34 w 122"/>
                <a:gd name="T27" fmla="*/ 128 h 136"/>
                <a:gd name="T28" fmla="*/ 47 w 122"/>
                <a:gd name="T29" fmla="*/ 104 h 136"/>
                <a:gd name="T30" fmla="*/ 56 w 122"/>
                <a:gd name="T31" fmla="*/ 57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36">
                  <a:moveTo>
                    <a:pt x="56" y="57"/>
                  </a:moveTo>
                  <a:cubicBezTo>
                    <a:pt x="98" y="42"/>
                    <a:pt x="98" y="42"/>
                    <a:pt x="98" y="42"/>
                  </a:cubicBezTo>
                  <a:cubicBezTo>
                    <a:pt x="98" y="41"/>
                    <a:pt x="112" y="37"/>
                    <a:pt x="117" y="31"/>
                  </a:cubicBezTo>
                  <a:cubicBezTo>
                    <a:pt x="117" y="31"/>
                    <a:pt x="118" y="30"/>
                    <a:pt x="118" y="30"/>
                  </a:cubicBezTo>
                  <a:cubicBezTo>
                    <a:pt x="117" y="28"/>
                    <a:pt x="116" y="27"/>
                    <a:pt x="116" y="27"/>
                  </a:cubicBezTo>
                  <a:cubicBezTo>
                    <a:pt x="118" y="25"/>
                    <a:pt x="120" y="23"/>
                    <a:pt x="122" y="21"/>
                  </a:cubicBezTo>
                  <a:cubicBezTo>
                    <a:pt x="117" y="19"/>
                    <a:pt x="109" y="16"/>
                    <a:pt x="105" y="16"/>
                  </a:cubicBezTo>
                  <a:cubicBezTo>
                    <a:pt x="103" y="16"/>
                    <a:pt x="89" y="20"/>
                    <a:pt x="80" y="23"/>
                  </a:cubicBezTo>
                  <a:cubicBezTo>
                    <a:pt x="77" y="14"/>
                    <a:pt x="75" y="5"/>
                    <a:pt x="73" y="0"/>
                  </a:cubicBezTo>
                  <a:cubicBezTo>
                    <a:pt x="56" y="6"/>
                    <a:pt x="38" y="13"/>
                    <a:pt x="29" y="16"/>
                  </a:cubicBezTo>
                  <a:cubicBezTo>
                    <a:pt x="23" y="19"/>
                    <a:pt x="18" y="23"/>
                    <a:pt x="17" y="30"/>
                  </a:cubicBezTo>
                  <a:cubicBezTo>
                    <a:pt x="16" y="35"/>
                    <a:pt x="0" y="126"/>
                    <a:pt x="0" y="126"/>
                  </a:cubicBezTo>
                  <a:cubicBezTo>
                    <a:pt x="0" y="131"/>
                    <a:pt x="8" y="136"/>
                    <a:pt x="18" y="136"/>
                  </a:cubicBezTo>
                  <a:cubicBezTo>
                    <a:pt x="24" y="135"/>
                    <a:pt x="29" y="133"/>
                    <a:pt x="34" y="128"/>
                  </a:cubicBezTo>
                  <a:cubicBezTo>
                    <a:pt x="39" y="122"/>
                    <a:pt x="43" y="114"/>
                    <a:pt x="47" y="104"/>
                  </a:cubicBezTo>
                  <a:lnTo>
                    <a:pt x="56" y="57"/>
                  </a:lnTo>
                  <a:close/>
                </a:path>
              </a:pathLst>
            </a:custGeom>
            <a:solidFill>
              <a:srgbClr val="EFC89A"/>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76" name="Freeform 72"/>
            <p:cNvSpPr/>
            <p:nvPr/>
          </p:nvSpPr>
          <p:spPr bwMode="auto">
            <a:xfrm>
              <a:off x="3668713" y="3692525"/>
              <a:ext cx="1074738" cy="1738313"/>
            </a:xfrm>
            <a:custGeom>
              <a:avLst/>
              <a:gdLst>
                <a:gd name="T0" fmla="*/ 0 w 85"/>
                <a:gd name="T1" fmla="*/ 131 h 137"/>
                <a:gd name="T2" fmla="*/ 0 w 85"/>
                <a:gd name="T3" fmla="*/ 132 h 137"/>
                <a:gd name="T4" fmla="*/ 1 w 85"/>
                <a:gd name="T5" fmla="*/ 132 h 137"/>
                <a:gd name="T6" fmla="*/ 1 w 85"/>
                <a:gd name="T7" fmla="*/ 132 h 137"/>
                <a:gd name="T8" fmla="*/ 1 w 85"/>
                <a:gd name="T9" fmla="*/ 133 h 137"/>
                <a:gd name="T10" fmla="*/ 1 w 85"/>
                <a:gd name="T11" fmla="*/ 133 h 137"/>
                <a:gd name="T12" fmla="*/ 2 w 85"/>
                <a:gd name="T13" fmla="*/ 134 h 137"/>
                <a:gd name="T14" fmla="*/ 2 w 85"/>
                <a:gd name="T15" fmla="*/ 134 h 137"/>
                <a:gd name="T16" fmla="*/ 3 w 85"/>
                <a:gd name="T17" fmla="*/ 135 h 137"/>
                <a:gd name="T18" fmla="*/ 28 w 85"/>
                <a:gd name="T19" fmla="*/ 114 h 137"/>
                <a:gd name="T20" fmla="*/ 40 w 85"/>
                <a:gd name="T21" fmla="*/ 46 h 137"/>
                <a:gd name="T22" fmla="*/ 45 w 85"/>
                <a:gd name="T23" fmla="*/ 40 h 137"/>
                <a:gd name="T24" fmla="*/ 81 w 85"/>
                <a:gd name="T25" fmla="*/ 26 h 137"/>
                <a:gd name="T26" fmla="*/ 84 w 85"/>
                <a:gd name="T27" fmla="*/ 0 h 137"/>
                <a:gd name="T28" fmla="*/ 64 w 85"/>
                <a:gd name="T29" fmla="*/ 7 h 137"/>
                <a:gd name="T30" fmla="*/ 63 w 85"/>
                <a:gd name="T31" fmla="*/ 8 h 137"/>
                <a:gd name="T32" fmla="*/ 60 w 85"/>
                <a:gd name="T33" fmla="*/ 8 h 137"/>
                <a:gd name="T34" fmla="*/ 60 w 85"/>
                <a:gd name="T35" fmla="*/ 9 h 137"/>
                <a:gd name="T36" fmla="*/ 51 w 85"/>
                <a:gd name="T37" fmla="*/ 12 h 137"/>
                <a:gd name="T38" fmla="*/ 51 w 85"/>
                <a:gd name="T39" fmla="*/ 12 h 137"/>
                <a:gd name="T40" fmla="*/ 45 w 85"/>
                <a:gd name="T41" fmla="*/ 14 h 137"/>
                <a:gd name="T42" fmla="*/ 45 w 85"/>
                <a:gd name="T43" fmla="*/ 14 h 137"/>
                <a:gd name="T44" fmla="*/ 43 w 85"/>
                <a:gd name="T45" fmla="*/ 15 h 137"/>
                <a:gd name="T46" fmla="*/ 42 w 85"/>
                <a:gd name="T47" fmla="*/ 15 h 137"/>
                <a:gd name="T48" fmla="*/ 40 w 85"/>
                <a:gd name="T49" fmla="*/ 16 h 137"/>
                <a:gd name="T50" fmla="*/ 40 w 85"/>
                <a:gd name="T51" fmla="*/ 16 h 137"/>
                <a:gd name="T52" fmla="*/ 38 w 85"/>
                <a:gd name="T53" fmla="*/ 17 h 137"/>
                <a:gd name="T54" fmla="*/ 37 w 85"/>
                <a:gd name="T55" fmla="*/ 17 h 137"/>
                <a:gd name="T56" fmla="*/ 35 w 85"/>
                <a:gd name="T57" fmla="*/ 18 h 137"/>
                <a:gd name="T58" fmla="*/ 35 w 85"/>
                <a:gd name="T59" fmla="*/ 18 h 137"/>
                <a:gd name="T60" fmla="*/ 34 w 85"/>
                <a:gd name="T61" fmla="*/ 18 h 137"/>
                <a:gd name="T62" fmla="*/ 30 w 85"/>
                <a:gd name="T63" fmla="*/ 20 h 137"/>
                <a:gd name="T64" fmla="*/ 29 w 85"/>
                <a:gd name="T65" fmla="*/ 20 h 137"/>
                <a:gd name="T66" fmla="*/ 17 w 85"/>
                <a:gd name="T67" fmla="*/ 34 h 137"/>
                <a:gd name="T68" fmla="*/ 0 w 85"/>
                <a:gd name="T69" fmla="*/ 130 h 137"/>
                <a:gd name="T70" fmla="*/ 0 w 85"/>
                <a:gd name="T71" fmla="*/ 131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5" h="137">
                  <a:moveTo>
                    <a:pt x="0" y="131"/>
                  </a:moveTo>
                  <a:cubicBezTo>
                    <a:pt x="0" y="132"/>
                    <a:pt x="0" y="132"/>
                    <a:pt x="0" y="132"/>
                  </a:cubicBezTo>
                  <a:cubicBezTo>
                    <a:pt x="1" y="132"/>
                    <a:pt x="1" y="132"/>
                    <a:pt x="1" y="132"/>
                  </a:cubicBezTo>
                  <a:cubicBezTo>
                    <a:pt x="1" y="132"/>
                    <a:pt x="1" y="132"/>
                    <a:pt x="1" y="132"/>
                  </a:cubicBezTo>
                  <a:cubicBezTo>
                    <a:pt x="1" y="133"/>
                    <a:pt x="1" y="133"/>
                    <a:pt x="1" y="133"/>
                  </a:cubicBezTo>
                  <a:cubicBezTo>
                    <a:pt x="1" y="133"/>
                    <a:pt x="1" y="133"/>
                    <a:pt x="1" y="133"/>
                  </a:cubicBezTo>
                  <a:cubicBezTo>
                    <a:pt x="2" y="134"/>
                    <a:pt x="2" y="134"/>
                    <a:pt x="2" y="134"/>
                  </a:cubicBezTo>
                  <a:cubicBezTo>
                    <a:pt x="2" y="134"/>
                    <a:pt x="2" y="134"/>
                    <a:pt x="2" y="134"/>
                  </a:cubicBezTo>
                  <a:cubicBezTo>
                    <a:pt x="3" y="135"/>
                    <a:pt x="3" y="135"/>
                    <a:pt x="3" y="135"/>
                  </a:cubicBezTo>
                  <a:cubicBezTo>
                    <a:pt x="8" y="137"/>
                    <a:pt x="24" y="134"/>
                    <a:pt x="28" y="114"/>
                  </a:cubicBezTo>
                  <a:cubicBezTo>
                    <a:pt x="29" y="107"/>
                    <a:pt x="40" y="46"/>
                    <a:pt x="40" y="46"/>
                  </a:cubicBezTo>
                  <a:cubicBezTo>
                    <a:pt x="40" y="44"/>
                    <a:pt x="42" y="41"/>
                    <a:pt x="45" y="40"/>
                  </a:cubicBezTo>
                  <a:cubicBezTo>
                    <a:pt x="81" y="26"/>
                    <a:pt x="81" y="26"/>
                    <a:pt x="81" y="26"/>
                  </a:cubicBezTo>
                  <a:cubicBezTo>
                    <a:pt x="79" y="18"/>
                    <a:pt x="85" y="4"/>
                    <a:pt x="84" y="0"/>
                  </a:cubicBezTo>
                  <a:cubicBezTo>
                    <a:pt x="81" y="1"/>
                    <a:pt x="67" y="6"/>
                    <a:pt x="64" y="7"/>
                  </a:cubicBezTo>
                  <a:cubicBezTo>
                    <a:pt x="63" y="8"/>
                    <a:pt x="63" y="8"/>
                    <a:pt x="63" y="8"/>
                  </a:cubicBezTo>
                  <a:cubicBezTo>
                    <a:pt x="62" y="8"/>
                    <a:pt x="61" y="8"/>
                    <a:pt x="60" y="8"/>
                  </a:cubicBezTo>
                  <a:cubicBezTo>
                    <a:pt x="60" y="9"/>
                    <a:pt x="60" y="9"/>
                    <a:pt x="60" y="9"/>
                  </a:cubicBezTo>
                  <a:cubicBezTo>
                    <a:pt x="57" y="10"/>
                    <a:pt x="54" y="11"/>
                    <a:pt x="51" y="12"/>
                  </a:cubicBezTo>
                  <a:cubicBezTo>
                    <a:pt x="51" y="12"/>
                    <a:pt x="51" y="12"/>
                    <a:pt x="51" y="12"/>
                  </a:cubicBezTo>
                  <a:cubicBezTo>
                    <a:pt x="49" y="13"/>
                    <a:pt x="47" y="13"/>
                    <a:pt x="45" y="14"/>
                  </a:cubicBezTo>
                  <a:cubicBezTo>
                    <a:pt x="45" y="14"/>
                    <a:pt x="45" y="14"/>
                    <a:pt x="45" y="14"/>
                  </a:cubicBezTo>
                  <a:cubicBezTo>
                    <a:pt x="44" y="14"/>
                    <a:pt x="44" y="15"/>
                    <a:pt x="43" y="15"/>
                  </a:cubicBezTo>
                  <a:cubicBezTo>
                    <a:pt x="43" y="15"/>
                    <a:pt x="42" y="15"/>
                    <a:pt x="42" y="15"/>
                  </a:cubicBezTo>
                  <a:cubicBezTo>
                    <a:pt x="41" y="16"/>
                    <a:pt x="41" y="16"/>
                    <a:pt x="40" y="16"/>
                  </a:cubicBezTo>
                  <a:cubicBezTo>
                    <a:pt x="40" y="16"/>
                    <a:pt x="40" y="16"/>
                    <a:pt x="40" y="16"/>
                  </a:cubicBezTo>
                  <a:cubicBezTo>
                    <a:pt x="39" y="16"/>
                    <a:pt x="38" y="17"/>
                    <a:pt x="38" y="17"/>
                  </a:cubicBezTo>
                  <a:cubicBezTo>
                    <a:pt x="37" y="17"/>
                    <a:pt x="37" y="17"/>
                    <a:pt x="37" y="17"/>
                  </a:cubicBezTo>
                  <a:cubicBezTo>
                    <a:pt x="36" y="17"/>
                    <a:pt x="36" y="18"/>
                    <a:pt x="35" y="18"/>
                  </a:cubicBezTo>
                  <a:cubicBezTo>
                    <a:pt x="35" y="18"/>
                    <a:pt x="35" y="18"/>
                    <a:pt x="35" y="18"/>
                  </a:cubicBezTo>
                  <a:cubicBezTo>
                    <a:pt x="34" y="18"/>
                    <a:pt x="34" y="18"/>
                    <a:pt x="34" y="18"/>
                  </a:cubicBezTo>
                  <a:cubicBezTo>
                    <a:pt x="33" y="19"/>
                    <a:pt x="31" y="19"/>
                    <a:pt x="30" y="20"/>
                  </a:cubicBezTo>
                  <a:cubicBezTo>
                    <a:pt x="30" y="20"/>
                    <a:pt x="29" y="20"/>
                    <a:pt x="29" y="20"/>
                  </a:cubicBezTo>
                  <a:cubicBezTo>
                    <a:pt x="23" y="23"/>
                    <a:pt x="18" y="27"/>
                    <a:pt x="17" y="34"/>
                  </a:cubicBezTo>
                  <a:cubicBezTo>
                    <a:pt x="16" y="39"/>
                    <a:pt x="0" y="130"/>
                    <a:pt x="0" y="130"/>
                  </a:cubicBezTo>
                  <a:cubicBezTo>
                    <a:pt x="0" y="131"/>
                    <a:pt x="0" y="131"/>
                    <a:pt x="0" y="131"/>
                  </a:cubicBezTo>
                  <a:close/>
                </a:path>
              </a:pathLst>
            </a:custGeom>
            <a:solidFill>
              <a:srgbClr val="F8D5AC"/>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77" name="Freeform 73"/>
            <p:cNvSpPr/>
            <p:nvPr/>
          </p:nvSpPr>
          <p:spPr bwMode="auto">
            <a:xfrm>
              <a:off x="3692525" y="3552825"/>
              <a:ext cx="1404938" cy="1674813"/>
            </a:xfrm>
            <a:custGeom>
              <a:avLst/>
              <a:gdLst>
                <a:gd name="T0" fmla="*/ 27 w 111"/>
                <a:gd name="T1" fmla="*/ 31 h 132"/>
                <a:gd name="T2" fmla="*/ 15 w 111"/>
                <a:gd name="T3" fmla="*/ 45 h 132"/>
                <a:gd name="T4" fmla="*/ 0 w 111"/>
                <a:gd name="T5" fmla="*/ 132 h 132"/>
                <a:gd name="T6" fmla="*/ 4 w 111"/>
                <a:gd name="T7" fmla="*/ 132 h 132"/>
                <a:gd name="T8" fmla="*/ 18 w 111"/>
                <a:gd name="T9" fmla="*/ 50 h 132"/>
                <a:gd name="T10" fmla="*/ 30 w 111"/>
                <a:gd name="T11" fmla="*/ 37 h 132"/>
                <a:gd name="T12" fmla="*/ 109 w 111"/>
                <a:gd name="T13" fmla="*/ 7 h 132"/>
                <a:gd name="T14" fmla="*/ 111 w 111"/>
                <a:gd name="T15" fmla="*/ 0 h 132"/>
                <a:gd name="T16" fmla="*/ 27 w 111"/>
                <a:gd name="T17" fmla="*/ 31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1" h="132">
                  <a:moveTo>
                    <a:pt x="27" y="31"/>
                  </a:moveTo>
                  <a:cubicBezTo>
                    <a:pt x="21" y="34"/>
                    <a:pt x="16" y="38"/>
                    <a:pt x="15" y="45"/>
                  </a:cubicBezTo>
                  <a:cubicBezTo>
                    <a:pt x="14" y="49"/>
                    <a:pt x="4" y="109"/>
                    <a:pt x="0" y="132"/>
                  </a:cubicBezTo>
                  <a:cubicBezTo>
                    <a:pt x="1" y="132"/>
                    <a:pt x="3" y="132"/>
                    <a:pt x="4" y="132"/>
                  </a:cubicBezTo>
                  <a:cubicBezTo>
                    <a:pt x="8" y="110"/>
                    <a:pt x="17" y="54"/>
                    <a:pt x="18" y="50"/>
                  </a:cubicBezTo>
                  <a:cubicBezTo>
                    <a:pt x="19" y="43"/>
                    <a:pt x="24" y="39"/>
                    <a:pt x="30" y="37"/>
                  </a:cubicBezTo>
                  <a:cubicBezTo>
                    <a:pt x="47" y="30"/>
                    <a:pt x="87" y="15"/>
                    <a:pt x="109" y="7"/>
                  </a:cubicBezTo>
                  <a:cubicBezTo>
                    <a:pt x="111" y="0"/>
                    <a:pt x="111" y="0"/>
                    <a:pt x="111" y="0"/>
                  </a:cubicBezTo>
                  <a:cubicBezTo>
                    <a:pt x="91" y="7"/>
                    <a:pt x="45" y="24"/>
                    <a:pt x="27" y="31"/>
                  </a:cubicBezTo>
                  <a:close/>
                </a:path>
              </a:pathLst>
            </a:custGeom>
            <a:solidFill>
              <a:srgbClr val="FBE3C8"/>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78" name="Freeform 74"/>
            <p:cNvSpPr/>
            <p:nvPr/>
          </p:nvSpPr>
          <p:spPr bwMode="auto">
            <a:xfrm>
              <a:off x="5248275" y="4541838"/>
              <a:ext cx="379413" cy="622300"/>
            </a:xfrm>
            <a:custGeom>
              <a:avLst/>
              <a:gdLst>
                <a:gd name="T0" fmla="*/ 18 w 30"/>
                <a:gd name="T1" fmla="*/ 7 h 49"/>
                <a:gd name="T2" fmla="*/ 16 w 30"/>
                <a:gd name="T3" fmla="*/ 24 h 49"/>
                <a:gd name="T4" fmla="*/ 0 w 30"/>
                <a:gd name="T5" fmla="*/ 49 h 49"/>
                <a:gd name="T6" fmla="*/ 28 w 30"/>
                <a:gd name="T7" fmla="*/ 3 h 49"/>
                <a:gd name="T8" fmla="*/ 24 w 30"/>
                <a:gd name="T9" fmla="*/ 0 h 49"/>
                <a:gd name="T10" fmla="*/ 18 w 30"/>
                <a:gd name="T11" fmla="*/ 7 h 49"/>
              </a:gdLst>
              <a:ahLst/>
              <a:cxnLst>
                <a:cxn ang="0">
                  <a:pos x="T0" y="T1"/>
                </a:cxn>
                <a:cxn ang="0">
                  <a:pos x="T2" y="T3"/>
                </a:cxn>
                <a:cxn ang="0">
                  <a:pos x="T4" y="T5"/>
                </a:cxn>
                <a:cxn ang="0">
                  <a:pos x="T6" y="T7"/>
                </a:cxn>
                <a:cxn ang="0">
                  <a:pos x="T8" y="T9"/>
                </a:cxn>
                <a:cxn ang="0">
                  <a:pos x="T10" y="T11"/>
                </a:cxn>
              </a:cxnLst>
              <a:rect l="0" t="0" r="r" b="b"/>
              <a:pathLst>
                <a:path w="30" h="49">
                  <a:moveTo>
                    <a:pt x="18" y="7"/>
                  </a:moveTo>
                  <a:cubicBezTo>
                    <a:pt x="18" y="13"/>
                    <a:pt x="17" y="20"/>
                    <a:pt x="16" y="24"/>
                  </a:cubicBezTo>
                  <a:cubicBezTo>
                    <a:pt x="16" y="24"/>
                    <a:pt x="15" y="33"/>
                    <a:pt x="0" y="49"/>
                  </a:cubicBezTo>
                  <a:cubicBezTo>
                    <a:pt x="30" y="38"/>
                    <a:pt x="27" y="18"/>
                    <a:pt x="28" y="3"/>
                  </a:cubicBezTo>
                  <a:cubicBezTo>
                    <a:pt x="27" y="3"/>
                    <a:pt x="26" y="2"/>
                    <a:pt x="24" y="0"/>
                  </a:cubicBezTo>
                  <a:cubicBezTo>
                    <a:pt x="22" y="2"/>
                    <a:pt x="20" y="5"/>
                    <a:pt x="18" y="7"/>
                  </a:cubicBezTo>
                </a:path>
              </a:pathLst>
            </a:custGeom>
            <a:solidFill>
              <a:srgbClr val="EFC99C"/>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79" name="Freeform 75"/>
            <p:cNvSpPr/>
            <p:nvPr/>
          </p:nvSpPr>
          <p:spPr bwMode="auto">
            <a:xfrm>
              <a:off x="3781425" y="4122738"/>
              <a:ext cx="1339850" cy="1371600"/>
            </a:xfrm>
            <a:custGeom>
              <a:avLst/>
              <a:gdLst>
                <a:gd name="T0" fmla="*/ 92 w 106"/>
                <a:gd name="T1" fmla="*/ 0 h 108"/>
                <a:gd name="T2" fmla="*/ 39 w 106"/>
                <a:gd name="T3" fmla="*/ 19 h 108"/>
                <a:gd name="T4" fmla="*/ 28 w 106"/>
                <a:gd name="T5" fmla="*/ 82 h 108"/>
                <a:gd name="T6" fmla="*/ 0 w 106"/>
                <a:gd name="T7" fmla="*/ 104 h 108"/>
                <a:gd name="T8" fmla="*/ 36 w 106"/>
                <a:gd name="T9" fmla="*/ 83 h 108"/>
                <a:gd name="T10" fmla="*/ 47 w 106"/>
                <a:gd name="T11" fmla="*/ 27 h 108"/>
                <a:gd name="T12" fmla="*/ 89 w 106"/>
                <a:gd name="T13" fmla="*/ 11 h 108"/>
                <a:gd name="T14" fmla="*/ 97 w 106"/>
                <a:gd name="T15" fmla="*/ 13 h 108"/>
                <a:gd name="T16" fmla="*/ 106 w 106"/>
                <a:gd name="T17" fmla="*/ 3 h 108"/>
                <a:gd name="T18" fmla="*/ 92 w 106"/>
                <a:gd name="T19"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08">
                  <a:moveTo>
                    <a:pt x="92" y="0"/>
                  </a:moveTo>
                  <a:cubicBezTo>
                    <a:pt x="39" y="19"/>
                    <a:pt x="39" y="19"/>
                    <a:pt x="39" y="19"/>
                  </a:cubicBezTo>
                  <a:cubicBezTo>
                    <a:pt x="28" y="82"/>
                    <a:pt x="28" y="82"/>
                    <a:pt x="28" y="82"/>
                  </a:cubicBezTo>
                  <a:cubicBezTo>
                    <a:pt x="21" y="99"/>
                    <a:pt x="10" y="104"/>
                    <a:pt x="0" y="104"/>
                  </a:cubicBezTo>
                  <a:cubicBezTo>
                    <a:pt x="10" y="108"/>
                    <a:pt x="27" y="105"/>
                    <a:pt x="36" y="83"/>
                  </a:cubicBezTo>
                  <a:cubicBezTo>
                    <a:pt x="47" y="27"/>
                    <a:pt x="47" y="27"/>
                    <a:pt x="47" y="27"/>
                  </a:cubicBezTo>
                  <a:cubicBezTo>
                    <a:pt x="89" y="11"/>
                    <a:pt x="89" y="11"/>
                    <a:pt x="89" y="11"/>
                  </a:cubicBezTo>
                  <a:cubicBezTo>
                    <a:pt x="89" y="11"/>
                    <a:pt x="92" y="12"/>
                    <a:pt x="97" y="13"/>
                  </a:cubicBezTo>
                  <a:cubicBezTo>
                    <a:pt x="100" y="9"/>
                    <a:pt x="103" y="6"/>
                    <a:pt x="106" y="3"/>
                  </a:cubicBezTo>
                  <a:cubicBezTo>
                    <a:pt x="98" y="1"/>
                    <a:pt x="92" y="0"/>
                    <a:pt x="92" y="0"/>
                  </a:cubicBezTo>
                  <a:close/>
                </a:path>
              </a:pathLst>
            </a:custGeom>
            <a:solidFill>
              <a:srgbClr val="FBE3C8"/>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80" name="Freeform 76"/>
            <p:cNvSpPr/>
            <p:nvPr/>
          </p:nvSpPr>
          <p:spPr bwMode="auto">
            <a:xfrm>
              <a:off x="5602288" y="4122738"/>
              <a:ext cx="758825" cy="520700"/>
            </a:xfrm>
            <a:custGeom>
              <a:avLst/>
              <a:gdLst>
                <a:gd name="T0" fmla="*/ 36 w 60"/>
                <a:gd name="T1" fmla="*/ 0 h 41"/>
                <a:gd name="T2" fmla="*/ 26 w 60"/>
                <a:gd name="T3" fmla="*/ 10 h 41"/>
                <a:gd name="T4" fmla="*/ 1 w 60"/>
                <a:gd name="T5" fmla="*/ 35 h 41"/>
                <a:gd name="T6" fmla="*/ 1 w 60"/>
                <a:gd name="T7" fmla="*/ 35 h 41"/>
                <a:gd name="T8" fmla="*/ 0 w 60"/>
                <a:gd name="T9" fmla="*/ 36 h 41"/>
                <a:gd name="T10" fmla="*/ 0 w 60"/>
                <a:gd name="T11" fmla="*/ 36 h 41"/>
                <a:gd name="T12" fmla="*/ 0 w 60"/>
                <a:gd name="T13" fmla="*/ 36 h 41"/>
                <a:gd name="T14" fmla="*/ 0 w 60"/>
                <a:gd name="T15" fmla="*/ 41 h 41"/>
                <a:gd name="T16" fmla="*/ 16 w 60"/>
                <a:gd name="T17" fmla="*/ 25 h 41"/>
                <a:gd name="T18" fmla="*/ 60 w 60"/>
                <a:gd name="T19" fmla="*/ 17 h 41"/>
                <a:gd name="T20" fmla="*/ 57 w 60"/>
                <a:gd name="T21" fmla="*/ 15 h 41"/>
                <a:gd name="T22" fmla="*/ 36 w 60"/>
                <a:gd name="T23"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0" h="41">
                  <a:moveTo>
                    <a:pt x="36" y="0"/>
                  </a:moveTo>
                  <a:cubicBezTo>
                    <a:pt x="32" y="3"/>
                    <a:pt x="29" y="7"/>
                    <a:pt x="26" y="10"/>
                  </a:cubicBezTo>
                  <a:cubicBezTo>
                    <a:pt x="17" y="19"/>
                    <a:pt x="8" y="28"/>
                    <a:pt x="1" y="35"/>
                  </a:cubicBezTo>
                  <a:cubicBezTo>
                    <a:pt x="1" y="35"/>
                    <a:pt x="1" y="35"/>
                    <a:pt x="1" y="35"/>
                  </a:cubicBezTo>
                  <a:cubicBezTo>
                    <a:pt x="1" y="35"/>
                    <a:pt x="0" y="35"/>
                    <a:pt x="0" y="36"/>
                  </a:cubicBezTo>
                  <a:cubicBezTo>
                    <a:pt x="0" y="36"/>
                    <a:pt x="0" y="36"/>
                    <a:pt x="0" y="36"/>
                  </a:cubicBezTo>
                  <a:cubicBezTo>
                    <a:pt x="0" y="36"/>
                    <a:pt x="0" y="36"/>
                    <a:pt x="0" y="36"/>
                  </a:cubicBezTo>
                  <a:cubicBezTo>
                    <a:pt x="0" y="37"/>
                    <a:pt x="0" y="39"/>
                    <a:pt x="0" y="41"/>
                  </a:cubicBezTo>
                  <a:cubicBezTo>
                    <a:pt x="16" y="25"/>
                    <a:pt x="16" y="25"/>
                    <a:pt x="16" y="25"/>
                  </a:cubicBezTo>
                  <a:cubicBezTo>
                    <a:pt x="60" y="17"/>
                    <a:pt x="60" y="17"/>
                    <a:pt x="60" y="17"/>
                  </a:cubicBezTo>
                  <a:cubicBezTo>
                    <a:pt x="59" y="16"/>
                    <a:pt x="58" y="15"/>
                    <a:pt x="57" y="15"/>
                  </a:cubicBezTo>
                  <a:cubicBezTo>
                    <a:pt x="53" y="12"/>
                    <a:pt x="45" y="6"/>
                    <a:pt x="36" y="0"/>
                  </a:cubicBezTo>
                </a:path>
              </a:pathLst>
            </a:custGeom>
            <a:solidFill>
              <a:srgbClr val="E3BF96"/>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81" name="Freeform 77"/>
            <p:cNvSpPr/>
            <p:nvPr/>
          </p:nvSpPr>
          <p:spPr bwMode="auto">
            <a:xfrm>
              <a:off x="6323013" y="4313238"/>
              <a:ext cx="38100" cy="25400"/>
            </a:xfrm>
            <a:custGeom>
              <a:avLst/>
              <a:gdLst>
                <a:gd name="T0" fmla="*/ 0 w 3"/>
                <a:gd name="T1" fmla="*/ 0 h 2"/>
                <a:gd name="T2" fmla="*/ 3 w 3"/>
                <a:gd name="T3" fmla="*/ 2 h 2"/>
                <a:gd name="T4" fmla="*/ 3 w 3"/>
                <a:gd name="T5" fmla="*/ 2 h 2"/>
                <a:gd name="T6" fmla="*/ 0 w 3"/>
                <a:gd name="T7" fmla="*/ 0 h 2"/>
              </a:gdLst>
              <a:ahLst/>
              <a:cxnLst>
                <a:cxn ang="0">
                  <a:pos x="T0" y="T1"/>
                </a:cxn>
                <a:cxn ang="0">
                  <a:pos x="T2" y="T3"/>
                </a:cxn>
                <a:cxn ang="0">
                  <a:pos x="T4" y="T5"/>
                </a:cxn>
                <a:cxn ang="0">
                  <a:pos x="T6" y="T7"/>
                </a:cxn>
              </a:cxnLst>
              <a:rect l="0" t="0" r="r" b="b"/>
              <a:pathLst>
                <a:path w="3" h="2">
                  <a:moveTo>
                    <a:pt x="0" y="0"/>
                  </a:moveTo>
                  <a:cubicBezTo>
                    <a:pt x="1" y="0"/>
                    <a:pt x="2" y="1"/>
                    <a:pt x="3" y="2"/>
                  </a:cubicBezTo>
                  <a:cubicBezTo>
                    <a:pt x="3" y="2"/>
                    <a:pt x="3" y="2"/>
                    <a:pt x="3" y="2"/>
                  </a:cubicBezTo>
                  <a:cubicBezTo>
                    <a:pt x="3" y="2"/>
                    <a:pt x="2" y="1"/>
                    <a:pt x="0" y="0"/>
                  </a:cubicBezTo>
                </a:path>
              </a:pathLst>
            </a:custGeom>
            <a:solidFill>
              <a:srgbClr val="E5CCAE"/>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82" name="Freeform 78"/>
            <p:cNvSpPr/>
            <p:nvPr/>
          </p:nvSpPr>
          <p:spPr bwMode="auto">
            <a:xfrm>
              <a:off x="5400675" y="4414838"/>
              <a:ext cx="150813" cy="215900"/>
            </a:xfrm>
            <a:custGeom>
              <a:avLst/>
              <a:gdLst>
                <a:gd name="T0" fmla="*/ 1 w 12"/>
                <a:gd name="T1" fmla="*/ 0 h 17"/>
                <a:gd name="T2" fmla="*/ 0 w 12"/>
                <a:gd name="T3" fmla="*/ 2 h 17"/>
                <a:gd name="T4" fmla="*/ 1 w 12"/>
                <a:gd name="T5" fmla="*/ 3 h 17"/>
                <a:gd name="T6" fmla="*/ 3 w 12"/>
                <a:gd name="T7" fmla="*/ 7 h 17"/>
                <a:gd name="T8" fmla="*/ 4 w 12"/>
                <a:gd name="T9" fmla="*/ 7 h 17"/>
                <a:gd name="T10" fmla="*/ 7 w 12"/>
                <a:gd name="T11" fmla="*/ 10 h 17"/>
                <a:gd name="T12" fmla="*/ 5 w 12"/>
                <a:gd name="T13" fmla="*/ 13 h 17"/>
                <a:gd name="T14" fmla="*/ 6 w 12"/>
                <a:gd name="T15" fmla="*/ 17 h 17"/>
                <a:gd name="T16" fmla="*/ 12 w 12"/>
                <a:gd name="T17" fmla="*/ 10 h 17"/>
                <a:gd name="T18" fmla="*/ 1 w 12"/>
                <a:gd name="T1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7">
                  <a:moveTo>
                    <a:pt x="1" y="0"/>
                  </a:moveTo>
                  <a:cubicBezTo>
                    <a:pt x="0" y="2"/>
                    <a:pt x="0" y="2"/>
                    <a:pt x="0" y="2"/>
                  </a:cubicBezTo>
                  <a:cubicBezTo>
                    <a:pt x="0" y="2"/>
                    <a:pt x="1" y="3"/>
                    <a:pt x="1" y="3"/>
                  </a:cubicBezTo>
                  <a:cubicBezTo>
                    <a:pt x="2" y="5"/>
                    <a:pt x="3" y="6"/>
                    <a:pt x="3" y="7"/>
                  </a:cubicBezTo>
                  <a:cubicBezTo>
                    <a:pt x="3" y="7"/>
                    <a:pt x="3" y="7"/>
                    <a:pt x="4" y="7"/>
                  </a:cubicBezTo>
                  <a:cubicBezTo>
                    <a:pt x="5" y="9"/>
                    <a:pt x="6" y="10"/>
                    <a:pt x="7" y="10"/>
                  </a:cubicBezTo>
                  <a:cubicBezTo>
                    <a:pt x="6" y="11"/>
                    <a:pt x="6" y="12"/>
                    <a:pt x="5" y="13"/>
                  </a:cubicBezTo>
                  <a:cubicBezTo>
                    <a:pt x="5" y="14"/>
                    <a:pt x="5" y="16"/>
                    <a:pt x="6" y="17"/>
                  </a:cubicBezTo>
                  <a:cubicBezTo>
                    <a:pt x="8" y="15"/>
                    <a:pt x="10" y="12"/>
                    <a:pt x="12" y="10"/>
                  </a:cubicBezTo>
                  <a:cubicBezTo>
                    <a:pt x="10" y="8"/>
                    <a:pt x="6" y="4"/>
                    <a:pt x="1" y="0"/>
                  </a:cubicBezTo>
                </a:path>
              </a:pathLst>
            </a:custGeom>
            <a:solidFill>
              <a:srgbClr val="0C0B13"/>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83" name="Freeform 79"/>
            <p:cNvSpPr/>
            <p:nvPr/>
          </p:nvSpPr>
          <p:spPr bwMode="auto">
            <a:xfrm>
              <a:off x="5438775" y="4503738"/>
              <a:ext cx="49213" cy="76200"/>
            </a:xfrm>
            <a:custGeom>
              <a:avLst/>
              <a:gdLst>
                <a:gd name="T0" fmla="*/ 1 w 4"/>
                <a:gd name="T1" fmla="*/ 0 h 6"/>
                <a:gd name="T2" fmla="*/ 0 w 4"/>
                <a:gd name="T3" fmla="*/ 0 h 6"/>
                <a:gd name="T4" fmla="*/ 2 w 4"/>
                <a:gd name="T5" fmla="*/ 6 h 6"/>
                <a:gd name="T6" fmla="*/ 4 w 4"/>
                <a:gd name="T7" fmla="*/ 3 h 6"/>
                <a:gd name="T8" fmla="*/ 1 w 4"/>
                <a:gd name="T9" fmla="*/ 0 h 6"/>
              </a:gdLst>
              <a:ahLst/>
              <a:cxnLst>
                <a:cxn ang="0">
                  <a:pos x="T0" y="T1"/>
                </a:cxn>
                <a:cxn ang="0">
                  <a:pos x="T2" y="T3"/>
                </a:cxn>
                <a:cxn ang="0">
                  <a:pos x="T4" y="T5"/>
                </a:cxn>
                <a:cxn ang="0">
                  <a:pos x="T6" y="T7"/>
                </a:cxn>
                <a:cxn ang="0">
                  <a:pos x="T8" y="T9"/>
                </a:cxn>
              </a:cxnLst>
              <a:rect l="0" t="0" r="r" b="b"/>
              <a:pathLst>
                <a:path w="4" h="6">
                  <a:moveTo>
                    <a:pt x="1" y="0"/>
                  </a:moveTo>
                  <a:cubicBezTo>
                    <a:pt x="0" y="0"/>
                    <a:pt x="0" y="0"/>
                    <a:pt x="0" y="0"/>
                  </a:cubicBezTo>
                  <a:cubicBezTo>
                    <a:pt x="1" y="2"/>
                    <a:pt x="2" y="4"/>
                    <a:pt x="2" y="6"/>
                  </a:cubicBezTo>
                  <a:cubicBezTo>
                    <a:pt x="3" y="5"/>
                    <a:pt x="3" y="4"/>
                    <a:pt x="4" y="3"/>
                  </a:cubicBezTo>
                  <a:cubicBezTo>
                    <a:pt x="3" y="3"/>
                    <a:pt x="2" y="2"/>
                    <a:pt x="1" y="0"/>
                  </a:cubicBezTo>
                </a:path>
              </a:pathLst>
            </a:custGeom>
            <a:solidFill>
              <a:srgbClr val="41404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84" name="Freeform 80"/>
            <p:cNvSpPr>
              <a:spLocks noEditPoints="1"/>
            </p:cNvSpPr>
            <p:nvPr/>
          </p:nvSpPr>
          <p:spPr bwMode="auto">
            <a:xfrm>
              <a:off x="5413375" y="4122738"/>
              <a:ext cx="644525" cy="457200"/>
            </a:xfrm>
            <a:custGeom>
              <a:avLst/>
              <a:gdLst>
                <a:gd name="T0" fmla="*/ 1 w 51"/>
                <a:gd name="T1" fmla="*/ 22 h 36"/>
                <a:gd name="T2" fmla="*/ 0 w 51"/>
                <a:gd name="T3" fmla="*/ 23 h 36"/>
                <a:gd name="T4" fmla="*/ 11 w 51"/>
                <a:gd name="T5" fmla="*/ 33 h 36"/>
                <a:gd name="T6" fmla="*/ 11 w 51"/>
                <a:gd name="T7" fmla="*/ 33 h 36"/>
                <a:gd name="T8" fmla="*/ 15 w 51"/>
                <a:gd name="T9" fmla="*/ 36 h 36"/>
                <a:gd name="T10" fmla="*/ 15 w 51"/>
                <a:gd name="T11" fmla="*/ 36 h 36"/>
                <a:gd name="T12" fmla="*/ 15 w 51"/>
                <a:gd name="T13" fmla="*/ 36 h 36"/>
                <a:gd name="T14" fmla="*/ 15 w 51"/>
                <a:gd name="T15" fmla="*/ 36 h 36"/>
                <a:gd name="T16" fmla="*/ 16 w 51"/>
                <a:gd name="T17" fmla="*/ 35 h 36"/>
                <a:gd name="T18" fmla="*/ 16 w 51"/>
                <a:gd name="T19" fmla="*/ 35 h 36"/>
                <a:gd name="T20" fmla="*/ 1 w 51"/>
                <a:gd name="T21" fmla="*/ 22 h 36"/>
                <a:gd name="T22" fmla="*/ 51 w 51"/>
                <a:gd name="T23" fmla="*/ 0 h 36"/>
                <a:gd name="T24" fmla="*/ 41 w 51"/>
                <a:gd name="T25" fmla="*/ 10 h 36"/>
                <a:gd name="T26" fmla="*/ 51 w 51"/>
                <a:gd name="T27" fmla="*/ 0 h 36"/>
                <a:gd name="T28" fmla="*/ 51 w 51"/>
                <a:gd name="T29"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1" h="36">
                  <a:moveTo>
                    <a:pt x="1" y="22"/>
                  </a:moveTo>
                  <a:cubicBezTo>
                    <a:pt x="0" y="23"/>
                    <a:pt x="0" y="23"/>
                    <a:pt x="0" y="23"/>
                  </a:cubicBezTo>
                  <a:cubicBezTo>
                    <a:pt x="5" y="27"/>
                    <a:pt x="9" y="31"/>
                    <a:pt x="11" y="33"/>
                  </a:cubicBezTo>
                  <a:cubicBezTo>
                    <a:pt x="11" y="33"/>
                    <a:pt x="11" y="33"/>
                    <a:pt x="11" y="33"/>
                  </a:cubicBezTo>
                  <a:cubicBezTo>
                    <a:pt x="13" y="35"/>
                    <a:pt x="14" y="36"/>
                    <a:pt x="15" y="36"/>
                  </a:cubicBezTo>
                  <a:cubicBezTo>
                    <a:pt x="15" y="36"/>
                    <a:pt x="15" y="36"/>
                    <a:pt x="15" y="36"/>
                  </a:cubicBezTo>
                  <a:cubicBezTo>
                    <a:pt x="15" y="36"/>
                    <a:pt x="15" y="36"/>
                    <a:pt x="15" y="36"/>
                  </a:cubicBezTo>
                  <a:cubicBezTo>
                    <a:pt x="15" y="36"/>
                    <a:pt x="15" y="36"/>
                    <a:pt x="15" y="36"/>
                  </a:cubicBezTo>
                  <a:cubicBezTo>
                    <a:pt x="15" y="35"/>
                    <a:pt x="16" y="35"/>
                    <a:pt x="16" y="35"/>
                  </a:cubicBezTo>
                  <a:cubicBezTo>
                    <a:pt x="16" y="35"/>
                    <a:pt x="16" y="35"/>
                    <a:pt x="16" y="35"/>
                  </a:cubicBezTo>
                  <a:cubicBezTo>
                    <a:pt x="15" y="35"/>
                    <a:pt x="8" y="30"/>
                    <a:pt x="1" y="22"/>
                  </a:cubicBezTo>
                  <a:moveTo>
                    <a:pt x="51" y="0"/>
                  </a:moveTo>
                  <a:cubicBezTo>
                    <a:pt x="47" y="3"/>
                    <a:pt x="44" y="7"/>
                    <a:pt x="41" y="10"/>
                  </a:cubicBezTo>
                  <a:cubicBezTo>
                    <a:pt x="44" y="7"/>
                    <a:pt x="47" y="3"/>
                    <a:pt x="51" y="0"/>
                  </a:cubicBezTo>
                  <a:cubicBezTo>
                    <a:pt x="51" y="0"/>
                    <a:pt x="51" y="0"/>
                    <a:pt x="51" y="0"/>
                  </a:cubicBezTo>
                </a:path>
              </a:pathLst>
            </a:custGeom>
            <a:solidFill>
              <a:srgbClr val="0C0B13"/>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85" name="Freeform 81"/>
            <p:cNvSpPr>
              <a:spLocks noEditPoints="1"/>
            </p:cNvSpPr>
            <p:nvPr/>
          </p:nvSpPr>
          <p:spPr bwMode="auto">
            <a:xfrm>
              <a:off x="5426075" y="3906838"/>
              <a:ext cx="631825" cy="660400"/>
            </a:xfrm>
            <a:custGeom>
              <a:avLst/>
              <a:gdLst>
                <a:gd name="T0" fmla="*/ 46 w 50"/>
                <a:gd name="T1" fmla="*/ 14 h 52"/>
                <a:gd name="T2" fmla="*/ 19 w 50"/>
                <a:gd name="T3" fmla="*/ 42 h 52"/>
                <a:gd name="T4" fmla="*/ 22 w 50"/>
                <a:gd name="T5" fmla="*/ 44 h 52"/>
                <a:gd name="T6" fmla="*/ 22 w 50"/>
                <a:gd name="T7" fmla="*/ 44 h 52"/>
                <a:gd name="T8" fmla="*/ 22 w 50"/>
                <a:gd name="T9" fmla="*/ 44 h 52"/>
                <a:gd name="T10" fmla="*/ 22 w 50"/>
                <a:gd name="T11" fmla="*/ 44 h 52"/>
                <a:gd name="T12" fmla="*/ 19 w 50"/>
                <a:gd name="T13" fmla="*/ 48 h 52"/>
                <a:gd name="T14" fmla="*/ 16 w 50"/>
                <a:gd name="T15" fmla="*/ 51 h 52"/>
                <a:gd name="T16" fmla="*/ 16 w 50"/>
                <a:gd name="T17" fmla="*/ 51 h 52"/>
                <a:gd name="T18" fmla="*/ 0 w 50"/>
                <a:gd name="T19" fmla="*/ 38 h 52"/>
                <a:gd name="T20" fmla="*/ 0 w 50"/>
                <a:gd name="T21" fmla="*/ 39 h 52"/>
                <a:gd name="T22" fmla="*/ 15 w 50"/>
                <a:gd name="T23" fmla="*/ 52 h 52"/>
                <a:gd name="T24" fmla="*/ 15 w 50"/>
                <a:gd name="T25" fmla="*/ 52 h 52"/>
                <a:gd name="T26" fmla="*/ 15 w 50"/>
                <a:gd name="T27" fmla="*/ 52 h 52"/>
                <a:gd name="T28" fmla="*/ 40 w 50"/>
                <a:gd name="T29" fmla="*/ 27 h 52"/>
                <a:gd name="T30" fmla="*/ 50 w 50"/>
                <a:gd name="T31" fmla="*/ 17 h 52"/>
                <a:gd name="T32" fmla="*/ 46 w 50"/>
                <a:gd name="T33" fmla="*/ 14 h 52"/>
                <a:gd name="T34" fmla="*/ 25 w 50"/>
                <a:gd name="T35" fmla="*/ 0 h 52"/>
                <a:gd name="T36" fmla="*/ 13 w 50"/>
                <a:gd name="T37" fmla="*/ 13 h 52"/>
                <a:gd name="T38" fmla="*/ 5 w 50"/>
                <a:gd name="T39" fmla="*/ 29 h 52"/>
                <a:gd name="T40" fmla="*/ 14 w 50"/>
                <a:gd name="T41" fmla="*/ 38 h 52"/>
                <a:gd name="T42" fmla="*/ 41 w 50"/>
                <a:gd name="T43" fmla="*/ 11 h 52"/>
                <a:gd name="T44" fmla="*/ 25 w 50"/>
                <a:gd name="T45"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0" h="52">
                  <a:moveTo>
                    <a:pt x="46" y="14"/>
                  </a:moveTo>
                  <a:cubicBezTo>
                    <a:pt x="36" y="24"/>
                    <a:pt x="27" y="34"/>
                    <a:pt x="19" y="42"/>
                  </a:cubicBezTo>
                  <a:cubicBezTo>
                    <a:pt x="21" y="44"/>
                    <a:pt x="22" y="44"/>
                    <a:pt x="22" y="44"/>
                  </a:cubicBezTo>
                  <a:cubicBezTo>
                    <a:pt x="22" y="44"/>
                    <a:pt x="22" y="44"/>
                    <a:pt x="22" y="44"/>
                  </a:cubicBezTo>
                  <a:cubicBezTo>
                    <a:pt x="22" y="44"/>
                    <a:pt x="22" y="44"/>
                    <a:pt x="22" y="44"/>
                  </a:cubicBezTo>
                  <a:cubicBezTo>
                    <a:pt x="22" y="44"/>
                    <a:pt x="22" y="44"/>
                    <a:pt x="22" y="44"/>
                  </a:cubicBezTo>
                  <a:cubicBezTo>
                    <a:pt x="21" y="46"/>
                    <a:pt x="20" y="47"/>
                    <a:pt x="19" y="48"/>
                  </a:cubicBezTo>
                  <a:cubicBezTo>
                    <a:pt x="18" y="49"/>
                    <a:pt x="17" y="50"/>
                    <a:pt x="16" y="51"/>
                  </a:cubicBezTo>
                  <a:cubicBezTo>
                    <a:pt x="16" y="51"/>
                    <a:pt x="16" y="51"/>
                    <a:pt x="16" y="51"/>
                  </a:cubicBezTo>
                  <a:cubicBezTo>
                    <a:pt x="14" y="51"/>
                    <a:pt x="8" y="46"/>
                    <a:pt x="0" y="38"/>
                  </a:cubicBezTo>
                  <a:cubicBezTo>
                    <a:pt x="0" y="39"/>
                    <a:pt x="0" y="39"/>
                    <a:pt x="0" y="39"/>
                  </a:cubicBezTo>
                  <a:cubicBezTo>
                    <a:pt x="7" y="47"/>
                    <a:pt x="14" y="52"/>
                    <a:pt x="15" y="52"/>
                  </a:cubicBezTo>
                  <a:cubicBezTo>
                    <a:pt x="15" y="52"/>
                    <a:pt x="15" y="52"/>
                    <a:pt x="15" y="52"/>
                  </a:cubicBezTo>
                  <a:cubicBezTo>
                    <a:pt x="15" y="52"/>
                    <a:pt x="15" y="52"/>
                    <a:pt x="15" y="52"/>
                  </a:cubicBezTo>
                  <a:cubicBezTo>
                    <a:pt x="22" y="45"/>
                    <a:pt x="31" y="36"/>
                    <a:pt x="40" y="27"/>
                  </a:cubicBezTo>
                  <a:cubicBezTo>
                    <a:pt x="43" y="24"/>
                    <a:pt x="46" y="20"/>
                    <a:pt x="50" y="17"/>
                  </a:cubicBezTo>
                  <a:cubicBezTo>
                    <a:pt x="48" y="16"/>
                    <a:pt x="47" y="15"/>
                    <a:pt x="46" y="14"/>
                  </a:cubicBezTo>
                  <a:moveTo>
                    <a:pt x="25" y="0"/>
                  </a:moveTo>
                  <a:cubicBezTo>
                    <a:pt x="21" y="5"/>
                    <a:pt x="17" y="9"/>
                    <a:pt x="13" y="13"/>
                  </a:cubicBezTo>
                  <a:cubicBezTo>
                    <a:pt x="5" y="29"/>
                    <a:pt x="5" y="29"/>
                    <a:pt x="5" y="29"/>
                  </a:cubicBezTo>
                  <a:cubicBezTo>
                    <a:pt x="8" y="33"/>
                    <a:pt x="12" y="36"/>
                    <a:pt x="14" y="38"/>
                  </a:cubicBezTo>
                  <a:cubicBezTo>
                    <a:pt x="23" y="30"/>
                    <a:pt x="32" y="21"/>
                    <a:pt x="41" y="11"/>
                  </a:cubicBezTo>
                  <a:cubicBezTo>
                    <a:pt x="36" y="7"/>
                    <a:pt x="30" y="4"/>
                    <a:pt x="25" y="0"/>
                  </a:cubicBezTo>
                </a:path>
              </a:pathLst>
            </a:custGeom>
            <a:solidFill>
              <a:srgbClr val="0C0B13"/>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86" name="Freeform 82"/>
            <p:cNvSpPr/>
            <p:nvPr/>
          </p:nvSpPr>
          <p:spPr bwMode="auto">
            <a:xfrm>
              <a:off x="5602288" y="4046538"/>
              <a:ext cx="404813" cy="393700"/>
            </a:xfrm>
            <a:custGeom>
              <a:avLst/>
              <a:gdLst>
                <a:gd name="T0" fmla="*/ 27 w 32"/>
                <a:gd name="T1" fmla="*/ 0 h 31"/>
                <a:gd name="T2" fmla="*/ 0 w 32"/>
                <a:gd name="T3" fmla="*/ 27 h 31"/>
                <a:gd name="T4" fmla="*/ 5 w 32"/>
                <a:gd name="T5" fmla="*/ 31 h 31"/>
                <a:gd name="T6" fmla="*/ 32 w 32"/>
                <a:gd name="T7" fmla="*/ 3 h 31"/>
                <a:gd name="T8" fmla="*/ 27 w 32"/>
                <a:gd name="T9" fmla="*/ 0 h 31"/>
              </a:gdLst>
              <a:ahLst/>
              <a:cxnLst>
                <a:cxn ang="0">
                  <a:pos x="T0" y="T1"/>
                </a:cxn>
                <a:cxn ang="0">
                  <a:pos x="T2" y="T3"/>
                </a:cxn>
                <a:cxn ang="0">
                  <a:pos x="T4" y="T5"/>
                </a:cxn>
                <a:cxn ang="0">
                  <a:pos x="T6" y="T7"/>
                </a:cxn>
                <a:cxn ang="0">
                  <a:pos x="T8" y="T9"/>
                </a:cxn>
              </a:cxnLst>
              <a:rect l="0" t="0" r="r" b="b"/>
              <a:pathLst>
                <a:path w="32" h="31">
                  <a:moveTo>
                    <a:pt x="27" y="0"/>
                  </a:moveTo>
                  <a:cubicBezTo>
                    <a:pt x="18" y="10"/>
                    <a:pt x="9" y="19"/>
                    <a:pt x="0" y="27"/>
                  </a:cubicBezTo>
                  <a:cubicBezTo>
                    <a:pt x="2" y="29"/>
                    <a:pt x="3" y="30"/>
                    <a:pt x="5" y="31"/>
                  </a:cubicBezTo>
                  <a:cubicBezTo>
                    <a:pt x="13" y="23"/>
                    <a:pt x="22" y="13"/>
                    <a:pt x="32" y="3"/>
                  </a:cubicBezTo>
                  <a:cubicBezTo>
                    <a:pt x="30" y="2"/>
                    <a:pt x="29" y="1"/>
                    <a:pt x="27" y="0"/>
                  </a:cubicBezTo>
                </a:path>
              </a:pathLst>
            </a:custGeom>
            <a:solidFill>
              <a:srgbClr val="4F4E4D"/>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87" name="Freeform 83"/>
            <p:cNvSpPr/>
            <p:nvPr/>
          </p:nvSpPr>
          <p:spPr bwMode="auto">
            <a:xfrm>
              <a:off x="5589588" y="3868738"/>
              <a:ext cx="152400" cy="203200"/>
            </a:xfrm>
            <a:custGeom>
              <a:avLst/>
              <a:gdLst>
                <a:gd name="T0" fmla="*/ 8 w 12"/>
                <a:gd name="T1" fmla="*/ 0 h 16"/>
                <a:gd name="T2" fmla="*/ 0 w 12"/>
                <a:gd name="T3" fmla="*/ 16 h 16"/>
                <a:gd name="T4" fmla="*/ 12 w 12"/>
                <a:gd name="T5" fmla="*/ 3 h 16"/>
                <a:gd name="T6" fmla="*/ 8 w 12"/>
                <a:gd name="T7" fmla="*/ 0 h 16"/>
              </a:gdLst>
              <a:ahLst/>
              <a:cxnLst>
                <a:cxn ang="0">
                  <a:pos x="T0" y="T1"/>
                </a:cxn>
                <a:cxn ang="0">
                  <a:pos x="T2" y="T3"/>
                </a:cxn>
                <a:cxn ang="0">
                  <a:pos x="T4" y="T5"/>
                </a:cxn>
                <a:cxn ang="0">
                  <a:pos x="T6" y="T7"/>
                </a:cxn>
              </a:cxnLst>
              <a:rect l="0" t="0" r="r" b="b"/>
              <a:pathLst>
                <a:path w="12" h="16">
                  <a:moveTo>
                    <a:pt x="8" y="0"/>
                  </a:moveTo>
                  <a:cubicBezTo>
                    <a:pt x="0" y="16"/>
                    <a:pt x="0" y="16"/>
                    <a:pt x="0" y="16"/>
                  </a:cubicBezTo>
                  <a:cubicBezTo>
                    <a:pt x="4" y="12"/>
                    <a:pt x="8" y="8"/>
                    <a:pt x="12" y="3"/>
                  </a:cubicBezTo>
                  <a:cubicBezTo>
                    <a:pt x="11" y="2"/>
                    <a:pt x="9" y="1"/>
                    <a:pt x="8" y="0"/>
                  </a:cubicBezTo>
                </a:path>
              </a:pathLst>
            </a:custGeom>
            <a:solidFill>
              <a:srgbClr val="4F4E4D"/>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88" name="Freeform 84"/>
            <p:cNvSpPr/>
            <p:nvPr/>
          </p:nvSpPr>
          <p:spPr bwMode="auto">
            <a:xfrm>
              <a:off x="5475288" y="4275138"/>
              <a:ext cx="228600" cy="241300"/>
            </a:xfrm>
            <a:custGeom>
              <a:avLst/>
              <a:gdLst>
                <a:gd name="T0" fmla="*/ 1 w 18"/>
                <a:gd name="T1" fmla="*/ 0 h 19"/>
                <a:gd name="T2" fmla="*/ 0 w 18"/>
                <a:gd name="T3" fmla="*/ 2 h 19"/>
                <a:gd name="T4" fmla="*/ 17 w 18"/>
                <a:gd name="T5" fmla="*/ 17 h 19"/>
                <a:gd name="T6" fmla="*/ 17 w 18"/>
                <a:gd name="T7" fmla="*/ 17 h 19"/>
                <a:gd name="T8" fmla="*/ 17 w 18"/>
                <a:gd name="T9" fmla="*/ 17 h 19"/>
                <a:gd name="T10" fmla="*/ 17 w 18"/>
                <a:gd name="T11" fmla="*/ 17 h 19"/>
                <a:gd name="T12" fmla="*/ 15 w 18"/>
                <a:gd name="T13" fmla="*/ 19 h 19"/>
                <a:gd name="T14" fmla="*/ 18 w 18"/>
                <a:gd name="T15" fmla="*/ 15 h 19"/>
                <a:gd name="T16" fmla="*/ 18 w 18"/>
                <a:gd name="T17" fmla="*/ 15 h 19"/>
                <a:gd name="T18" fmla="*/ 15 w 18"/>
                <a:gd name="T19" fmla="*/ 13 h 19"/>
                <a:gd name="T20" fmla="*/ 10 w 18"/>
                <a:gd name="T21" fmla="*/ 9 h 19"/>
                <a:gd name="T22" fmla="*/ 1 w 18"/>
                <a:gd name="T23"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 h="19">
                  <a:moveTo>
                    <a:pt x="1" y="0"/>
                  </a:moveTo>
                  <a:cubicBezTo>
                    <a:pt x="0" y="2"/>
                    <a:pt x="0" y="2"/>
                    <a:pt x="0" y="2"/>
                  </a:cubicBezTo>
                  <a:cubicBezTo>
                    <a:pt x="9" y="10"/>
                    <a:pt x="16" y="17"/>
                    <a:pt x="17" y="17"/>
                  </a:cubicBezTo>
                  <a:cubicBezTo>
                    <a:pt x="17" y="17"/>
                    <a:pt x="17" y="17"/>
                    <a:pt x="17" y="17"/>
                  </a:cubicBezTo>
                  <a:cubicBezTo>
                    <a:pt x="17" y="17"/>
                    <a:pt x="17" y="17"/>
                    <a:pt x="17" y="17"/>
                  </a:cubicBezTo>
                  <a:cubicBezTo>
                    <a:pt x="17" y="17"/>
                    <a:pt x="17" y="17"/>
                    <a:pt x="17" y="17"/>
                  </a:cubicBezTo>
                  <a:cubicBezTo>
                    <a:pt x="16" y="18"/>
                    <a:pt x="16" y="18"/>
                    <a:pt x="15" y="19"/>
                  </a:cubicBezTo>
                  <a:cubicBezTo>
                    <a:pt x="16" y="18"/>
                    <a:pt x="17" y="17"/>
                    <a:pt x="18" y="15"/>
                  </a:cubicBezTo>
                  <a:cubicBezTo>
                    <a:pt x="18" y="15"/>
                    <a:pt x="18" y="15"/>
                    <a:pt x="18" y="15"/>
                  </a:cubicBezTo>
                  <a:cubicBezTo>
                    <a:pt x="18" y="15"/>
                    <a:pt x="17" y="15"/>
                    <a:pt x="15" y="13"/>
                  </a:cubicBezTo>
                  <a:cubicBezTo>
                    <a:pt x="13" y="12"/>
                    <a:pt x="12" y="11"/>
                    <a:pt x="10" y="9"/>
                  </a:cubicBezTo>
                  <a:cubicBezTo>
                    <a:pt x="8" y="7"/>
                    <a:pt x="4" y="4"/>
                    <a:pt x="1" y="0"/>
                  </a:cubicBezTo>
                </a:path>
              </a:pathLst>
            </a:custGeom>
            <a:solidFill>
              <a:srgbClr val="2D2525"/>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89" name="Freeform 85"/>
            <p:cNvSpPr/>
            <p:nvPr/>
          </p:nvSpPr>
          <p:spPr bwMode="auto">
            <a:xfrm>
              <a:off x="5426075" y="4300538"/>
              <a:ext cx="265113" cy="254000"/>
            </a:xfrm>
            <a:custGeom>
              <a:avLst/>
              <a:gdLst>
                <a:gd name="T0" fmla="*/ 4 w 21"/>
                <a:gd name="T1" fmla="*/ 0 h 20"/>
                <a:gd name="T2" fmla="*/ 3 w 21"/>
                <a:gd name="T3" fmla="*/ 1 h 20"/>
                <a:gd name="T4" fmla="*/ 5 w 21"/>
                <a:gd name="T5" fmla="*/ 3 h 20"/>
                <a:gd name="T6" fmla="*/ 14 w 21"/>
                <a:gd name="T7" fmla="*/ 11 h 20"/>
                <a:gd name="T8" fmla="*/ 11 w 21"/>
                <a:gd name="T9" fmla="*/ 15 h 20"/>
                <a:gd name="T10" fmla="*/ 1 w 21"/>
                <a:gd name="T11" fmla="*/ 6 h 20"/>
                <a:gd name="T12" fmla="*/ 1 w 21"/>
                <a:gd name="T13" fmla="*/ 5 h 20"/>
                <a:gd name="T14" fmla="*/ 0 w 21"/>
                <a:gd name="T15" fmla="*/ 7 h 20"/>
                <a:gd name="T16" fmla="*/ 16 w 21"/>
                <a:gd name="T17" fmla="*/ 20 h 20"/>
                <a:gd name="T18" fmla="*/ 16 w 21"/>
                <a:gd name="T19" fmla="*/ 20 h 20"/>
                <a:gd name="T20" fmla="*/ 19 w 21"/>
                <a:gd name="T21" fmla="*/ 17 h 20"/>
                <a:gd name="T22" fmla="*/ 21 w 21"/>
                <a:gd name="T23" fmla="*/ 15 h 20"/>
                <a:gd name="T24" fmla="*/ 21 w 21"/>
                <a:gd name="T25" fmla="*/ 15 h 20"/>
                <a:gd name="T26" fmla="*/ 4 w 21"/>
                <a:gd name="T2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 h="20">
                  <a:moveTo>
                    <a:pt x="4" y="0"/>
                  </a:moveTo>
                  <a:cubicBezTo>
                    <a:pt x="3" y="1"/>
                    <a:pt x="3" y="1"/>
                    <a:pt x="3" y="1"/>
                  </a:cubicBezTo>
                  <a:cubicBezTo>
                    <a:pt x="4" y="2"/>
                    <a:pt x="4" y="3"/>
                    <a:pt x="5" y="3"/>
                  </a:cubicBezTo>
                  <a:cubicBezTo>
                    <a:pt x="8" y="6"/>
                    <a:pt x="11" y="9"/>
                    <a:pt x="14" y="11"/>
                  </a:cubicBezTo>
                  <a:cubicBezTo>
                    <a:pt x="13" y="13"/>
                    <a:pt x="12" y="13"/>
                    <a:pt x="11" y="15"/>
                  </a:cubicBezTo>
                  <a:cubicBezTo>
                    <a:pt x="8" y="12"/>
                    <a:pt x="5" y="9"/>
                    <a:pt x="1" y="6"/>
                  </a:cubicBezTo>
                  <a:cubicBezTo>
                    <a:pt x="1" y="6"/>
                    <a:pt x="1" y="6"/>
                    <a:pt x="1" y="5"/>
                  </a:cubicBezTo>
                  <a:cubicBezTo>
                    <a:pt x="0" y="7"/>
                    <a:pt x="0" y="7"/>
                    <a:pt x="0" y="7"/>
                  </a:cubicBezTo>
                  <a:cubicBezTo>
                    <a:pt x="8" y="15"/>
                    <a:pt x="14" y="20"/>
                    <a:pt x="16" y="20"/>
                  </a:cubicBezTo>
                  <a:cubicBezTo>
                    <a:pt x="16" y="20"/>
                    <a:pt x="16" y="20"/>
                    <a:pt x="16" y="20"/>
                  </a:cubicBezTo>
                  <a:cubicBezTo>
                    <a:pt x="17" y="19"/>
                    <a:pt x="18" y="18"/>
                    <a:pt x="19" y="17"/>
                  </a:cubicBezTo>
                  <a:cubicBezTo>
                    <a:pt x="20" y="16"/>
                    <a:pt x="20" y="16"/>
                    <a:pt x="21" y="15"/>
                  </a:cubicBezTo>
                  <a:cubicBezTo>
                    <a:pt x="21" y="15"/>
                    <a:pt x="21" y="15"/>
                    <a:pt x="21" y="15"/>
                  </a:cubicBezTo>
                  <a:cubicBezTo>
                    <a:pt x="20" y="15"/>
                    <a:pt x="13" y="8"/>
                    <a:pt x="4" y="0"/>
                  </a:cubicBezTo>
                </a:path>
              </a:pathLst>
            </a:custGeom>
            <a:solidFill>
              <a:srgbClr val="DFA53B"/>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90" name="Freeform 86"/>
            <p:cNvSpPr/>
            <p:nvPr/>
          </p:nvSpPr>
          <p:spPr bwMode="auto">
            <a:xfrm>
              <a:off x="5438775" y="4313238"/>
              <a:ext cx="163513" cy="177800"/>
            </a:xfrm>
            <a:custGeom>
              <a:avLst/>
              <a:gdLst>
                <a:gd name="T0" fmla="*/ 2 w 13"/>
                <a:gd name="T1" fmla="*/ 0 h 14"/>
                <a:gd name="T2" fmla="*/ 0 w 13"/>
                <a:gd name="T3" fmla="*/ 4 h 14"/>
                <a:gd name="T4" fmla="*/ 0 w 13"/>
                <a:gd name="T5" fmla="*/ 5 h 14"/>
                <a:gd name="T6" fmla="*/ 10 w 13"/>
                <a:gd name="T7" fmla="*/ 14 h 14"/>
                <a:gd name="T8" fmla="*/ 13 w 13"/>
                <a:gd name="T9" fmla="*/ 10 h 14"/>
                <a:gd name="T10" fmla="*/ 4 w 13"/>
                <a:gd name="T11" fmla="*/ 2 h 14"/>
                <a:gd name="T12" fmla="*/ 2 w 13"/>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13" h="14">
                  <a:moveTo>
                    <a:pt x="2" y="0"/>
                  </a:moveTo>
                  <a:cubicBezTo>
                    <a:pt x="0" y="4"/>
                    <a:pt x="0" y="4"/>
                    <a:pt x="0" y="4"/>
                  </a:cubicBezTo>
                  <a:cubicBezTo>
                    <a:pt x="0" y="5"/>
                    <a:pt x="0" y="5"/>
                    <a:pt x="0" y="5"/>
                  </a:cubicBezTo>
                  <a:cubicBezTo>
                    <a:pt x="4" y="8"/>
                    <a:pt x="7" y="11"/>
                    <a:pt x="10" y="14"/>
                  </a:cubicBezTo>
                  <a:cubicBezTo>
                    <a:pt x="11" y="12"/>
                    <a:pt x="12" y="12"/>
                    <a:pt x="13" y="10"/>
                  </a:cubicBezTo>
                  <a:cubicBezTo>
                    <a:pt x="10" y="8"/>
                    <a:pt x="7" y="5"/>
                    <a:pt x="4" y="2"/>
                  </a:cubicBezTo>
                  <a:cubicBezTo>
                    <a:pt x="3" y="2"/>
                    <a:pt x="3" y="1"/>
                    <a:pt x="2" y="0"/>
                  </a:cubicBezTo>
                </a:path>
              </a:pathLst>
            </a:custGeom>
            <a:solidFill>
              <a:srgbClr val="9A4D0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91" name="Freeform 87"/>
            <p:cNvSpPr/>
            <p:nvPr/>
          </p:nvSpPr>
          <p:spPr bwMode="auto">
            <a:xfrm>
              <a:off x="5462588" y="4541838"/>
              <a:ext cx="139700" cy="228600"/>
            </a:xfrm>
            <a:custGeom>
              <a:avLst/>
              <a:gdLst>
                <a:gd name="T0" fmla="*/ 7 w 11"/>
                <a:gd name="T1" fmla="*/ 0 h 18"/>
                <a:gd name="T2" fmla="*/ 7 w 11"/>
                <a:gd name="T3" fmla="*/ 0 h 18"/>
                <a:gd name="T4" fmla="*/ 1 w 11"/>
                <a:gd name="T5" fmla="*/ 7 h 18"/>
                <a:gd name="T6" fmla="*/ 0 w 11"/>
                <a:gd name="T7" fmla="*/ 18 h 18"/>
                <a:gd name="T8" fmla="*/ 11 w 11"/>
                <a:gd name="T9" fmla="*/ 8 h 18"/>
                <a:gd name="T10" fmla="*/ 11 w 11"/>
                <a:gd name="T11" fmla="*/ 3 h 18"/>
                <a:gd name="T12" fmla="*/ 11 w 11"/>
                <a:gd name="T13" fmla="*/ 3 h 18"/>
                <a:gd name="T14" fmla="*/ 7 w 11"/>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8">
                  <a:moveTo>
                    <a:pt x="7" y="0"/>
                  </a:moveTo>
                  <a:cubicBezTo>
                    <a:pt x="7" y="0"/>
                    <a:pt x="7" y="0"/>
                    <a:pt x="7" y="0"/>
                  </a:cubicBezTo>
                  <a:cubicBezTo>
                    <a:pt x="5" y="2"/>
                    <a:pt x="3" y="5"/>
                    <a:pt x="1" y="7"/>
                  </a:cubicBezTo>
                  <a:cubicBezTo>
                    <a:pt x="1" y="11"/>
                    <a:pt x="1" y="14"/>
                    <a:pt x="0" y="18"/>
                  </a:cubicBezTo>
                  <a:cubicBezTo>
                    <a:pt x="11" y="8"/>
                    <a:pt x="11" y="8"/>
                    <a:pt x="11" y="8"/>
                  </a:cubicBezTo>
                  <a:cubicBezTo>
                    <a:pt x="11" y="6"/>
                    <a:pt x="11" y="4"/>
                    <a:pt x="11" y="3"/>
                  </a:cubicBezTo>
                  <a:cubicBezTo>
                    <a:pt x="11" y="3"/>
                    <a:pt x="11" y="3"/>
                    <a:pt x="11" y="3"/>
                  </a:cubicBezTo>
                  <a:cubicBezTo>
                    <a:pt x="10" y="3"/>
                    <a:pt x="9" y="2"/>
                    <a:pt x="7" y="0"/>
                  </a:cubicBezTo>
                </a:path>
              </a:pathLst>
            </a:custGeom>
            <a:solidFill>
              <a:srgbClr val="DAB588"/>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92" name="Freeform 88"/>
            <p:cNvSpPr/>
            <p:nvPr/>
          </p:nvSpPr>
          <p:spPr bwMode="auto">
            <a:xfrm>
              <a:off x="4135438" y="5037138"/>
              <a:ext cx="3476625" cy="963613"/>
            </a:xfrm>
            <a:custGeom>
              <a:avLst/>
              <a:gdLst>
                <a:gd name="T0" fmla="*/ 116 w 275"/>
                <a:gd name="T1" fmla="*/ 33 h 76"/>
                <a:gd name="T2" fmla="*/ 109 w 275"/>
                <a:gd name="T3" fmla="*/ 33 h 76"/>
                <a:gd name="T4" fmla="*/ 30 w 275"/>
                <a:gd name="T5" fmla="*/ 51 h 76"/>
                <a:gd name="T6" fmla="*/ 3 w 275"/>
                <a:gd name="T7" fmla="*/ 45 h 76"/>
                <a:gd name="T8" fmla="*/ 33 w 275"/>
                <a:gd name="T9" fmla="*/ 72 h 76"/>
                <a:gd name="T10" fmla="*/ 111 w 275"/>
                <a:gd name="T11" fmla="*/ 53 h 76"/>
                <a:gd name="T12" fmla="*/ 118 w 275"/>
                <a:gd name="T13" fmla="*/ 54 h 76"/>
                <a:gd name="T14" fmla="*/ 226 w 275"/>
                <a:gd name="T15" fmla="*/ 61 h 76"/>
                <a:gd name="T16" fmla="*/ 275 w 275"/>
                <a:gd name="T17" fmla="*/ 61 h 76"/>
                <a:gd name="T18" fmla="*/ 275 w 275"/>
                <a:gd name="T19" fmla="*/ 52 h 76"/>
                <a:gd name="T20" fmla="*/ 207 w 275"/>
                <a:gd name="T21" fmla="*/ 52 h 76"/>
                <a:gd name="T22" fmla="*/ 224 w 275"/>
                <a:gd name="T23" fmla="*/ 0 h 76"/>
                <a:gd name="T24" fmla="*/ 116 w 275"/>
                <a:gd name="T25" fmla="*/ 33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76">
                  <a:moveTo>
                    <a:pt x="116" y="33"/>
                  </a:moveTo>
                  <a:cubicBezTo>
                    <a:pt x="113" y="33"/>
                    <a:pt x="110" y="33"/>
                    <a:pt x="109" y="33"/>
                  </a:cubicBezTo>
                  <a:cubicBezTo>
                    <a:pt x="30" y="51"/>
                    <a:pt x="30" y="51"/>
                    <a:pt x="30" y="51"/>
                  </a:cubicBezTo>
                  <a:cubicBezTo>
                    <a:pt x="15" y="54"/>
                    <a:pt x="6" y="57"/>
                    <a:pt x="3" y="45"/>
                  </a:cubicBezTo>
                  <a:cubicBezTo>
                    <a:pt x="0" y="61"/>
                    <a:pt x="14" y="76"/>
                    <a:pt x="33" y="72"/>
                  </a:cubicBezTo>
                  <a:cubicBezTo>
                    <a:pt x="111" y="53"/>
                    <a:pt x="111" y="53"/>
                    <a:pt x="111" y="53"/>
                  </a:cubicBezTo>
                  <a:cubicBezTo>
                    <a:pt x="113" y="53"/>
                    <a:pt x="115" y="53"/>
                    <a:pt x="118" y="54"/>
                  </a:cubicBezTo>
                  <a:cubicBezTo>
                    <a:pt x="165" y="75"/>
                    <a:pt x="221" y="61"/>
                    <a:pt x="226" y="61"/>
                  </a:cubicBezTo>
                  <a:cubicBezTo>
                    <a:pt x="253" y="61"/>
                    <a:pt x="275" y="61"/>
                    <a:pt x="275" y="61"/>
                  </a:cubicBezTo>
                  <a:cubicBezTo>
                    <a:pt x="275" y="52"/>
                    <a:pt x="275" y="52"/>
                    <a:pt x="275" y="52"/>
                  </a:cubicBezTo>
                  <a:cubicBezTo>
                    <a:pt x="275" y="52"/>
                    <a:pt x="234" y="52"/>
                    <a:pt x="207" y="52"/>
                  </a:cubicBezTo>
                  <a:cubicBezTo>
                    <a:pt x="215" y="43"/>
                    <a:pt x="224" y="31"/>
                    <a:pt x="224" y="0"/>
                  </a:cubicBezTo>
                  <a:cubicBezTo>
                    <a:pt x="220" y="16"/>
                    <a:pt x="213" y="65"/>
                    <a:pt x="116" y="33"/>
                  </a:cubicBezTo>
                </a:path>
              </a:pathLst>
            </a:custGeom>
            <a:solidFill>
              <a:srgbClr val="EFC89A"/>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93" name="Freeform 89"/>
            <p:cNvSpPr/>
            <p:nvPr/>
          </p:nvSpPr>
          <p:spPr bwMode="auto">
            <a:xfrm>
              <a:off x="4122738" y="4821238"/>
              <a:ext cx="1328738" cy="1001713"/>
            </a:xfrm>
            <a:custGeom>
              <a:avLst/>
              <a:gdLst>
                <a:gd name="T0" fmla="*/ 83 w 105"/>
                <a:gd name="T1" fmla="*/ 20 h 79"/>
                <a:gd name="T2" fmla="*/ 23 w 105"/>
                <a:gd name="T3" fmla="*/ 42 h 79"/>
                <a:gd name="T4" fmla="*/ 7 w 105"/>
                <a:gd name="T5" fmla="*/ 79 h 79"/>
                <a:gd name="T6" fmla="*/ 22 w 105"/>
                <a:gd name="T7" fmla="*/ 49 h 79"/>
                <a:gd name="T8" fmla="*/ 87 w 105"/>
                <a:gd name="T9" fmla="*/ 28 h 79"/>
                <a:gd name="T10" fmla="*/ 105 w 105"/>
                <a:gd name="T11" fmla="*/ 0 h 79"/>
                <a:gd name="T12" fmla="*/ 83 w 105"/>
                <a:gd name="T13" fmla="*/ 20 h 79"/>
              </a:gdLst>
              <a:ahLst/>
              <a:cxnLst>
                <a:cxn ang="0">
                  <a:pos x="T0" y="T1"/>
                </a:cxn>
                <a:cxn ang="0">
                  <a:pos x="T2" y="T3"/>
                </a:cxn>
                <a:cxn ang="0">
                  <a:pos x="T4" y="T5"/>
                </a:cxn>
                <a:cxn ang="0">
                  <a:pos x="T6" y="T7"/>
                </a:cxn>
                <a:cxn ang="0">
                  <a:pos x="T8" y="T9"/>
                </a:cxn>
                <a:cxn ang="0">
                  <a:pos x="T10" y="T11"/>
                </a:cxn>
                <a:cxn ang="0">
                  <a:pos x="T12" y="T13"/>
                </a:cxn>
              </a:cxnLst>
              <a:rect l="0" t="0" r="r" b="b"/>
              <a:pathLst>
                <a:path w="105" h="79">
                  <a:moveTo>
                    <a:pt x="83" y="20"/>
                  </a:moveTo>
                  <a:cubicBezTo>
                    <a:pt x="23" y="42"/>
                    <a:pt x="23" y="42"/>
                    <a:pt x="23" y="42"/>
                  </a:cubicBezTo>
                  <a:cubicBezTo>
                    <a:pt x="3" y="51"/>
                    <a:pt x="0" y="68"/>
                    <a:pt x="7" y="79"/>
                  </a:cubicBezTo>
                  <a:cubicBezTo>
                    <a:pt x="5" y="68"/>
                    <a:pt x="6" y="55"/>
                    <a:pt x="22" y="49"/>
                  </a:cubicBezTo>
                  <a:cubicBezTo>
                    <a:pt x="22" y="49"/>
                    <a:pt x="71" y="34"/>
                    <a:pt x="87" y="28"/>
                  </a:cubicBezTo>
                  <a:cubicBezTo>
                    <a:pt x="101" y="23"/>
                    <a:pt x="105" y="0"/>
                    <a:pt x="105" y="0"/>
                  </a:cubicBezTo>
                  <a:cubicBezTo>
                    <a:pt x="102" y="11"/>
                    <a:pt x="83" y="20"/>
                    <a:pt x="83" y="20"/>
                  </a:cubicBezTo>
                  <a:close/>
                </a:path>
              </a:pathLst>
            </a:custGeom>
            <a:solidFill>
              <a:srgbClr val="FBE3C8"/>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94" name="Freeform 90"/>
            <p:cNvSpPr/>
            <p:nvPr/>
          </p:nvSpPr>
          <p:spPr bwMode="auto">
            <a:xfrm>
              <a:off x="4071938" y="5405438"/>
              <a:ext cx="708025" cy="569913"/>
            </a:xfrm>
            <a:custGeom>
              <a:avLst/>
              <a:gdLst>
                <a:gd name="T0" fmla="*/ 39 w 56"/>
                <a:gd name="T1" fmla="*/ 1 h 45"/>
                <a:gd name="T2" fmla="*/ 20 w 56"/>
                <a:gd name="T3" fmla="*/ 7 h 45"/>
                <a:gd name="T4" fmla="*/ 30 w 56"/>
                <a:gd name="T5" fmla="*/ 40 h 45"/>
                <a:gd name="T6" fmla="*/ 49 w 56"/>
                <a:gd name="T7" fmla="*/ 34 h 45"/>
                <a:gd name="T8" fmla="*/ 55 w 56"/>
                <a:gd name="T9" fmla="*/ 25 h 45"/>
                <a:gd name="T10" fmla="*/ 49 w 56"/>
                <a:gd name="T11" fmla="*/ 6 h 45"/>
                <a:gd name="T12" fmla="*/ 39 w 56"/>
                <a:gd name="T13" fmla="*/ 1 h 45"/>
              </a:gdLst>
              <a:ahLst/>
              <a:cxnLst>
                <a:cxn ang="0">
                  <a:pos x="T0" y="T1"/>
                </a:cxn>
                <a:cxn ang="0">
                  <a:pos x="T2" y="T3"/>
                </a:cxn>
                <a:cxn ang="0">
                  <a:pos x="T4" y="T5"/>
                </a:cxn>
                <a:cxn ang="0">
                  <a:pos x="T6" y="T7"/>
                </a:cxn>
                <a:cxn ang="0">
                  <a:pos x="T8" y="T9"/>
                </a:cxn>
                <a:cxn ang="0">
                  <a:pos x="T10" y="T11"/>
                </a:cxn>
                <a:cxn ang="0">
                  <a:pos x="T12" y="T13"/>
                </a:cxn>
              </a:cxnLst>
              <a:rect l="0" t="0" r="r" b="b"/>
              <a:pathLst>
                <a:path w="56" h="45">
                  <a:moveTo>
                    <a:pt x="39" y="1"/>
                  </a:moveTo>
                  <a:cubicBezTo>
                    <a:pt x="20" y="7"/>
                    <a:pt x="20" y="7"/>
                    <a:pt x="20" y="7"/>
                  </a:cubicBezTo>
                  <a:cubicBezTo>
                    <a:pt x="0" y="17"/>
                    <a:pt x="13" y="45"/>
                    <a:pt x="30" y="40"/>
                  </a:cubicBezTo>
                  <a:cubicBezTo>
                    <a:pt x="49" y="34"/>
                    <a:pt x="49" y="34"/>
                    <a:pt x="49" y="34"/>
                  </a:cubicBezTo>
                  <a:cubicBezTo>
                    <a:pt x="53" y="33"/>
                    <a:pt x="56" y="29"/>
                    <a:pt x="55" y="25"/>
                  </a:cubicBezTo>
                  <a:cubicBezTo>
                    <a:pt x="49" y="6"/>
                    <a:pt x="49" y="6"/>
                    <a:pt x="49" y="6"/>
                  </a:cubicBezTo>
                  <a:cubicBezTo>
                    <a:pt x="47" y="2"/>
                    <a:pt x="43" y="0"/>
                    <a:pt x="39" y="1"/>
                  </a:cubicBezTo>
                  <a:close/>
                </a:path>
              </a:pathLst>
            </a:custGeom>
            <a:solidFill>
              <a:srgbClr val="EFC99C"/>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95" name="Freeform 91"/>
            <p:cNvSpPr/>
            <p:nvPr/>
          </p:nvSpPr>
          <p:spPr bwMode="auto">
            <a:xfrm>
              <a:off x="4160838" y="5468938"/>
              <a:ext cx="569913" cy="455613"/>
            </a:xfrm>
            <a:custGeom>
              <a:avLst/>
              <a:gdLst>
                <a:gd name="T0" fmla="*/ 31 w 45"/>
                <a:gd name="T1" fmla="*/ 1 h 36"/>
                <a:gd name="T2" fmla="*/ 16 w 45"/>
                <a:gd name="T3" fmla="*/ 6 h 36"/>
                <a:gd name="T4" fmla="*/ 24 w 45"/>
                <a:gd name="T5" fmla="*/ 32 h 36"/>
                <a:gd name="T6" fmla="*/ 39 w 45"/>
                <a:gd name="T7" fmla="*/ 27 h 36"/>
                <a:gd name="T8" fmla="*/ 44 w 45"/>
                <a:gd name="T9" fmla="*/ 20 h 36"/>
                <a:gd name="T10" fmla="*/ 39 w 45"/>
                <a:gd name="T11" fmla="*/ 5 h 36"/>
                <a:gd name="T12" fmla="*/ 31 w 45"/>
                <a:gd name="T13" fmla="*/ 1 h 36"/>
              </a:gdLst>
              <a:ahLst/>
              <a:cxnLst>
                <a:cxn ang="0">
                  <a:pos x="T0" y="T1"/>
                </a:cxn>
                <a:cxn ang="0">
                  <a:pos x="T2" y="T3"/>
                </a:cxn>
                <a:cxn ang="0">
                  <a:pos x="T4" y="T5"/>
                </a:cxn>
                <a:cxn ang="0">
                  <a:pos x="T6" y="T7"/>
                </a:cxn>
                <a:cxn ang="0">
                  <a:pos x="T8" y="T9"/>
                </a:cxn>
                <a:cxn ang="0">
                  <a:pos x="T10" y="T11"/>
                </a:cxn>
                <a:cxn ang="0">
                  <a:pos x="T12" y="T13"/>
                </a:cxn>
              </a:cxnLst>
              <a:rect l="0" t="0" r="r" b="b"/>
              <a:pathLst>
                <a:path w="45" h="36">
                  <a:moveTo>
                    <a:pt x="31" y="1"/>
                  </a:moveTo>
                  <a:cubicBezTo>
                    <a:pt x="16" y="6"/>
                    <a:pt x="16" y="6"/>
                    <a:pt x="16" y="6"/>
                  </a:cubicBezTo>
                  <a:cubicBezTo>
                    <a:pt x="0" y="13"/>
                    <a:pt x="10" y="36"/>
                    <a:pt x="24" y="32"/>
                  </a:cubicBezTo>
                  <a:cubicBezTo>
                    <a:pt x="39" y="27"/>
                    <a:pt x="39" y="27"/>
                    <a:pt x="39" y="27"/>
                  </a:cubicBezTo>
                  <a:cubicBezTo>
                    <a:pt x="43" y="26"/>
                    <a:pt x="45" y="23"/>
                    <a:pt x="44" y="20"/>
                  </a:cubicBezTo>
                  <a:cubicBezTo>
                    <a:pt x="39" y="5"/>
                    <a:pt x="39" y="5"/>
                    <a:pt x="39" y="5"/>
                  </a:cubicBezTo>
                  <a:cubicBezTo>
                    <a:pt x="38" y="1"/>
                    <a:pt x="34" y="0"/>
                    <a:pt x="31" y="1"/>
                  </a:cubicBezTo>
                  <a:close/>
                </a:path>
              </a:pathLst>
            </a:custGeom>
            <a:solidFill>
              <a:srgbClr val="FEFBF7"/>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96" name="Freeform 92"/>
            <p:cNvSpPr/>
            <p:nvPr/>
          </p:nvSpPr>
          <p:spPr bwMode="auto">
            <a:xfrm>
              <a:off x="4211638" y="5494338"/>
              <a:ext cx="519113" cy="417513"/>
            </a:xfrm>
            <a:custGeom>
              <a:avLst/>
              <a:gdLst>
                <a:gd name="T0" fmla="*/ 40 w 41"/>
                <a:gd name="T1" fmla="*/ 19 h 33"/>
                <a:gd name="T2" fmla="*/ 35 w 41"/>
                <a:gd name="T3" fmla="*/ 5 h 33"/>
                <a:gd name="T4" fmla="*/ 27 w 41"/>
                <a:gd name="T5" fmla="*/ 1 h 33"/>
                <a:gd name="T6" fmla="*/ 15 w 41"/>
                <a:gd name="T7" fmla="*/ 5 h 33"/>
                <a:gd name="T8" fmla="*/ 24 w 41"/>
                <a:gd name="T9" fmla="*/ 29 h 33"/>
                <a:gd name="T10" fmla="*/ 36 w 41"/>
                <a:gd name="T11" fmla="*/ 25 h 33"/>
                <a:gd name="T12" fmla="*/ 40 w 41"/>
                <a:gd name="T13" fmla="*/ 19 h 33"/>
              </a:gdLst>
              <a:ahLst/>
              <a:cxnLst>
                <a:cxn ang="0">
                  <a:pos x="T0" y="T1"/>
                </a:cxn>
                <a:cxn ang="0">
                  <a:pos x="T2" y="T3"/>
                </a:cxn>
                <a:cxn ang="0">
                  <a:pos x="T4" y="T5"/>
                </a:cxn>
                <a:cxn ang="0">
                  <a:pos x="T6" y="T7"/>
                </a:cxn>
                <a:cxn ang="0">
                  <a:pos x="T8" y="T9"/>
                </a:cxn>
                <a:cxn ang="0">
                  <a:pos x="T10" y="T11"/>
                </a:cxn>
                <a:cxn ang="0">
                  <a:pos x="T12" y="T13"/>
                </a:cxn>
              </a:cxnLst>
              <a:rect l="0" t="0" r="r" b="b"/>
              <a:pathLst>
                <a:path w="41" h="33">
                  <a:moveTo>
                    <a:pt x="40" y="19"/>
                  </a:moveTo>
                  <a:cubicBezTo>
                    <a:pt x="35" y="5"/>
                    <a:pt x="35" y="5"/>
                    <a:pt x="35" y="5"/>
                  </a:cubicBezTo>
                  <a:cubicBezTo>
                    <a:pt x="34" y="2"/>
                    <a:pt x="30" y="0"/>
                    <a:pt x="27" y="1"/>
                  </a:cubicBezTo>
                  <a:cubicBezTo>
                    <a:pt x="15" y="5"/>
                    <a:pt x="15" y="5"/>
                    <a:pt x="15" y="5"/>
                  </a:cubicBezTo>
                  <a:cubicBezTo>
                    <a:pt x="0" y="12"/>
                    <a:pt x="11" y="33"/>
                    <a:pt x="24" y="29"/>
                  </a:cubicBezTo>
                  <a:cubicBezTo>
                    <a:pt x="36" y="25"/>
                    <a:pt x="36" y="25"/>
                    <a:pt x="36" y="25"/>
                  </a:cubicBezTo>
                  <a:cubicBezTo>
                    <a:pt x="39" y="24"/>
                    <a:pt x="41" y="21"/>
                    <a:pt x="40" y="19"/>
                  </a:cubicBezTo>
                  <a:close/>
                </a:path>
              </a:pathLst>
            </a:custGeom>
            <a:solidFill>
              <a:srgbClr val="FDF5EB"/>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97" name="Freeform 93"/>
            <p:cNvSpPr/>
            <p:nvPr/>
          </p:nvSpPr>
          <p:spPr bwMode="auto">
            <a:xfrm>
              <a:off x="7258050" y="4732338"/>
              <a:ext cx="354013" cy="963613"/>
            </a:xfrm>
            <a:custGeom>
              <a:avLst/>
              <a:gdLst>
                <a:gd name="T0" fmla="*/ 28 w 28"/>
                <a:gd name="T1" fmla="*/ 0 h 76"/>
                <a:gd name="T2" fmla="*/ 13 w 28"/>
                <a:gd name="T3" fmla="*/ 0 h 76"/>
                <a:gd name="T4" fmla="*/ 0 w 28"/>
                <a:gd name="T5" fmla="*/ 76 h 76"/>
                <a:gd name="T6" fmla="*/ 28 w 28"/>
                <a:gd name="T7" fmla="*/ 76 h 76"/>
                <a:gd name="T8" fmla="*/ 28 w 28"/>
                <a:gd name="T9" fmla="*/ 0 h 76"/>
              </a:gdLst>
              <a:ahLst/>
              <a:cxnLst>
                <a:cxn ang="0">
                  <a:pos x="T0" y="T1"/>
                </a:cxn>
                <a:cxn ang="0">
                  <a:pos x="T2" y="T3"/>
                </a:cxn>
                <a:cxn ang="0">
                  <a:pos x="T4" y="T5"/>
                </a:cxn>
                <a:cxn ang="0">
                  <a:pos x="T6" y="T7"/>
                </a:cxn>
                <a:cxn ang="0">
                  <a:pos x="T8" y="T9"/>
                </a:cxn>
              </a:cxnLst>
              <a:rect l="0" t="0" r="r" b="b"/>
              <a:pathLst>
                <a:path w="28" h="76">
                  <a:moveTo>
                    <a:pt x="28" y="0"/>
                  </a:moveTo>
                  <a:cubicBezTo>
                    <a:pt x="13" y="0"/>
                    <a:pt x="13" y="0"/>
                    <a:pt x="13" y="0"/>
                  </a:cubicBezTo>
                  <a:cubicBezTo>
                    <a:pt x="0" y="76"/>
                    <a:pt x="0" y="76"/>
                    <a:pt x="0" y="76"/>
                  </a:cubicBezTo>
                  <a:cubicBezTo>
                    <a:pt x="16" y="76"/>
                    <a:pt x="28" y="76"/>
                    <a:pt x="28" y="76"/>
                  </a:cubicBezTo>
                  <a:cubicBezTo>
                    <a:pt x="28" y="0"/>
                    <a:pt x="28" y="0"/>
                    <a:pt x="28" y="0"/>
                  </a:cubicBezTo>
                </a:path>
              </a:pathLst>
            </a:custGeom>
            <a:solidFill>
              <a:srgbClr val="E7C49B"/>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98" name="Freeform 94"/>
            <p:cNvSpPr/>
            <p:nvPr/>
          </p:nvSpPr>
          <p:spPr bwMode="auto">
            <a:xfrm>
              <a:off x="7423150" y="4579938"/>
              <a:ext cx="188913" cy="152400"/>
            </a:xfrm>
            <a:custGeom>
              <a:avLst/>
              <a:gdLst>
                <a:gd name="T0" fmla="*/ 119 w 119"/>
                <a:gd name="T1" fmla="*/ 0 h 96"/>
                <a:gd name="T2" fmla="*/ 16 w 119"/>
                <a:gd name="T3" fmla="*/ 0 h 96"/>
                <a:gd name="T4" fmla="*/ 0 w 119"/>
                <a:gd name="T5" fmla="*/ 96 h 96"/>
                <a:gd name="T6" fmla="*/ 119 w 119"/>
                <a:gd name="T7" fmla="*/ 96 h 96"/>
                <a:gd name="T8" fmla="*/ 119 w 119"/>
                <a:gd name="T9" fmla="*/ 0 h 96"/>
              </a:gdLst>
              <a:ahLst/>
              <a:cxnLst>
                <a:cxn ang="0">
                  <a:pos x="T0" y="T1"/>
                </a:cxn>
                <a:cxn ang="0">
                  <a:pos x="T2" y="T3"/>
                </a:cxn>
                <a:cxn ang="0">
                  <a:pos x="T4" y="T5"/>
                </a:cxn>
                <a:cxn ang="0">
                  <a:pos x="T6" y="T7"/>
                </a:cxn>
                <a:cxn ang="0">
                  <a:pos x="T8" y="T9"/>
                </a:cxn>
              </a:cxnLst>
              <a:rect l="0" t="0" r="r" b="b"/>
              <a:pathLst>
                <a:path w="119" h="96">
                  <a:moveTo>
                    <a:pt x="119" y="0"/>
                  </a:moveTo>
                  <a:lnTo>
                    <a:pt x="16" y="0"/>
                  </a:lnTo>
                  <a:lnTo>
                    <a:pt x="0" y="96"/>
                  </a:lnTo>
                  <a:lnTo>
                    <a:pt x="119" y="96"/>
                  </a:lnTo>
                  <a:lnTo>
                    <a:pt x="119" y="0"/>
                  </a:lnTo>
                  <a:close/>
                </a:path>
              </a:pathLst>
            </a:custGeom>
            <a:solidFill>
              <a:srgbClr val="EAD1B4"/>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99" name="Freeform 95"/>
            <p:cNvSpPr/>
            <p:nvPr/>
          </p:nvSpPr>
          <p:spPr bwMode="auto">
            <a:xfrm>
              <a:off x="7423150" y="4579938"/>
              <a:ext cx="188913" cy="152400"/>
            </a:xfrm>
            <a:custGeom>
              <a:avLst/>
              <a:gdLst>
                <a:gd name="T0" fmla="*/ 119 w 119"/>
                <a:gd name="T1" fmla="*/ 0 h 96"/>
                <a:gd name="T2" fmla="*/ 16 w 119"/>
                <a:gd name="T3" fmla="*/ 0 h 96"/>
                <a:gd name="T4" fmla="*/ 0 w 119"/>
                <a:gd name="T5" fmla="*/ 96 h 96"/>
                <a:gd name="T6" fmla="*/ 119 w 119"/>
                <a:gd name="T7" fmla="*/ 96 h 96"/>
                <a:gd name="T8" fmla="*/ 119 w 119"/>
                <a:gd name="T9" fmla="*/ 0 h 96"/>
              </a:gdLst>
              <a:ahLst/>
              <a:cxnLst>
                <a:cxn ang="0">
                  <a:pos x="T0" y="T1"/>
                </a:cxn>
                <a:cxn ang="0">
                  <a:pos x="T2" y="T3"/>
                </a:cxn>
                <a:cxn ang="0">
                  <a:pos x="T4" y="T5"/>
                </a:cxn>
                <a:cxn ang="0">
                  <a:pos x="T6" y="T7"/>
                </a:cxn>
                <a:cxn ang="0">
                  <a:pos x="T8" y="T9"/>
                </a:cxn>
              </a:cxnLst>
              <a:rect l="0" t="0" r="r" b="b"/>
              <a:pathLst>
                <a:path w="119" h="96">
                  <a:moveTo>
                    <a:pt x="119" y="0"/>
                  </a:moveTo>
                  <a:lnTo>
                    <a:pt x="16" y="0"/>
                  </a:lnTo>
                  <a:lnTo>
                    <a:pt x="0" y="96"/>
                  </a:lnTo>
                  <a:lnTo>
                    <a:pt x="119" y="96"/>
                  </a:lnTo>
                  <a:lnTo>
                    <a:pt x="11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100" name="Freeform 96"/>
            <p:cNvSpPr/>
            <p:nvPr/>
          </p:nvSpPr>
          <p:spPr bwMode="auto">
            <a:xfrm>
              <a:off x="7245350" y="5695950"/>
              <a:ext cx="366713" cy="114300"/>
            </a:xfrm>
            <a:custGeom>
              <a:avLst/>
              <a:gdLst>
                <a:gd name="T0" fmla="*/ 29 w 29"/>
                <a:gd name="T1" fmla="*/ 0 h 9"/>
                <a:gd name="T2" fmla="*/ 29 w 29"/>
                <a:gd name="T3" fmla="*/ 0 h 9"/>
                <a:gd name="T4" fmla="*/ 1 w 29"/>
                <a:gd name="T5" fmla="*/ 0 h 9"/>
                <a:gd name="T6" fmla="*/ 0 w 29"/>
                <a:gd name="T7" fmla="*/ 9 h 9"/>
                <a:gd name="T8" fmla="*/ 29 w 29"/>
                <a:gd name="T9" fmla="*/ 9 h 9"/>
                <a:gd name="T10" fmla="*/ 29 w 29"/>
                <a:gd name="T11" fmla="*/ 0 h 9"/>
              </a:gdLst>
              <a:ahLst/>
              <a:cxnLst>
                <a:cxn ang="0">
                  <a:pos x="T0" y="T1"/>
                </a:cxn>
                <a:cxn ang="0">
                  <a:pos x="T2" y="T3"/>
                </a:cxn>
                <a:cxn ang="0">
                  <a:pos x="T4" y="T5"/>
                </a:cxn>
                <a:cxn ang="0">
                  <a:pos x="T6" y="T7"/>
                </a:cxn>
                <a:cxn ang="0">
                  <a:pos x="T8" y="T9"/>
                </a:cxn>
                <a:cxn ang="0">
                  <a:pos x="T10" y="T11"/>
                </a:cxn>
              </a:cxnLst>
              <a:rect l="0" t="0" r="r" b="b"/>
              <a:pathLst>
                <a:path w="29" h="9">
                  <a:moveTo>
                    <a:pt x="29" y="0"/>
                  </a:moveTo>
                  <a:cubicBezTo>
                    <a:pt x="29" y="0"/>
                    <a:pt x="29" y="0"/>
                    <a:pt x="29" y="0"/>
                  </a:cubicBezTo>
                  <a:cubicBezTo>
                    <a:pt x="29" y="0"/>
                    <a:pt x="17" y="0"/>
                    <a:pt x="1" y="0"/>
                  </a:cubicBezTo>
                  <a:cubicBezTo>
                    <a:pt x="0" y="9"/>
                    <a:pt x="0" y="9"/>
                    <a:pt x="0" y="9"/>
                  </a:cubicBezTo>
                  <a:cubicBezTo>
                    <a:pt x="11" y="9"/>
                    <a:pt x="29" y="9"/>
                    <a:pt x="29" y="9"/>
                  </a:cubicBezTo>
                  <a:cubicBezTo>
                    <a:pt x="29" y="0"/>
                    <a:pt x="29" y="0"/>
                    <a:pt x="29" y="0"/>
                  </a:cubicBezTo>
                </a:path>
              </a:pathLst>
            </a:custGeom>
            <a:solidFill>
              <a:srgbClr val="DFB88B"/>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101" name="Freeform 97"/>
            <p:cNvSpPr/>
            <p:nvPr/>
          </p:nvSpPr>
          <p:spPr bwMode="auto">
            <a:xfrm>
              <a:off x="7473950" y="4503738"/>
              <a:ext cx="2174875" cy="1497013"/>
            </a:xfrm>
            <a:custGeom>
              <a:avLst/>
              <a:gdLst>
                <a:gd name="T0" fmla="*/ 8 w 1370"/>
                <a:gd name="T1" fmla="*/ 0 h 943"/>
                <a:gd name="T2" fmla="*/ 0 w 1370"/>
                <a:gd name="T3" fmla="*/ 943 h 943"/>
                <a:gd name="T4" fmla="*/ 1370 w 1370"/>
                <a:gd name="T5" fmla="*/ 943 h 943"/>
                <a:gd name="T6" fmla="*/ 1370 w 1370"/>
                <a:gd name="T7" fmla="*/ 0 h 943"/>
                <a:gd name="T8" fmla="*/ 8 w 1370"/>
                <a:gd name="T9" fmla="*/ 0 h 943"/>
              </a:gdLst>
              <a:ahLst/>
              <a:cxnLst>
                <a:cxn ang="0">
                  <a:pos x="T0" y="T1"/>
                </a:cxn>
                <a:cxn ang="0">
                  <a:pos x="T2" y="T3"/>
                </a:cxn>
                <a:cxn ang="0">
                  <a:pos x="T4" y="T5"/>
                </a:cxn>
                <a:cxn ang="0">
                  <a:pos x="T6" y="T7"/>
                </a:cxn>
                <a:cxn ang="0">
                  <a:pos x="T8" y="T9"/>
                </a:cxn>
              </a:cxnLst>
              <a:rect l="0" t="0" r="r" b="b"/>
              <a:pathLst>
                <a:path w="1370" h="943">
                  <a:moveTo>
                    <a:pt x="8" y="0"/>
                  </a:moveTo>
                  <a:lnTo>
                    <a:pt x="0" y="943"/>
                  </a:lnTo>
                  <a:lnTo>
                    <a:pt x="1370" y="943"/>
                  </a:lnTo>
                  <a:lnTo>
                    <a:pt x="1370" y="0"/>
                  </a:lnTo>
                  <a:lnTo>
                    <a:pt x="8"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102" name="Freeform 98"/>
            <p:cNvSpPr/>
            <p:nvPr/>
          </p:nvSpPr>
          <p:spPr bwMode="auto">
            <a:xfrm>
              <a:off x="7550150" y="5240338"/>
              <a:ext cx="1136650" cy="760413"/>
            </a:xfrm>
            <a:custGeom>
              <a:avLst/>
              <a:gdLst>
                <a:gd name="T0" fmla="*/ 0 w 90"/>
                <a:gd name="T1" fmla="*/ 60 h 60"/>
                <a:gd name="T2" fmla="*/ 90 w 90"/>
                <a:gd name="T3" fmla="*/ 60 h 60"/>
                <a:gd name="T4" fmla="*/ 89 w 90"/>
                <a:gd name="T5" fmla="*/ 0 h 60"/>
                <a:gd name="T6" fmla="*/ 0 w 90"/>
                <a:gd name="T7" fmla="*/ 0 h 60"/>
                <a:gd name="T8" fmla="*/ 0 w 90"/>
                <a:gd name="T9" fmla="*/ 60 h 60"/>
              </a:gdLst>
              <a:ahLst/>
              <a:cxnLst>
                <a:cxn ang="0">
                  <a:pos x="T0" y="T1"/>
                </a:cxn>
                <a:cxn ang="0">
                  <a:pos x="T2" y="T3"/>
                </a:cxn>
                <a:cxn ang="0">
                  <a:pos x="T4" y="T5"/>
                </a:cxn>
                <a:cxn ang="0">
                  <a:pos x="T6" y="T7"/>
                </a:cxn>
                <a:cxn ang="0">
                  <a:pos x="T8" y="T9"/>
                </a:cxn>
              </a:cxnLst>
              <a:rect l="0" t="0" r="r" b="b"/>
              <a:pathLst>
                <a:path w="90" h="60">
                  <a:moveTo>
                    <a:pt x="0" y="60"/>
                  </a:moveTo>
                  <a:cubicBezTo>
                    <a:pt x="90" y="60"/>
                    <a:pt x="90" y="60"/>
                    <a:pt x="90" y="60"/>
                  </a:cubicBezTo>
                  <a:cubicBezTo>
                    <a:pt x="89" y="43"/>
                    <a:pt x="90" y="17"/>
                    <a:pt x="89" y="0"/>
                  </a:cubicBezTo>
                  <a:cubicBezTo>
                    <a:pt x="0" y="0"/>
                    <a:pt x="0" y="0"/>
                    <a:pt x="0" y="0"/>
                  </a:cubicBezTo>
                  <a:lnTo>
                    <a:pt x="0" y="60"/>
                  </a:lnTo>
                  <a:close/>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103" name="Freeform 99"/>
            <p:cNvSpPr/>
            <p:nvPr/>
          </p:nvSpPr>
          <p:spPr bwMode="auto">
            <a:xfrm>
              <a:off x="7878763" y="4414838"/>
              <a:ext cx="1770063" cy="1687513"/>
            </a:xfrm>
            <a:custGeom>
              <a:avLst/>
              <a:gdLst>
                <a:gd name="T0" fmla="*/ 0 w 1115"/>
                <a:gd name="T1" fmla="*/ 0 h 1063"/>
                <a:gd name="T2" fmla="*/ 0 w 1115"/>
                <a:gd name="T3" fmla="*/ 1063 h 1063"/>
                <a:gd name="T4" fmla="*/ 1115 w 1115"/>
                <a:gd name="T5" fmla="*/ 1063 h 1063"/>
                <a:gd name="T6" fmla="*/ 1115 w 1115"/>
                <a:gd name="T7" fmla="*/ 16 h 1063"/>
                <a:gd name="T8" fmla="*/ 0 w 1115"/>
                <a:gd name="T9" fmla="*/ 0 h 1063"/>
              </a:gdLst>
              <a:ahLst/>
              <a:cxnLst>
                <a:cxn ang="0">
                  <a:pos x="T0" y="T1"/>
                </a:cxn>
                <a:cxn ang="0">
                  <a:pos x="T2" y="T3"/>
                </a:cxn>
                <a:cxn ang="0">
                  <a:pos x="T4" y="T5"/>
                </a:cxn>
                <a:cxn ang="0">
                  <a:pos x="T6" y="T7"/>
                </a:cxn>
                <a:cxn ang="0">
                  <a:pos x="T8" y="T9"/>
                </a:cxn>
              </a:cxnLst>
              <a:rect l="0" t="0" r="r" b="b"/>
              <a:pathLst>
                <a:path w="1115" h="1063">
                  <a:moveTo>
                    <a:pt x="0" y="0"/>
                  </a:moveTo>
                  <a:lnTo>
                    <a:pt x="0" y="1063"/>
                  </a:lnTo>
                  <a:lnTo>
                    <a:pt x="1115" y="1063"/>
                  </a:lnTo>
                  <a:lnTo>
                    <a:pt x="1115" y="16"/>
                  </a:lnTo>
                  <a:lnTo>
                    <a:pt x="0" y="0"/>
                  </a:lnTo>
                  <a:close/>
                </a:path>
              </a:pathLst>
            </a:custGeom>
            <a:solidFill>
              <a:srgbClr val="555554"/>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104" name="Freeform 100"/>
            <p:cNvSpPr/>
            <p:nvPr/>
          </p:nvSpPr>
          <p:spPr bwMode="auto">
            <a:xfrm>
              <a:off x="7953375" y="5100638"/>
              <a:ext cx="1695450" cy="1001713"/>
            </a:xfrm>
            <a:custGeom>
              <a:avLst/>
              <a:gdLst>
                <a:gd name="T0" fmla="*/ 8 w 1068"/>
                <a:gd name="T1" fmla="*/ 631 h 631"/>
                <a:gd name="T2" fmla="*/ 0 w 1068"/>
                <a:gd name="T3" fmla="*/ 0 h 631"/>
                <a:gd name="T4" fmla="*/ 1068 w 1068"/>
                <a:gd name="T5" fmla="*/ 0 h 631"/>
                <a:gd name="T6" fmla="*/ 1068 w 1068"/>
                <a:gd name="T7" fmla="*/ 631 h 631"/>
                <a:gd name="T8" fmla="*/ 8 w 1068"/>
                <a:gd name="T9" fmla="*/ 631 h 631"/>
              </a:gdLst>
              <a:ahLst/>
              <a:cxnLst>
                <a:cxn ang="0">
                  <a:pos x="T0" y="T1"/>
                </a:cxn>
                <a:cxn ang="0">
                  <a:pos x="T2" y="T3"/>
                </a:cxn>
                <a:cxn ang="0">
                  <a:pos x="T4" y="T5"/>
                </a:cxn>
                <a:cxn ang="0">
                  <a:pos x="T6" y="T7"/>
                </a:cxn>
                <a:cxn ang="0">
                  <a:pos x="T8" y="T9"/>
                </a:cxn>
              </a:cxnLst>
              <a:rect l="0" t="0" r="r" b="b"/>
              <a:pathLst>
                <a:path w="1068" h="631">
                  <a:moveTo>
                    <a:pt x="8" y="631"/>
                  </a:moveTo>
                  <a:lnTo>
                    <a:pt x="0" y="0"/>
                  </a:lnTo>
                  <a:lnTo>
                    <a:pt x="1068" y="0"/>
                  </a:lnTo>
                  <a:lnTo>
                    <a:pt x="1068" y="631"/>
                  </a:lnTo>
                  <a:lnTo>
                    <a:pt x="8" y="631"/>
                  </a:lnTo>
                  <a:close/>
                </a:path>
              </a:pathLst>
            </a:custGeom>
            <a:solidFill>
              <a:srgbClr val="42424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105" name="Freeform 101"/>
            <p:cNvSpPr/>
            <p:nvPr/>
          </p:nvSpPr>
          <p:spPr bwMode="auto">
            <a:xfrm>
              <a:off x="8042275" y="5708650"/>
              <a:ext cx="241300" cy="228600"/>
            </a:xfrm>
            <a:custGeom>
              <a:avLst/>
              <a:gdLst>
                <a:gd name="T0" fmla="*/ 5 w 19"/>
                <a:gd name="T1" fmla="*/ 16 h 18"/>
                <a:gd name="T2" fmla="*/ 16 w 19"/>
                <a:gd name="T3" fmla="*/ 13 h 18"/>
                <a:gd name="T4" fmla="*/ 13 w 19"/>
                <a:gd name="T5" fmla="*/ 2 h 18"/>
                <a:gd name="T6" fmla="*/ 2 w 19"/>
                <a:gd name="T7" fmla="*/ 5 h 18"/>
                <a:gd name="T8" fmla="*/ 5 w 19"/>
                <a:gd name="T9" fmla="*/ 16 h 18"/>
              </a:gdLst>
              <a:ahLst/>
              <a:cxnLst>
                <a:cxn ang="0">
                  <a:pos x="T0" y="T1"/>
                </a:cxn>
                <a:cxn ang="0">
                  <a:pos x="T2" y="T3"/>
                </a:cxn>
                <a:cxn ang="0">
                  <a:pos x="T4" y="T5"/>
                </a:cxn>
                <a:cxn ang="0">
                  <a:pos x="T6" y="T7"/>
                </a:cxn>
                <a:cxn ang="0">
                  <a:pos x="T8" y="T9"/>
                </a:cxn>
              </a:cxnLst>
              <a:rect l="0" t="0" r="r" b="b"/>
              <a:pathLst>
                <a:path w="19" h="18">
                  <a:moveTo>
                    <a:pt x="5" y="16"/>
                  </a:moveTo>
                  <a:cubicBezTo>
                    <a:pt x="9" y="18"/>
                    <a:pt x="14" y="17"/>
                    <a:pt x="16" y="13"/>
                  </a:cubicBezTo>
                  <a:cubicBezTo>
                    <a:pt x="19" y="9"/>
                    <a:pt x="17" y="4"/>
                    <a:pt x="13" y="2"/>
                  </a:cubicBezTo>
                  <a:cubicBezTo>
                    <a:pt x="9" y="0"/>
                    <a:pt x="4" y="1"/>
                    <a:pt x="2" y="5"/>
                  </a:cubicBezTo>
                  <a:cubicBezTo>
                    <a:pt x="0" y="9"/>
                    <a:pt x="1" y="14"/>
                    <a:pt x="5" y="1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106" name="Freeform 102"/>
            <p:cNvSpPr/>
            <p:nvPr/>
          </p:nvSpPr>
          <p:spPr bwMode="auto">
            <a:xfrm>
              <a:off x="8093075" y="5810250"/>
              <a:ext cx="50800" cy="38100"/>
            </a:xfrm>
            <a:custGeom>
              <a:avLst/>
              <a:gdLst>
                <a:gd name="T0" fmla="*/ 1 w 4"/>
                <a:gd name="T1" fmla="*/ 3 h 3"/>
                <a:gd name="T2" fmla="*/ 4 w 4"/>
                <a:gd name="T3" fmla="*/ 2 h 3"/>
                <a:gd name="T4" fmla="*/ 3 w 4"/>
                <a:gd name="T5" fmla="*/ 0 h 3"/>
                <a:gd name="T6" fmla="*/ 1 w 4"/>
                <a:gd name="T7" fmla="*/ 1 h 3"/>
                <a:gd name="T8" fmla="*/ 1 w 4"/>
                <a:gd name="T9" fmla="*/ 3 h 3"/>
              </a:gdLst>
              <a:ahLst/>
              <a:cxnLst>
                <a:cxn ang="0">
                  <a:pos x="T0" y="T1"/>
                </a:cxn>
                <a:cxn ang="0">
                  <a:pos x="T2" y="T3"/>
                </a:cxn>
                <a:cxn ang="0">
                  <a:pos x="T4" y="T5"/>
                </a:cxn>
                <a:cxn ang="0">
                  <a:pos x="T6" y="T7"/>
                </a:cxn>
                <a:cxn ang="0">
                  <a:pos x="T8" y="T9"/>
                </a:cxn>
              </a:cxnLst>
              <a:rect l="0" t="0" r="r" b="b"/>
              <a:pathLst>
                <a:path w="4" h="3">
                  <a:moveTo>
                    <a:pt x="1" y="3"/>
                  </a:moveTo>
                  <a:cubicBezTo>
                    <a:pt x="2" y="3"/>
                    <a:pt x="3" y="3"/>
                    <a:pt x="4" y="2"/>
                  </a:cubicBezTo>
                  <a:cubicBezTo>
                    <a:pt x="4" y="2"/>
                    <a:pt x="4" y="1"/>
                    <a:pt x="3" y="0"/>
                  </a:cubicBezTo>
                  <a:cubicBezTo>
                    <a:pt x="2" y="0"/>
                    <a:pt x="1" y="0"/>
                    <a:pt x="1" y="1"/>
                  </a:cubicBezTo>
                  <a:cubicBezTo>
                    <a:pt x="0" y="2"/>
                    <a:pt x="1" y="3"/>
                    <a:pt x="1" y="3"/>
                  </a:cubicBezTo>
                  <a:close/>
                </a:path>
              </a:pathLst>
            </a:custGeom>
            <a:solidFill>
              <a:srgbClr val="555554"/>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107" name="Freeform 103"/>
            <p:cNvSpPr/>
            <p:nvPr/>
          </p:nvSpPr>
          <p:spPr bwMode="auto">
            <a:xfrm>
              <a:off x="8118475" y="5759450"/>
              <a:ext cx="50800" cy="50800"/>
            </a:xfrm>
            <a:custGeom>
              <a:avLst/>
              <a:gdLst>
                <a:gd name="T0" fmla="*/ 1 w 4"/>
                <a:gd name="T1" fmla="*/ 3 h 4"/>
                <a:gd name="T2" fmla="*/ 4 w 4"/>
                <a:gd name="T3" fmla="*/ 3 h 4"/>
                <a:gd name="T4" fmla="*/ 3 w 4"/>
                <a:gd name="T5" fmla="*/ 1 h 4"/>
                <a:gd name="T6" fmla="*/ 1 w 4"/>
                <a:gd name="T7" fmla="*/ 1 h 4"/>
                <a:gd name="T8" fmla="*/ 1 w 4"/>
                <a:gd name="T9" fmla="*/ 3 h 4"/>
              </a:gdLst>
              <a:ahLst/>
              <a:cxnLst>
                <a:cxn ang="0">
                  <a:pos x="T0" y="T1"/>
                </a:cxn>
                <a:cxn ang="0">
                  <a:pos x="T2" y="T3"/>
                </a:cxn>
                <a:cxn ang="0">
                  <a:pos x="T4" y="T5"/>
                </a:cxn>
                <a:cxn ang="0">
                  <a:pos x="T6" y="T7"/>
                </a:cxn>
                <a:cxn ang="0">
                  <a:pos x="T8" y="T9"/>
                </a:cxn>
              </a:cxnLst>
              <a:rect l="0" t="0" r="r" b="b"/>
              <a:pathLst>
                <a:path w="4" h="4">
                  <a:moveTo>
                    <a:pt x="1" y="3"/>
                  </a:moveTo>
                  <a:cubicBezTo>
                    <a:pt x="2" y="4"/>
                    <a:pt x="3" y="4"/>
                    <a:pt x="4" y="3"/>
                  </a:cubicBezTo>
                  <a:cubicBezTo>
                    <a:pt x="4" y="2"/>
                    <a:pt x="4" y="1"/>
                    <a:pt x="3" y="1"/>
                  </a:cubicBezTo>
                  <a:cubicBezTo>
                    <a:pt x="2" y="0"/>
                    <a:pt x="1" y="0"/>
                    <a:pt x="1" y="1"/>
                  </a:cubicBezTo>
                  <a:cubicBezTo>
                    <a:pt x="0" y="2"/>
                    <a:pt x="1" y="3"/>
                    <a:pt x="1" y="3"/>
                  </a:cubicBezTo>
                  <a:close/>
                </a:path>
              </a:pathLst>
            </a:custGeom>
            <a:solidFill>
              <a:srgbClr val="555554"/>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108" name="Freeform 104"/>
            <p:cNvSpPr/>
            <p:nvPr/>
          </p:nvSpPr>
          <p:spPr bwMode="auto">
            <a:xfrm>
              <a:off x="8143875" y="5835650"/>
              <a:ext cx="50800" cy="50800"/>
            </a:xfrm>
            <a:custGeom>
              <a:avLst/>
              <a:gdLst>
                <a:gd name="T0" fmla="*/ 1 w 4"/>
                <a:gd name="T1" fmla="*/ 3 h 4"/>
                <a:gd name="T2" fmla="*/ 4 w 4"/>
                <a:gd name="T3" fmla="*/ 3 h 4"/>
                <a:gd name="T4" fmla="*/ 3 w 4"/>
                <a:gd name="T5" fmla="*/ 0 h 4"/>
                <a:gd name="T6" fmla="*/ 1 w 4"/>
                <a:gd name="T7" fmla="*/ 1 h 4"/>
                <a:gd name="T8" fmla="*/ 1 w 4"/>
                <a:gd name="T9" fmla="*/ 3 h 4"/>
              </a:gdLst>
              <a:ahLst/>
              <a:cxnLst>
                <a:cxn ang="0">
                  <a:pos x="T0" y="T1"/>
                </a:cxn>
                <a:cxn ang="0">
                  <a:pos x="T2" y="T3"/>
                </a:cxn>
                <a:cxn ang="0">
                  <a:pos x="T4" y="T5"/>
                </a:cxn>
                <a:cxn ang="0">
                  <a:pos x="T6" y="T7"/>
                </a:cxn>
                <a:cxn ang="0">
                  <a:pos x="T8" y="T9"/>
                </a:cxn>
              </a:cxnLst>
              <a:rect l="0" t="0" r="r" b="b"/>
              <a:pathLst>
                <a:path w="4" h="4">
                  <a:moveTo>
                    <a:pt x="1" y="3"/>
                  </a:moveTo>
                  <a:cubicBezTo>
                    <a:pt x="2" y="4"/>
                    <a:pt x="3" y="3"/>
                    <a:pt x="4" y="3"/>
                  </a:cubicBezTo>
                  <a:cubicBezTo>
                    <a:pt x="4" y="2"/>
                    <a:pt x="4" y="1"/>
                    <a:pt x="3" y="0"/>
                  </a:cubicBezTo>
                  <a:cubicBezTo>
                    <a:pt x="2" y="0"/>
                    <a:pt x="1" y="0"/>
                    <a:pt x="1" y="1"/>
                  </a:cubicBezTo>
                  <a:cubicBezTo>
                    <a:pt x="0" y="2"/>
                    <a:pt x="1" y="3"/>
                    <a:pt x="1" y="3"/>
                  </a:cubicBezTo>
                  <a:close/>
                </a:path>
              </a:pathLst>
            </a:custGeom>
            <a:solidFill>
              <a:srgbClr val="555554"/>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109" name="Freeform 105"/>
            <p:cNvSpPr/>
            <p:nvPr/>
          </p:nvSpPr>
          <p:spPr bwMode="auto">
            <a:xfrm>
              <a:off x="8169275" y="5784850"/>
              <a:ext cx="50800" cy="50800"/>
            </a:xfrm>
            <a:custGeom>
              <a:avLst/>
              <a:gdLst>
                <a:gd name="T0" fmla="*/ 1 w 4"/>
                <a:gd name="T1" fmla="*/ 4 h 4"/>
                <a:gd name="T2" fmla="*/ 4 w 4"/>
                <a:gd name="T3" fmla="*/ 3 h 4"/>
                <a:gd name="T4" fmla="*/ 3 w 4"/>
                <a:gd name="T5" fmla="*/ 1 h 4"/>
                <a:gd name="T6" fmla="*/ 1 w 4"/>
                <a:gd name="T7" fmla="*/ 1 h 4"/>
                <a:gd name="T8" fmla="*/ 1 w 4"/>
                <a:gd name="T9" fmla="*/ 4 h 4"/>
              </a:gdLst>
              <a:ahLst/>
              <a:cxnLst>
                <a:cxn ang="0">
                  <a:pos x="T0" y="T1"/>
                </a:cxn>
                <a:cxn ang="0">
                  <a:pos x="T2" y="T3"/>
                </a:cxn>
                <a:cxn ang="0">
                  <a:pos x="T4" y="T5"/>
                </a:cxn>
                <a:cxn ang="0">
                  <a:pos x="T6" y="T7"/>
                </a:cxn>
                <a:cxn ang="0">
                  <a:pos x="T8" y="T9"/>
                </a:cxn>
              </a:cxnLst>
              <a:rect l="0" t="0" r="r" b="b"/>
              <a:pathLst>
                <a:path w="4" h="4">
                  <a:moveTo>
                    <a:pt x="1" y="4"/>
                  </a:moveTo>
                  <a:cubicBezTo>
                    <a:pt x="2" y="4"/>
                    <a:pt x="3" y="4"/>
                    <a:pt x="4" y="3"/>
                  </a:cubicBezTo>
                  <a:cubicBezTo>
                    <a:pt x="4" y="2"/>
                    <a:pt x="4" y="1"/>
                    <a:pt x="3" y="1"/>
                  </a:cubicBezTo>
                  <a:cubicBezTo>
                    <a:pt x="2" y="0"/>
                    <a:pt x="1" y="1"/>
                    <a:pt x="1" y="1"/>
                  </a:cubicBezTo>
                  <a:cubicBezTo>
                    <a:pt x="0" y="2"/>
                    <a:pt x="1" y="3"/>
                    <a:pt x="1" y="4"/>
                  </a:cubicBezTo>
                  <a:close/>
                </a:path>
              </a:pathLst>
            </a:custGeom>
            <a:solidFill>
              <a:srgbClr val="555554"/>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110" name="Freeform 106"/>
            <p:cNvSpPr/>
            <p:nvPr/>
          </p:nvSpPr>
          <p:spPr bwMode="auto">
            <a:xfrm>
              <a:off x="8370888" y="5708650"/>
              <a:ext cx="241300" cy="228600"/>
            </a:xfrm>
            <a:custGeom>
              <a:avLst/>
              <a:gdLst>
                <a:gd name="T0" fmla="*/ 6 w 19"/>
                <a:gd name="T1" fmla="*/ 16 h 18"/>
                <a:gd name="T2" fmla="*/ 17 w 19"/>
                <a:gd name="T3" fmla="*/ 13 h 18"/>
                <a:gd name="T4" fmla="*/ 13 w 19"/>
                <a:gd name="T5" fmla="*/ 2 h 18"/>
                <a:gd name="T6" fmla="*/ 2 w 19"/>
                <a:gd name="T7" fmla="*/ 5 h 18"/>
                <a:gd name="T8" fmla="*/ 6 w 19"/>
                <a:gd name="T9" fmla="*/ 16 h 18"/>
              </a:gdLst>
              <a:ahLst/>
              <a:cxnLst>
                <a:cxn ang="0">
                  <a:pos x="T0" y="T1"/>
                </a:cxn>
                <a:cxn ang="0">
                  <a:pos x="T2" y="T3"/>
                </a:cxn>
                <a:cxn ang="0">
                  <a:pos x="T4" y="T5"/>
                </a:cxn>
                <a:cxn ang="0">
                  <a:pos x="T6" y="T7"/>
                </a:cxn>
                <a:cxn ang="0">
                  <a:pos x="T8" y="T9"/>
                </a:cxn>
              </a:cxnLst>
              <a:rect l="0" t="0" r="r" b="b"/>
              <a:pathLst>
                <a:path w="19" h="18">
                  <a:moveTo>
                    <a:pt x="6" y="16"/>
                  </a:moveTo>
                  <a:cubicBezTo>
                    <a:pt x="10" y="18"/>
                    <a:pt x="15" y="17"/>
                    <a:pt x="17" y="13"/>
                  </a:cubicBezTo>
                  <a:cubicBezTo>
                    <a:pt x="19" y="9"/>
                    <a:pt x="17" y="4"/>
                    <a:pt x="13" y="2"/>
                  </a:cubicBezTo>
                  <a:cubicBezTo>
                    <a:pt x="9" y="0"/>
                    <a:pt x="4" y="1"/>
                    <a:pt x="2" y="5"/>
                  </a:cubicBezTo>
                  <a:cubicBezTo>
                    <a:pt x="0" y="9"/>
                    <a:pt x="2" y="14"/>
                    <a:pt x="6" y="1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111" name="Freeform 107"/>
            <p:cNvSpPr/>
            <p:nvPr/>
          </p:nvSpPr>
          <p:spPr bwMode="auto">
            <a:xfrm>
              <a:off x="8434388" y="5810250"/>
              <a:ext cx="38100" cy="38100"/>
            </a:xfrm>
            <a:custGeom>
              <a:avLst/>
              <a:gdLst>
                <a:gd name="T0" fmla="*/ 1 w 3"/>
                <a:gd name="T1" fmla="*/ 3 h 3"/>
                <a:gd name="T2" fmla="*/ 3 w 3"/>
                <a:gd name="T3" fmla="*/ 2 h 3"/>
                <a:gd name="T4" fmla="*/ 2 w 3"/>
                <a:gd name="T5" fmla="*/ 0 h 3"/>
                <a:gd name="T6" fmla="*/ 0 w 3"/>
                <a:gd name="T7" fmla="*/ 1 h 3"/>
                <a:gd name="T8" fmla="*/ 1 w 3"/>
                <a:gd name="T9" fmla="*/ 3 h 3"/>
              </a:gdLst>
              <a:ahLst/>
              <a:cxnLst>
                <a:cxn ang="0">
                  <a:pos x="T0" y="T1"/>
                </a:cxn>
                <a:cxn ang="0">
                  <a:pos x="T2" y="T3"/>
                </a:cxn>
                <a:cxn ang="0">
                  <a:pos x="T4" y="T5"/>
                </a:cxn>
                <a:cxn ang="0">
                  <a:pos x="T6" y="T7"/>
                </a:cxn>
                <a:cxn ang="0">
                  <a:pos x="T8" y="T9"/>
                </a:cxn>
              </a:cxnLst>
              <a:rect l="0" t="0" r="r" b="b"/>
              <a:pathLst>
                <a:path w="3" h="3">
                  <a:moveTo>
                    <a:pt x="1" y="3"/>
                  </a:moveTo>
                  <a:cubicBezTo>
                    <a:pt x="2" y="3"/>
                    <a:pt x="2" y="3"/>
                    <a:pt x="3" y="2"/>
                  </a:cubicBezTo>
                  <a:cubicBezTo>
                    <a:pt x="3" y="2"/>
                    <a:pt x="3" y="1"/>
                    <a:pt x="2" y="0"/>
                  </a:cubicBezTo>
                  <a:cubicBezTo>
                    <a:pt x="1" y="0"/>
                    <a:pt x="1" y="0"/>
                    <a:pt x="0" y="1"/>
                  </a:cubicBezTo>
                  <a:cubicBezTo>
                    <a:pt x="0" y="2"/>
                    <a:pt x="0" y="3"/>
                    <a:pt x="1" y="3"/>
                  </a:cubicBezTo>
                  <a:close/>
                </a:path>
              </a:pathLst>
            </a:custGeom>
            <a:solidFill>
              <a:srgbClr val="555554"/>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112" name="Freeform 108"/>
            <p:cNvSpPr/>
            <p:nvPr/>
          </p:nvSpPr>
          <p:spPr bwMode="auto">
            <a:xfrm>
              <a:off x="8459788" y="5759450"/>
              <a:ext cx="38100" cy="50800"/>
            </a:xfrm>
            <a:custGeom>
              <a:avLst/>
              <a:gdLst>
                <a:gd name="T0" fmla="*/ 1 w 3"/>
                <a:gd name="T1" fmla="*/ 3 h 4"/>
                <a:gd name="T2" fmla="*/ 3 w 3"/>
                <a:gd name="T3" fmla="*/ 3 h 4"/>
                <a:gd name="T4" fmla="*/ 2 w 3"/>
                <a:gd name="T5" fmla="*/ 1 h 4"/>
                <a:gd name="T6" fmla="*/ 0 w 3"/>
                <a:gd name="T7" fmla="*/ 1 h 4"/>
                <a:gd name="T8" fmla="*/ 1 w 3"/>
                <a:gd name="T9" fmla="*/ 3 h 4"/>
              </a:gdLst>
              <a:ahLst/>
              <a:cxnLst>
                <a:cxn ang="0">
                  <a:pos x="T0" y="T1"/>
                </a:cxn>
                <a:cxn ang="0">
                  <a:pos x="T2" y="T3"/>
                </a:cxn>
                <a:cxn ang="0">
                  <a:pos x="T4" y="T5"/>
                </a:cxn>
                <a:cxn ang="0">
                  <a:pos x="T6" y="T7"/>
                </a:cxn>
                <a:cxn ang="0">
                  <a:pos x="T8" y="T9"/>
                </a:cxn>
              </a:cxnLst>
              <a:rect l="0" t="0" r="r" b="b"/>
              <a:pathLst>
                <a:path w="3" h="4">
                  <a:moveTo>
                    <a:pt x="1" y="3"/>
                  </a:moveTo>
                  <a:cubicBezTo>
                    <a:pt x="1" y="4"/>
                    <a:pt x="2" y="4"/>
                    <a:pt x="3" y="3"/>
                  </a:cubicBezTo>
                  <a:cubicBezTo>
                    <a:pt x="3" y="2"/>
                    <a:pt x="3" y="1"/>
                    <a:pt x="2" y="1"/>
                  </a:cubicBezTo>
                  <a:cubicBezTo>
                    <a:pt x="1" y="0"/>
                    <a:pt x="0" y="0"/>
                    <a:pt x="0" y="1"/>
                  </a:cubicBezTo>
                  <a:cubicBezTo>
                    <a:pt x="0" y="2"/>
                    <a:pt x="0" y="3"/>
                    <a:pt x="1" y="3"/>
                  </a:cubicBezTo>
                  <a:close/>
                </a:path>
              </a:pathLst>
            </a:custGeom>
            <a:solidFill>
              <a:srgbClr val="555554"/>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113" name="Freeform 109"/>
            <p:cNvSpPr/>
            <p:nvPr/>
          </p:nvSpPr>
          <p:spPr bwMode="auto">
            <a:xfrm>
              <a:off x="8485188" y="5835650"/>
              <a:ext cx="38100" cy="50800"/>
            </a:xfrm>
            <a:custGeom>
              <a:avLst/>
              <a:gdLst>
                <a:gd name="T0" fmla="*/ 1 w 3"/>
                <a:gd name="T1" fmla="*/ 3 h 4"/>
                <a:gd name="T2" fmla="*/ 3 w 3"/>
                <a:gd name="T3" fmla="*/ 3 h 4"/>
                <a:gd name="T4" fmla="*/ 2 w 3"/>
                <a:gd name="T5" fmla="*/ 0 h 4"/>
                <a:gd name="T6" fmla="*/ 0 w 3"/>
                <a:gd name="T7" fmla="*/ 1 h 4"/>
                <a:gd name="T8" fmla="*/ 1 w 3"/>
                <a:gd name="T9" fmla="*/ 3 h 4"/>
              </a:gdLst>
              <a:ahLst/>
              <a:cxnLst>
                <a:cxn ang="0">
                  <a:pos x="T0" y="T1"/>
                </a:cxn>
                <a:cxn ang="0">
                  <a:pos x="T2" y="T3"/>
                </a:cxn>
                <a:cxn ang="0">
                  <a:pos x="T4" y="T5"/>
                </a:cxn>
                <a:cxn ang="0">
                  <a:pos x="T6" y="T7"/>
                </a:cxn>
                <a:cxn ang="0">
                  <a:pos x="T8" y="T9"/>
                </a:cxn>
              </a:cxnLst>
              <a:rect l="0" t="0" r="r" b="b"/>
              <a:pathLst>
                <a:path w="3" h="4">
                  <a:moveTo>
                    <a:pt x="1" y="3"/>
                  </a:moveTo>
                  <a:cubicBezTo>
                    <a:pt x="2" y="4"/>
                    <a:pt x="2" y="3"/>
                    <a:pt x="3" y="3"/>
                  </a:cubicBezTo>
                  <a:cubicBezTo>
                    <a:pt x="3" y="2"/>
                    <a:pt x="3" y="1"/>
                    <a:pt x="2" y="0"/>
                  </a:cubicBezTo>
                  <a:cubicBezTo>
                    <a:pt x="2" y="0"/>
                    <a:pt x="1" y="0"/>
                    <a:pt x="0" y="1"/>
                  </a:cubicBezTo>
                  <a:cubicBezTo>
                    <a:pt x="0" y="2"/>
                    <a:pt x="0" y="3"/>
                    <a:pt x="1" y="3"/>
                  </a:cubicBezTo>
                  <a:close/>
                </a:path>
              </a:pathLst>
            </a:custGeom>
            <a:solidFill>
              <a:srgbClr val="555554"/>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114" name="Freeform 110"/>
            <p:cNvSpPr/>
            <p:nvPr/>
          </p:nvSpPr>
          <p:spPr bwMode="auto">
            <a:xfrm>
              <a:off x="8510588" y="5784850"/>
              <a:ext cx="38100" cy="50800"/>
            </a:xfrm>
            <a:custGeom>
              <a:avLst/>
              <a:gdLst>
                <a:gd name="T0" fmla="*/ 1 w 3"/>
                <a:gd name="T1" fmla="*/ 4 h 4"/>
                <a:gd name="T2" fmla="*/ 3 w 3"/>
                <a:gd name="T3" fmla="*/ 3 h 4"/>
                <a:gd name="T4" fmla="*/ 2 w 3"/>
                <a:gd name="T5" fmla="*/ 1 h 4"/>
                <a:gd name="T6" fmla="*/ 0 w 3"/>
                <a:gd name="T7" fmla="*/ 1 h 4"/>
                <a:gd name="T8" fmla="*/ 1 w 3"/>
                <a:gd name="T9" fmla="*/ 4 h 4"/>
              </a:gdLst>
              <a:ahLst/>
              <a:cxnLst>
                <a:cxn ang="0">
                  <a:pos x="T0" y="T1"/>
                </a:cxn>
                <a:cxn ang="0">
                  <a:pos x="T2" y="T3"/>
                </a:cxn>
                <a:cxn ang="0">
                  <a:pos x="T4" y="T5"/>
                </a:cxn>
                <a:cxn ang="0">
                  <a:pos x="T6" y="T7"/>
                </a:cxn>
                <a:cxn ang="0">
                  <a:pos x="T8" y="T9"/>
                </a:cxn>
              </a:cxnLst>
              <a:rect l="0" t="0" r="r" b="b"/>
              <a:pathLst>
                <a:path w="3" h="4">
                  <a:moveTo>
                    <a:pt x="1" y="4"/>
                  </a:moveTo>
                  <a:cubicBezTo>
                    <a:pt x="1" y="4"/>
                    <a:pt x="2" y="4"/>
                    <a:pt x="3" y="3"/>
                  </a:cubicBezTo>
                  <a:cubicBezTo>
                    <a:pt x="3" y="2"/>
                    <a:pt x="3" y="1"/>
                    <a:pt x="2" y="1"/>
                  </a:cubicBezTo>
                  <a:cubicBezTo>
                    <a:pt x="1" y="0"/>
                    <a:pt x="1" y="1"/>
                    <a:pt x="0" y="1"/>
                  </a:cubicBezTo>
                  <a:cubicBezTo>
                    <a:pt x="0" y="2"/>
                    <a:pt x="0" y="3"/>
                    <a:pt x="1" y="4"/>
                  </a:cubicBezTo>
                  <a:close/>
                </a:path>
              </a:pathLst>
            </a:custGeom>
            <a:solidFill>
              <a:srgbClr val="555554"/>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sp>
          <p:nvSpPr>
            <p:cNvPr id="115" name="Freeform 111"/>
            <p:cNvSpPr/>
            <p:nvPr/>
          </p:nvSpPr>
          <p:spPr bwMode="auto">
            <a:xfrm>
              <a:off x="7878763" y="4414838"/>
              <a:ext cx="1770063" cy="1687513"/>
            </a:xfrm>
            <a:custGeom>
              <a:avLst/>
              <a:gdLst>
                <a:gd name="T0" fmla="*/ 55 w 1115"/>
                <a:gd name="T1" fmla="*/ 72 h 1063"/>
                <a:gd name="T2" fmla="*/ 55 w 1115"/>
                <a:gd name="T3" fmla="*/ 1063 h 1063"/>
                <a:gd name="T4" fmla="*/ 0 w 1115"/>
                <a:gd name="T5" fmla="*/ 1063 h 1063"/>
                <a:gd name="T6" fmla="*/ 0 w 1115"/>
                <a:gd name="T7" fmla="*/ 0 h 1063"/>
                <a:gd name="T8" fmla="*/ 1115 w 1115"/>
                <a:gd name="T9" fmla="*/ 0 h 1063"/>
                <a:gd name="T10" fmla="*/ 1115 w 1115"/>
                <a:gd name="T11" fmla="*/ 72 h 1063"/>
                <a:gd name="T12" fmla="*/ 55 w 1115"/>
                <a:gd name="T13" fmla="*/ 72 h 1063"/>
              </a:gdLst>
              <a:ahLst/>
              <a:cxnLst>
                <a:cxn ang="0">
                  <a:pos x="T0" y="T1"/>
                </a:cxn>
                <a:cxn ang="0">
                  <a:pos x="T2" y="T3"/>
                </a:cxn>
                <a:cxn ang="0">
                  <a:pos x="T4" y="T5"/>
                </a:cxn>
                <a:cxn ang="0">
                  <a:pos x="T6" y="T7"/>
                </a:cxn>
                <a:cxn ang="0">
                  <a:pos x="T8" y="T9"/>
                </a:cxn>
                <a:cxn ang="0">
                  <a:pos x="T10" y="T11"/>
                </a:cxn>
                <a:cxn ang="0">
                  <a:pos x="T12" y="T13"/>
                </a:cxn>
              </a:cxnLst>
              <a:rect l="0" t="0" r="r" b="b"/>
              <a:pathLst>
                <a:path w="1115" h="1063">
                  <a:moveTo>
                    <a:pt x="55" y="72"/>
                  </a:moveTo>
                  <a:lnTo>
                    <a:pt x="55" y="1063"/>
                  </a:lnTo>
                  <a:lnTo>
                    <a:pt x="0" y="1063"/>
                  </a:lnTo>
                  <a:lnTo>
                    <a:pt x="0" y="0"/>
                  </a:lnTo>
                  <a:lnTo>
                    <a:pt x="1115" y="0"/>
                  </a:lnTo>
                  <a:lnTo>
                    <a:pt x="1115" y="72"/>
                  </a:lnTo>
                  <a:lnTo>
                    <a:pt x="55" y="72"/>
                  </a:lnTo>
                  <a:close/>
                </a:path>
              </a:pathLst>
            </a:custGeom>
            <a:solidFill>
              <a:srgbClr val="7B7778"/>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prstClr val="black"/>
                </a:solidFill>
                <a:ea typeface="微软雅黑" panose="020B0503020204020204" charset="-122"/>
                <a:cs typeface="微软雅黑" panose="020B0503020204020204" charset="-122"/>
              </a:endParaRPr>
            </a:p>
          </p:txBody>
        </p:sp>
      </p:grpSp>
      <p:grpSp>
        <p:nvGrpSpPr>
          <p:cNvPr id="147" name="组合 146"/>
          <p:cNvGrpSpPr/>
          <p:nvPr/>
        </p:nvGrpSpPr>
        <p:grpSpPr>
          <a:xfrm>
            <a:off x="262211" y="1446890"/>
            <a:ext cx="5004911" cy="1795823"/>
            <a:chOff x="523323" y="2543733"/>
            <a:chExt cx="6673215" cy="2394430"/>
          </a:xfrm>
        </p:grpSpPr>
        <p:sp>
          <p:nvSpPr>
            <p:cNvPr id="148" name="文本框 147"/>
            <p:cNvSpPr txBox="1"/>
            <p:nvPr/>
          </p:nvSpPr>
          <p:spPr>
            <a:xfrm>
              <a:off x="523323" y="2543733"/>
              <a:ext cx="6673215" cy="1826260"/>
            </a:xfrm>
            <a:prstGeom prst="rect">
              <a:avLst/>
            </a:prstGeom>
            <a:noFill/>
          </p:spPr>
          <p:txBody>
            <a:bodyPr wrap="square" rtlCol="0">
              <a:spAutoFit/>
            </a:bodyPr>
            <a:lstStyle/>
            <a:p>
              <a:pPr algn="ctr"/>
              <a:r>
                <a:rPr lang="en-US" altLang="zh-CN" sz="4050" b="1" dirty="0" smtClean="0">
                  <a:solidFill>
                    <a:prstClr val="white"/>
                  </a:solidFill>
                  <a:latin typeface="微软雅黑" panose="020B0503020204020204" charset="-122"/>
                  <a:ea typeface="微软雅黑" panose="020B0503020204020204" charset="-122"/>
                  <a:cs typeface="微软雅黑" panose="020B0503020204020204" charset="-122"/>
                </a:rPr>
                <a:t>2017</a:t>
              </a:r>
              <a:r>
                <a:rPr lang="zh-CN" altLang="en-US" sz="4050" b="1" dirty="0" smtClean="0">
                  <a:solidFill>
                    <a:prstClr val="white"/>
                  </a:solidFill>
                  <a:latin typeface="微软雅黑" panose="020B0503020204020204" charset="-122"/>
                  <a:ea typeface="微软雅黑" panose="020B0503020204020204" charset="-122"/>
                  <a:cs typeface="微软雅黑" panose="020B0503020204020204" charset="-122"/>
                </a:rPr>
                <a:t>上半年重庆市</a:t>
              </a:r>
              <a:endParaRPr lang="zh-CN" altLang="en-US" sz="4050" b="1" dirty="0" smtClean="0">
                <a:solidFill>
                  <a:prstClr val="white"/>
                </a:solidFill>
                <a:latin typeface="微软雅黑" panose="020B0503020204020204" charset="-122"/>
                <a:ea typeface="微软雅黑" panose="020B0503020204020204" charset="-122"/>
                <a:cs typeface="微软雅黑" panose="020B0503020204020204" charset="-122"/>
              </a:endParaRPr>
            </a:p>
            <a:p>
              <a:pPr algn="ctr"/>
              <a:r>
                <a:rPr lang="zh-CN" altLang="en-US" sz="4050" b="1" dirty="0" smtClean="0">
                  <a:solidFill>
                    <a:prstClr val="white"/>
                  </a:solidFill>
                  <a:latin typeface="微软雅黑" panose="020B0503020204020204" charset="-122"/>
                  <a:ea typeface="微软雅黑" panose="020B0503020204020204" charset="-122"/>
                  <a:cs typeface="微软雅黑" panose="020B0503020204020204" charset="-122"/>
                </a:rPr>
                <a:t>公务员考试公告解读</a:t>
              </a:r>
              <a:endParaRPr lang="en-US" altLang="zh-CN" sz="4050" b="1" dirty="0" smtClean="0">
                <a:solidFill>
                  <a:prstClr val="white"/>
                </a:solidFill>
                <a:latin typeface="微软雅黑" panose="020B0503020204020204" charset="-122"/>
                <a:ea typeface="微软雅黑" panose="020B0503020204020204" charset="-122"/>
                <a:cs typeface="微软雅黑" panose="020B0503020204020204" charset="-122"/>
              </a:endParaRPr>
            </a:p>
          </p:txBody>
        </p:sp>
        <p:grpSp>
          <p:nvGrpSpPr>
            <p:cNvPr id="149" name="组合 148"/>
            <p:cNvGrpSpPr/>
            <p:nvPr/>
          </p:nvGrpSpPr>
          <p:grpSpPr>
            <a:xfrm>
              <a:off x="1091189" y="4412171"/>
              <a:ext cx="5537200" cy="525992"/>
              <a:chOff x="1091189" y="4412171"/>
              <a:chExt cx="5537200" cy="525992"/>
            </a:xfrm>
          </p:grpSpPr>
          <p:sp>
            <p:nvSpPr>
              <p:cNvPr id="151" name="文本框 32"/>
              <p:cNvSpPr txBox="1">
                <a:spLocks noChangeArrowheads="1"/>
              </p:cNvSpPr>
              <p:nvPr/>
            </p:nvSpPr>
            <p:spPr bwMode="auto">
              <a:xfrm>
                <a:off x="2074169" y="4490276"/>
                <a:ext cx="3848100" cy="447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r>
                  <a:rPr lang="zh-CN" altLang="en-US" sz="1500" dirty="0" smtClean="0">
                    <a:solidFill>
                      <a:prstClr val="white"/>
                    </a:solidFill>
                    <a:latin typeface="微软雅黑" panose="020B0503020204020204" charset="-122"/>
                    <a:ea typeface="微软雅黑" panose="020B0503020204020204" charset="-122"/>
                    <a:cs typeface="Times New Roman" panose="02020603050405020304" pitchFamily="18" charset="0"/>
                    <a:sym typeface="Arial" panose="020B0604020202020204" pitchFamily="34" charset="0"/>
                  </a:rPr>
                  <a:t>主 讲：乐恩公考老师    杨治林</a:t>
                </a:r>
                <a:endParaRPr lang="zh-CN" altLang="en-US" sz="1500" dirty="0">
                  <a:solidFill>
                    <a:prstClr val="white"/>
                  </a:solidFill>
                  <a:latin typeface="微软雅黑" panose="020B0503020204020204" charset="-122"/>
                  <a:ea typeface="微软雅黑" panose="020B0503020204020204" charset="-122"/>
                  <a:cs typeface="Times New Roman" panose="02020603050405020304" pitchFamily="18" charset="0"/>
                  <a:sym typeface="Arial" panose="020B0604020202020204" pitchFamily="34" charset="0"/>
                </a:endParaRPr>
              </a:p>
            </p:txBody>
          </p:sp>
          <p:cxnSp>
            <p:nvCxnSpPr>
              <p:cNvPr id="152" name="直接连接符 151"/>
              <p:cNvCxnSpPr/>
              <p:nvPr/>
            </p:nvCxnSpPr>
            <p:spPr>
              <a:xfrm>
                <a:off x="1091189" y="4412171"/>
                <a:ext cx="55372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277110" y="1664335"/>
            <a:ext cx="4018280" cy="691515"/>
            <a:chOff x="3586" y="1641"/>
            <a:chExt cx="6328" cy="2028"/>
          </a:xfrm>
        </p:grpSpPr>
        <p:sp>
          <p:nvSpPr>
            <p:cNvPr id="92169" name="圆角矩形 11"/>
            <p:cNvSpPr/>
            <p:nvPr/>
          </p:nvSpPr>
          <p:spPr>
            <a:xfrm>
              <a:off x="3586" y="1641"/>
              <a:ext cx="6328" cy="2028"/>
            </a:xfrm>
            <a:prstGeom prst="roundRect">
              <a:avLst>
                <a:gd name="adj" fmla="val 16667"/>
              </a:avLst>
            </a:prstGeom>
            <a:gradFill rotWithShape="1">
              <a:gsLst>
                <a:gs pos="0">
                  <a:srgbClr val="8C8C8C">
                    <a:alpha val="100000"/>
                  </a:srgbClr>
                </a:gs>
                <a:gs pos="50000">
                  <a:srgbClr val="CACACA">
                    <a:alpha val="100000"/>
                  </a:srgbClr>
                </a:gs>
                <a:gs pos="100000">
                  <a:srgbClr val="F2F2F2">
                    <a:alpha val="100000"/>
                  </a:srgbClr>
                </a:gs>
              </a:gsLst>
              <a:lin ang="18900000" scaled="1"/>
              <a:tileRect/>
            </a:gradFill>
            <a:ln w="9525">
              <a:noFill/>
            </a:ln>
          </p:spPr>
          <p:txBody>
            <a:bodyPr anchor="ctr"/>
            <a:lstStyle/>
            <a:p>
              <a:pPr lvl="0" algn="ctr" eaLnBrk="1" hangingPunct="1"/>
              <a:endParaRPr lang="zh-CN" altLang="zh-CN" sz="2100" dirty="0">
                <a:solidFill>
                  <a:srgbClr val="FFFFFF"/>
                </a:solidFill>
                <a:latin typeface="微软雅黑" panose="020B0503020204020204" charset="-122"/>
                <a:ea typeface="微软雅黑" panose="020B0503020204020204" charset="-122"/>
                <a:sym typeface="宋体" panose="02010600030101010101" pitchFamily="2" charset="-122"/>
              </a:endParaRPr>
            </a:p>
          </p:txBody>
        </p:sp>
        <p:sp>
          <p:nvSpPr>
            <p:cNvPr id="92170" name="TextBox 14"/>
            <p:cNvSpPr/>
            <p:nvPr/>
          </p:nvSpPr>
          <p:spPr>
            <a:xfrm>
              <a:off x="3586" y="1853"/>
              <a:ext cx="6288" cy="1704"/>
            </a:xfrm>
            <a:prstGeom prst="rect">
              <a:avLst/>
            </a:prstGeom>
            <a:solidFill>
              <a:schemeClr val="accent3">
                <a:lumMod val="60000"/>
                <a:lumOff val="40000"/>
              </a:schemeClr>
            </a:solidFill>
            <a:ln w="9525">
              <a:noFill/>
            </a:ln>
          </p:spPr>
          <p:txBody>
            <a:bodyPr wrap="square">
              <a:spAutoFit/>
            </a:bodyPr>
            <a:lstStyle/>
            <a:p>
              <a:pPr lvl="0" algn="ctr" eaLnBrk="1" hangingPunct="1"/>
              <a:r>
                <a:rPr lang="zh-CN" altLang="zh-CN" sz="3000" b="1" dirty="0">
                  <a:latin typeface="微软雅黑" panose="020B0503020204020204" charset="-122"/>
                  <a:ea typeface="微软雅黑" panose="020B0503020204020204" charset="-122"/>
                </a:rPr>
                <a:t>招考公告解读</a:t>
              </a:r>
              <a:endParaRPr lang="zh-CN" altLang="zh-CN" sz="3000" b="1" dirty="0">
                <a:latin typeface="微软雅黑" panose="020B0503020204020204" charset="-122"/>
                <a:ea typeface="微软雅黑" panose="020B0503020204020204" charset="-122"/>
              </a:endParaRPr>
            </a:p>
          </p:txBody>
        </p:sp>
      </p:grpSp>
      <p:grpSp>
        <p:nvGrpSpPr>
          <p:cNvPr id="6" name="组合 5"/>
          <p:cNvGrpSpPr/>
          <p:nvPr/>
        </p:nvGrpSpPr>
        <p:grpSpPr>
          <a:xfrm>
            <a:off x="2276475" y="3502660"/>
            <a:ext cx="4018915" cy="696595"/>
            <a:chOff x="3908" y="5516"/>
            <a:chExt cx="6329" cy="1097"/>
          </a:xfrm>
        </p:grpSpPr>
        <p:sp>
          <p:nvSpPr>
            <p:cNvPr id="92164" name="圆角矩形 12"/>
            <p:cNvSpPr/>
            <p:nvPr/>
          </p:nvSpPr>
          <p:spPr>
            <a:xfrm>
              <a:off x="3909" y="5516"/>
              <a:ext cx="6328" cy="1097"/>
            </a:xfrm>
            <a:prstGeom prst="roundRect">
              <a:avLst>
                <a:gd name="adj" fmla="val 16667"/>
              </a:avLst>
            </a:prstGeom>
            <a:gradFill rotWithShape="1">
              <a:gsLst>
                <a:gs pos="0">
                  <a:srgbClr val="8C8C8C">
                    <a:alpha val="100000"/>
                  </a:srgbClr>
                </a:gs>
                <a:gs pos="50000">
                  <a:srgbClr val="CACACA">
                    <a:alpha val="100000"/>
                  </a:srgbClr>
                </a:gs>
                <a:gs pos="100000">
                  <a:srgbClr val="F2F2F2">
                    <a:alpha val="100000"/>
                  </a:srgbClr>
                </a:gs>
              </a:gsLst>
              <a:lin ang="18900000" scaled="1"/>
              <a:tileRect/>
            </a:gradFill>
            <a:ln w="9525">
              <a:noFill/>
            </a:ln>
          </p:spPr>
          <p:txBody>
            <a:bodyPr anchor="ctr"/>
            <a:lstStyle/>
            <a:p>
              <a:pPr lvl="0" algn="ctr" eaLnBrk="1" hangingPunct="1"/>
              <a:endParaRPr lang="zh-CN" altLang="zh-CN" sz="2100" dirty="0">
                <a:solidFill>
                  <a:srgbClr val="FFFFFF"/>
                </a:solidFill>
                <a:latin typeface="微软雅黑" panose="020B0503020204020204" charset="-122"/>
                <a:ea typeface="微软雅黑" panose="020B0503020204020204" charset="-122"/>
                <a:sym typeface="宋体" panose="02010600030101010101" pitchFamily="2" charset="-122"/>
              </a:endParaRPr>
            </a:p>
          </p:txBody>
        </p:sp>
        <p:sp>
          <p:nvSpPr>
            <p:cNvPr id="92166" name="TextBox 14"/>
            <p:cNvSpPr/>
            <p:nvPr/>
          </p:nvSpPr>
          <p:spPr>
            <a:xfrm>
              <a:off x="3908" y="5609"/>
              <a:ext cx="6289" cy="915"/>
            </a:xfrm>
            <a:prstGeom prst="rect">
              <a:avLst/>
            </a:prstGeom>
            <a:solidFill>
              <a:schemeClr val="accent3">
                <a:lumMod val="60000"/>
                <a:lumOff val="40000"/>
              </a:schemeClr>
            </a:solidFill>
            <a:ln w="9525">
              <a:noFill/>
            </a:ln>
          </p:spPr>
          <p:txBody>
            <a:bodyPr wrap="square">
              <a:spAutoFit/>
            </a:bodyPr>
            <a:lstStyle/>
            <a:p>
              <a:pPr lvl="0" algn="ctr" eaLnBrk="1" hangingPunct="1"/>
              <a:r>
                <a:rPr lang="zh-CN" altLang="en-US" sz="3000" b="1" dirty="0">
                  <a:latin typeface="微软雅黑" panose="020B0503020204020204" charset="-122"/>
                  <a:ea typeface="微软雅黑" panose="020B0503020204020204" charset="-122"/>
                </a:rPr>
                <a:t>报考常见问题解答</a:t>
              </a:r>
              <a:endParaRPr lang="zh-CN" altLang="en-US" sz="3000" b="1" dirty="0">
                <a:latin typeface="微软雅黑" panose="020B0503020204020204" charset="-122"/>
                <a:ea typeface="微软雅黑" panose="020B0503020204020204" charset="-122"/>
              </a:endParaRPr>
            </a:p>
          </p:txBody>
        </p:sp>
      </p:grpSp>
      <p:sp>
        <p:nvSpPr>
          <p:cNvPr id="4" name="矩形 3"/>
          <p:cNvSpPr/>
          <p:nvPr/>
        </p:nvSpPr>
        <p:spPr>
          <a:xfrm>
            <a:off x="10230803" y="6075680"/>
            <a:ext cx="1425575" cy="417830"/>
          </a:xfrm>
          <a:prstGeom prst="rect">
            <a:avLst/>
          </a:prstGeom>
          <a:noFill/>
          <a:ln>
            <a:noFill/>
          </a:ln>
        </p:spPr>
        <p:txBody>
          <a:bodyPr wrap="none" rtlCol="0" anchor="t">
            <a:spAutoFit/>
          </a:bodyPr>
          <a:p>
            <a:pPr algn="ctr"/>
            <a:r>
              <a:rPr lang="zh-CN" altLang="en-US" sz="2000" b="1" i="1">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rPr>
              <a:t>乐 恩 教 育</a:t>
            </a:r>
            <a:endParaRPr lang="zh-CN" altLang="en-US" sz="2000" b="1" i="1">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endParaRPr>
          </a:p>
        </p:txBody>
      </p:sp>
      <p:sp>
        <p:nvSpPr>
          <p:cNvPr id="10" name=" 10"/>
          <p:cNvSpPr/>
          <p:nvPr/>
        </p:nvSpPr>
        <p:spPr bwMode="auto">
          <a:xfrm>
            <a:off x="11096625" y="6089650"/>
            <a:ext cx="1048385" cy="728345"/>
          </a:xfrm>
          <a:custGeom>
            <a:avLst/>
            <a:gdLst>
              <a:gd name="T0" fmla="*/ 1905000 w 1360"/>
              <a:gd name="T1" fmla="*/ 65651 h 1358"/>
              <a:gd name="T2" fmla="*/ 1703294 w 1360"/>
              <a:gd name="T3" fmla="*/ 205463 h 1358"/>
              <a:gd name="T4" fmla="*/ 1507191 w 1360"/>
              <a:gd name="T5" fmla="*/ 363512 h 1358"/>
              <a:gd name="T6" fmla="*/ 1318092 w 1360"/>
              <a:gd name="T7" fmla="*/ 538581 h 1358"/>
              <a:gd name="T8" fmla="*/ 1138798 w 1360"/>
              <a:gd name="T9" fmla="*/ 731887 h 1358"/>
              <a:gd name="T10" fmla="*/ 970710 w 1360"/>
              <a:gd name="T11" fmla="*/ 930055 h 1358"/>
              <a:gd name="T12" fmla="*/ 832037 w 1360"/>
              <a:gd name="T13" fmla="*/ 1130655 h 1358"/>
              <a:gd name="T14" fmla="*/ 715776 w 1360"/>
              <a:gd name="T15" fmla="*/ 1326392 h 1358"/>
              <a:gd name="T16" fmla="*/ 624728 w 1360"/>
              <a:gd name="T17" fmla="*/ 1520914 h 1358"/>
              <a:gd name="T18" fmla="*/ 525276 w 1360"/>
              <a:gd name="T19" fmla="*/ 1580486 h 1358"/>
              <a:gd name="T20" fmla="*/ 455239 w 1360"/>
              <a:gd name="T21" fmla="*/ 1627901 h 1358"/>
              <a:gd name="T22" fmla="*/ 417419 w 1360"/>
              <a:gd name="T23" fmla="*/ 1625469 h 1358"/>
              <a:gd name="T24" fmla="*/ 390805 w 1360"/>
              <a:gd name="T25" fmla="*/ 1551308 h 1358"/>
              <a:gd name="T26" fmla="*/ 336176 w 1360"/>
              <a:gd name="T27" fmla="*/ 1432163 h 1358"/>
              <a:gd name="T28" fmla="*/ 285750 w 1360"/>
              <a:gd name="T29" fmla="*/ 1322745 h 1358"/>
              <a:gd name="T30" fmla="*/ 239526 w 1360"/>
              <a:gd name="T31" fmla="*/ 1231563 h 1358"/>
              <a:gd name="T32" fmla="*/ 196103 w 1360"/>
              <a:gd name="T33" fmla="*/ 1158618 h 1358"/>
              <a:gd name="T34" fmla="*/ 155482 w 1360"/>
              <a:gd name="T35" fmla="*/ 1102693 h 1358"/>
              <a:gd name="T36" fmla="*/ 120463 w 1360"/>
              <a:gd name="T37" fmla="*/ 1061357 h 1358"/>
              <a:gd name="T38" fmla="*/ 81243 w 1360"/>
              <a:gd name="T39" fmla="*/ 1030963 h 1358"/>
              <a:gd name="T40" fmla="*/ 40621 w 1360"/>
              <a:gd name="T41" fmla="*/ 1011511 h 1358"/>
              <a:gd name="T42" fmla="*/ 0 w 1360"/>
              <a:gd name="T43" fmla="*/ 1003001 h 1358"/>
              <a:gd name="T44" fmla="*/ 53228 w 1360"/>
              <a:gd name="T45" fmla="*/ 960449 h 1358"/>
              <a:gd name="T46" fmla="*/ 107857 w 1360"/>
              <a:gd name="T47" fmla="*/ 930055 h 1358"/>
              <a:gd name="T48" fmla="*/ 152680 w 1360"/>
              <a:gd name="T49" fmla="*/ 914250 h 1358"/>
              <a:gd name="T50" fmla="*/ 198904 w 1360"/>
              <a:gd name="T51" fmla="*/ 906956 h 1358"/>
              <a:gd name="T52" fmla="*/ 257735 w 1360"/>
              <a:gd name="T53" fmla="*/ 925192 h 1358"/>
              <a:gd name="T54" fmla="*/ 323570 w 1360"/>
              <a:gd name="T55" fmla="*/ 979901 h 1358"/>
              <a:gd name="T56" fmla="*/ 388004 w 1360"/>
              <a:gd name="T57" fmla="*/ 1067436 h 1358"/>
              <a:gd name="T58" fmla="*/ 458040 w 1360"/>
              <a:gd name="T59" fmla="*/ 1191443 h 1358"/>
              <a:gd name="T60" fmla="*/ 572901 w 1360"/>
              <a:gd name="T61" fmla="*/ 1193875 h 1358"/>
              <a:gd name="T62" fmla="*/ 710173 w 1360"/>
              <a:gd name="T63" fmla="*/ 1000569 h 1358"/>
              <a:gd name="T64" fmla="*/ 861452 w 1360"/>
              <a:gd name="T65" fmla="*/ 813342 h 1358"/>
              <a:gd name="T66" fmla="*/ 1025338 w 1360"/>
              <a:gd name="T67" fmla="*/ 637057 h 1358"/>
              <a:gd name="T68" fmla="*/ 1203232 w 1360"/>
              <a:gd name="T69" fmla="*/ 468067 h 1358"/>
              <a:gd name="T70" fmla="*/ 1385327 w 1360"/>
              <a:gd name="T71" fmla="*/ 314881 h 1358"/>
              <a:gd name="T72" fmla="*/ 1574426 w 1360"/>
              <a:gd name="T73" fmla="*/ 175069 h 1358"/>
              <a:gd name="T74" fmla="*/ 1764926 w 1360"/>
              <a:gd name="T75" fmla="*/ 53493 h 13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360" h="1358">
                <a:moveTo>
                  <a:pt x="1331" y="0"/>
                </a:moveTo>
                <a:lnTo>
                  <a:pt x="1360" y="54"/>
                </a:lnTo>
                <a:lnTo>
                  <a:pt x="1287" y="109"/>
                </a:lnTo>
                <a:lnTo>
                  <a:pt x="1216" y="169"/>
                </a:lnTo>
                <a:lnTo>
                  <a:pt x="1145" y="232"/>
                </a:lnTo>
                <a:lnTo>
                  <a:pt x="1076" y="299"/>
                </a:lnTo>
                <a:lnTo>
                  <a:pt x="1007" y="368"/>
                </a:lnTo>
                <a:lnTo>
                  <a:pt x="941" y="443"/>
                </a:lnTo>
                <a:lnTo>
                  <a:pt x="876" y="520"/>
                </a:lnTo>
                <a:lnTo>
                  <a:pt x="813" y="602"/>
                </a:lnTo>
                <a:lnTo>
                  <a:pt x="751" y="685"/>
                </a:lnTo>
                <a:lnTo>
                  <a:pt x="693" y="765"/>
                </a:lnTo>
                <a:lnTo>
                  <a:pt x="642" y="848"/>
                </a:lnTo>
                <a:lnTo>
                  <a:pt x="594" y="930"/>
                </a:lnTo>
                <a:lnTo>
                  <a:pt x="551" y="1011"/>
                </a:lnTo>
                <a:lnTo>
                  <a:pt x="511" y="1091"/>
                </a:lnTo>
                <a:lnTo>
                  <a:pt x="476" y="1172"/>
                </a:lnTo>
                <a:lnTo>
                  <a:pt x="446" y="1251"/>
                </a:lnTo>
                <a:lnTo>
                  <a:pt x="401" y="1281"/>
                </a:lnTo>
                <a:lnTo>
                  <a:pt x="375" y="1300"/>
                </a:lnTo>
                <a:lnTo>
                  <a:pt x="348" y="1320"/>
                </a:lnTo>
                <a:lnTo>
                  <a:pt x="325" y="1339"/>
                </a:lnTo>
                <a:lnTo>
                  <a:pt x="304" y="1358"/>
                </a:lnTo>
                <a:lnTo>
                  <a:pt x="298" y="1337"/>
                </a:lnTo>
                <a:lnTo>
                  <a:pt x="290" y="1310"/>
                </a:lnTo>
                <a:lnTo>
                  <a:pt x="279" y="1276"/>
                </a:lnTo>
                <a:lnTo>
                  <a:pt x="263" y="1237"/>
                </a:lnTo>
                <a:lnTo>
                  <a:pt x="240" y="1178"/>
                </a:lnTo>
                <a:lnTo>
                  <a:pt x="221" y="1132"/>
                </a:lnTo>
                <a:lnTo>
                  <a:pt x="204" y="1088"/>
                </a:lnTo>
                <a:lnTo>
                  <a:pt x="186" y="1049"/>
                </a:lnTo>
                <a:lnTo>
                  <a:pt x="171" y="1013"/>
                </a:lnTo>
                <a:lnTo>
                  <a:pt x="156" y="982"/>
                </a:lnTo>
                <a:lnTo>
                  <a:pt x="140" y="953"/>
                </a:lnTo>
                <a:lnTo>
                  <a:pt x="125" y="928"/>
                </a:lnTo>
                <a:lnTo>
                  <a:pt x="111" y="907"/>
                </a:lnTo>
                <a:lnTo>
                  <a:pt x="100" y="890"/>
                </a:lnTo>
                <a:lnTo>
                  <a:pt x="86" y="873"/>
                </a:lnTo>
                <a:lnTo>
                  <a:pt x="71" y="859"/>
                </a:lnTo>
                <a:lnTo>
                  <a:pt x="58" y="848"/>
                </a:lnTo>
                <a:lnTo>
                  <a:pt x="44" y="838"/>
                </a:lnTo>
                <a:lnTo>
                  <a:pt x="29" y="832"/>
                </a:lnTo>
                <a:lnTo>
                  <a:pt x="15" y="827"/>
                </a:lnTo>
                <a:lnTo>
                  <a:pt x="0" y="825"/>
                </a:lnTo>
                <a:lnTo>
                  <a:pt x="19" y="806"/>
                </a:lnTo>
                <a:lnTo>
                  <a:pt x="38" y="790"/>
                </a:lnTo>
                <a:lnTo>
                  <a:pt x="58" y="777"/>
                </a:lnTo>
                <a:lnTo>
                  <a:pt x="77" y="765"/>
                </a:lnTo>
                <a:lnTo>
                  <a:pt x="94" y="758"/>
                </a:lnTo>
                <a:lnTo>
                  <a:pt x="109" y="752"/>
                </a:lnTo>
                <a:lnTo>
                  <a:pt x="127" y="748"/>
                </a:lnTo>
                <a:lnTo>
                  <a:pt x="142" y="746"/>
                </a:lnTo>
                <a:lnTo>
                  <a:pt x="163" y="750"/>
                </a:lnTo>
                <a:lnTo>
                  <a:pt x="184" y="761"/>
                </a:lnTo>
                <a:lnTo>
                  <a:pt x="207" y="779"/>
                </a:lnTo>
                <a:lnTo>
                  <a:pt x="231" y="806"/>
                </a:lnTo>
                <a:lnTo>
                  <a:pt x="254" y="838"/>
                </a:lnTo>
                <a:lnTo>
                  <a:pt x="277" y="878"/>
                </a:lnTo>
                <a:lnTo>
                  <a:pt x="302" y="924"/>
                </a:lnTo>
                <a:lnTo>
                  <a:pt x="327" y="980"/>
                </a:lnTo>
                <a:lnTo>
                  <a:pt x="363" y="1063"/>
                </a:lnTo>
                <a:lnTo>
                  <a:pt x="409" y="982"/>
                </a:lnTo>
                <a:lnTo>
                  <a:pt x="457" y="901"/>
                </a:lnTo>
                <a:lnTo>
                  <a:pt x="507" y="823"/>
                </a:lnTo>
                <a:lnTo>
                  <a:pt x="561" y="744"/>
                </a:lnTo>
                <a:lnTo>
                  <a:pt x="615" y="669"/>
                </a:lnTo>
                <a:lnTo>
                  <a:pt x="672" y="596"/>
                </a:lnTo>
                <a:lnTo>
                  <a:pt x="732" y="524"/>
                </a:lnTo>
                <a:lnTo>
                  <a:pt x="795" y="453"/>
                </a:lnTo>
                <a:lnTo>
                  <a:pt x="859" y="385"/>
                </a:lnTo>
                <a:lnTo>
                  <a:pt x="924" y="320"/>
                </a:lnTo>
                <a:lnTo>
                  <a:pt x="989" y="259"/>
                </a:lnTo>
                <a:lnTo>
                  <a:pt x="1055" y="199"/>
                </a:lnTo>
                <a:lnTo>
                  <a:pt x="1124" y="144"/>
                </a:lnTo>
                <a:lnTo>
                  <a:pt x="1191" y="92"/>
                </a:lnTo>
                <a:lnTo>
                  <a:pt x="1260" y="44"/>
                </a:lnTo>
                <a:lnTo>
                  <a:pt x="1331" y="0"/>
                </a:lnTo>
                <a:close/>
              </a:path>
            </a:pathLst>
          </a:custGeom>
          <a:solidFill>
            <a:srgbClr val="FF0000"/>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a:p>
        </p:txBody>
      </p:sp>
      <p:sp>
        <p:nvSpPr>
          <p:cNvPr id="12" name="矩形 11"/>
          <p:cNvSpPr/>
          <p:nvPr/>
        </p:nvSpPr>
        <p:spPr>
          <a:xfrm>
            <a:off x="9562465" y="6439535"/>
            <a:ext cx="2130425" cy="276225"/>
          </a:xfrm>
          <a:prstGeom prst="rect">
            <a:avLst/>
          </a:prstGeom>
          <a:noFill/>
          <a:ln>
            <a:noFill/>
          </a:ln>
        </p:spPr>
        <p:txBody>
          <a:bodyPr wrap="square" rtlCol="0" anchor="t">
            <a:spAutoFit/>
            <a:scene3d>
              <a:camera prst="orthographicFront"/>
              <a:lightRig rig="threePt" dir="t"/>
            </a:scene3d>
          </a:bodyPr>
          <a:p>
            <a:pPr algn="ctr"/>
            <a:r>
              <a:rPr lang="en-US" altLang="zh-CN" sz="1200" b="1">
                <a:gradFill>
                  <a:gsLst>
                    <a:gs pos="21000">
                      <a:srgbClr val="53575C"/>
                    </a:gs>
                    <a:gs pos="88000">
                      <a:srgbClr val="C5C7CA"/>
                    </a:gs>
                  </a:gsLst>
                  <a:lin ang="5400000"/>
                </a:gradFill>
                <a:effectLst/>
              </a:rPr>
              <a:t>www.leenjy.com</a:t>
            </a:r>
            <a:endParaRPr lang="en-US" altLang="zh-CN" sz="1200" b="1">
              <a:gradFill>
                <a:gsLst>
                  <a:gs pos="21000">
                    <a:srgbClr val="53575C"/>
                  </a:gs>
                  <a:gs pos="88000">
                    <a:srgbClr val="C5C7CA"/>
                  </a:gs>
                </a:gsLst>
                <a:lin ang="5400000"/>
              </a:gradFill>
              <a:effectLst/>
            </a:endParaRPr>
          </a:p>
        </p:txBody>
      </p:sp>
      <p:sp>
        <p:nvSpPr>
          <p:cNvPr id="2" name="矩形 1"/>
          <p:cNvSpPr/>
          <p:nvPr/>
        </p:nvSpPr>
        <p:spPr>
          <a:xfrm>
            <a:off x="10357803" y="6202680"/>
            <a:ext cx="1425575" cy="417830"/>
          </a:xfrm>
          <a:prstGeom prst="rect">
            <a:avLst/>
          </a:prstGeom>
          <a:noFill/>
          <a:ln>
            <a:noFill/>
          </a:ln>
        </p:spPr>
        <p:txBody>
          <a:bodyPr wrap="none" rtlCol="0" anchor="t">
            <a:spAutoFit/>
          </a:bodyPr>
          <a:p>
            <a:pPr algn="ctr"/>
            <a:r>
              <a:rPr lang="zh-CN" altLang="en-US" sz="2000" b="1" i="1">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rPr>
              <a:t>乐 恩 教 育</a:t>
            </a:r>
            <a:endParaRPr lang="zh-CN" altLang="en-US" sz="2000" b="1" i="1">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endParaRPr>
          </a:p>
        </p:txBody>
      </p:sp>
      <p:sp>
        <p:nvSpPr>
          <p:cNvPr id="3" name=" 10"/>
          <p:cNvSpPr/>
          <p:nvPr/>
        </p:nvSpPr>
        <p:spPr bwMode="auto">
          <a:xfrm>
            <a:off x="11223625" y="6216650"/>
            <a:ext cx="1048385" cy="728345"/>
          </a:xfrm>
          <a:custGeom>
            <a:avLst/>
            <a:gdLst>
              <a:gd name="T0" fmla="*/ 1905000 w 1360"/>
              <a:gd name="T1" fmla="*/ 65651 h 1358"/>
              <a:gd name="T2" fmla="*/ 1703294 w 1360"/>
              <a:gd name="T3" fmla="*/ 205463 h 1358"/>
              <a:gd name="T4" fmla="*/ 1507191 w 1360"/>
              <a:gd name="T5" fmla="*/ 363512 h 1358"/>
              <a:gd name="T6" fmla="*/ 1318092 w 1360"/>
              <a:gd name="T7" fmla="*/ 538581 h 1358"/>
              <a:gd name="T8" fmla="*/ 1138798 w 1360"/>
              <a:gd name="T9" fmla="*/ 731887 h 1358"/>
              <a:gd name="T10" fmla="*/ 970710 w 1360"/>
              <a:gd name="T11" fmla="*/ 930055 h 1358"/>
              <a:gd name="T12" fmla="*/ 832037 w 1360"/>
              <a:gd name="T13" fmla="*/ 1130655 h 1358"/>
              <a:gd name="T14" fmla="*/ 715776 w 1360"/>
              <a:gd name="T15" fmla="*/ 1326392 h 1358"/>
              <a:gd name="T16" fmla="*/ 624728 w 1360"/>
              <a:gd name="T17" fmla="*/ 1520914 h 1358"/>
              <a:gd name="T18" fmla="*/ 525276 w 1360"/>
              <a:gd name="T19" fmla="*/ 1580486 h 1358"/>
              <a:gd name="T20" fmla="*/ 455239 w 1360"/>
              <a:gd name="T21" fmla="*/ 1627901 h 1358"/>
              <a:gd name="T22" fmla="*/ 417419 w 1360"/>
              <a:gd name="T23" fmla="*/ 1625469 h 1358"/>
              <a:gd name="T24" fmla="*/ 390805 w 1360"/>
              <a:gd name="T25" fmla="*/ 1551308 h 1358"/>
              <a:gd name="T26" fmla="*/ 336176 w 1360"/>
              <a:gd name="T27" fmla="*/ 1432163 h 1358"/>
              <a:gd name="T28" fmla="*/ 285750 w 1360"/>
              <a:gd name="T29" fmla="*/ 1322745 h 1358"/>
              <a:gd name="T30" fmla="*/ 239526 w 1360"/>
              <a:gd name="T31" fmla="*/ 1231563 h 1358"/>
              <a:gd name="T32" fmla="*/ 196103 w 1360"/>
              <a:gd name="T33" fmla="*/ 1158618 h 1358"/>
              <a:gd name="T34" fmla="*/ 155482 w 1360"/>
              <a:gd name="T35" fmla="*/ 1102693 h 1358"/>
              <a:gd name="T36" fmla="*/ 120463 w 1360"/>
              <a:gd name="T37" fmla="*/ 1061357 h 1358"/>
              <a:gd name="T38" fmla="*/ 81243 w 1360"/>
              <a:gd name="T39" fmla="*/ 1030963 h 1358"/>
              <a:gd name="T40" fmla="*/ 40621 w 1360"/>
              <a:gd name="T41" fmla="*/ 1011511 h 1358"/>
              <a:gd name="T42" fmla="*/ 0 w 1360"/>
              <a:gd name="T43" fmla="*/ 1003001 h 1358"/>
              <a:gd name="T44" fmla="*/ 53228 w 1360"/>
              <a:gd name="T45" fmla="*/ 960449 h 1358"/>
              <a:gd name="T46" fmla="*/ 107857 w 1360"/>
              <a:gd name="T47" fmla="*/ 930055 h 1358"/>
              <a:gd name="T48" fmla="*/ 152680 w 1360"/>
              <a:gd name="T49" fmla="*/ 914250 h 1358"/>
              <a:gd name="T50" fmla="*/ 198904 w 1360"/>
              <a:gd name="T51" fmla="*/ 906956 h 1358"/>
              <a:gd name="T52" fmla="*/ 257735 w 1360"/>
              <a:gd name="T53" fmla="*/ 925192 h 1358"/>
              <a:gd name="T54" fmla="*/ 323570 w 1360"/>
              <a:gd name="T55" fmla="*/ 979901 h 1358"/>
              <a:gd name="T56" fmla="*/ 388004 w 1360"/>
              <a:gd name="T57" fmla="*/ 1067436 h 1358"/>
              <a:gd name="T58" fmla="*/ 458040 w 1360"/>
              <a:gd name="T59" fmla="*/ 1191443 h 1358"/>
              <a:gd name="T60" fmla="*/ 572901 w 1360"/>
              <a:gd name="T61" fmla="*/ 1193875 h 1358"/>
              <a:gd name="T62" fmla="*/ 710173 w 1360"/>
              <a:gd name="T63" fmla="*/ 1000569 h 1358"/>
              <a:gd name="T64" fmla="*/ 861452 w 1360"/>
              <a:gd name="T65" fmla="*/ 813342 h 1358"/>
              <a:gd name="T66" fmla="*/ 1025338 w 1360"/>
              <a:gd name="T67" fmla="*/ 637057 h 1358"/>
              <a:gd name="T68" fmla="*/ 1203232 w 1360"/>
              <a:gd name="T69" fmla="*/ 468067 h 1358"/>
              <a:gd name="T70" fmla="*/ 1385327 w 1360"/>
              <a:gd name="T71" fmla="*/ 314881 h 1358"/>
              <a:gd name="T72" fmla="*/ 1574426 w 1360"/>
              <a:gd name="T73" fmla="*/ 175069 h 1358"/>
              <a:gd name="T74" fmla="*/ 1764926 w 1360"/>
              <a:gd name="T75" fmla="*/ 53493 h 13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360" h="1358">
                <a:moveTo>
                  <a:pt x="1331" y="0"/>
                </a:moveTo>
                <a:lnTo>
                  <a:pt x="1360" y="54"/>
                </a:lnTo>
                <a:lnTo>
                  <a:pt x="1287" y="109"/>
                </a:lnTo>
                <a:lnTo>
                  <a:pt x="1216" y="169"/>
                </a:lnTo>
                <a:lnTo>
                  <a:pt x="1145" y="232"/>
                </a:lnTo>
                <a:lnTo>
                  <a:pt x="1076" y="299"/>
                </a:lnTo>
                <a:lnTo>
                  <a:pt x="1007" y="368"/>
                </a:lnTo>
                <a:lnTo>
                  <a:pt x="941" y="443"/>
                </a:lnTo>
                <a:lnTo>
                  <a:pt x="876" y="520"/>
                </a:lnTo>
                <a:lnTo>
                  <a:pt x="813" y="602"/>
                </a:lnTo>
                <a:lnTo>
                  <a:pt x="751" y="685"/>
                </a:lnTo>
                <a:lnTo>
                  <a:pt x="693" y="765"/>
                </a:lnTo>
                <a:lnTo>
                  <a:pt x="642" y="848"/>
                </a:lnTo>
                <a:lnTo>
                  <a:pt x="594" y="930"/>
                </a:lnTo>
                <a:lnTo>
                  <a:pt x="551" y="1011"/>
                </a:lnTo>
                <a:lnTo>
                  <a:pt x="511" y="1091"/>
                </a:lnTo>
                <a:lnTo>
                  <a:pt x="476" y="1172"/>
                </a:lnTo>
                <a:lnTo>
                  <a:pt x="446" y="1251"/>
                </a:lnTo>
                <a:lnTo>
                  <a:pt x="401" y="1281"/>
                </a:lnTo>
                <a:lnTo>
                  <a:pt x="375" y="1300"/>
                </a:lnTo>
                <a:lnTo>
                  <a:pt x="348" y="1320"/>
                </a:lnTo>
                <a:lnTo>
                  <a:pt x="325" y="1339"/>
                </a:lnTo>
                <a:lnTo>
                  <a:pt x="304" y="1358"/>
                </a:lnTo>
                <a:lnTo>
                  <a:pt x="298" y="1337"/>
                </a:lnTo>
                <a:lnTo>
                  <a:pt x="290" y="1310"/>
                </a:lnTo>
                <a:lnTo>
                  <a:pt x="279" y="1276"/>
                </a:lnTo>
                <a:lnTo>
                  <a:pt x="263" y="1237"/>
                </a:lnTo>
                <a:lnTo>
                  <a:pt x="240" y="1178"/>
                </a:lnTo>
                <a:lnTo>
                  <a:pt x="221" y="1132"/>
                </a:lnTo>
                <a:lnTo>
                  <a:pt x="204" y="1088"/>
                </a:lnTo>
                <a:lnTo>
                  <a:pt x="186" y="1049"/>
                </a:lnTo>
                <a:lnTo>
                  <a:pt x="171" y="1013"/>
                </a:lnTo>
                <a:lnTo>
                  <a:pt x="156" y="982"/>
                </a:lnTo>
                <a:lnTo>
                  <a:pt x="140" y="953"/>
                </a:lnTo>
                <a:lnTo>
                  <a:pt x="125" y="928"/>
                </a:lnTo>
                <a:lnTo>
                  <a:pt x="111" y="907"/>
                </a:lnTo>
                <a:lnTo>
                  <a:pt x="100" y="890"/>
                </a:lnTo>
                <a:lnTo>
                  <a:pt x="86" y="873"/>
                </a:lnTo>
                <a:lnTo>
                  <a:pt x="71" y="859"/>
                </a:lnTo>
                <a:lnTo>
                  <a:pt x="58" y="848"/>
                </a:lnTo>
                <a:lnTo>
                  <a:pt x="44" y="838"/>
                </a:lnTo>
                <a:lnTo>
                  <a:pt x="29" y="832"/>
                </a:lnTo>
                <a:lnTo>
                  <a:pt x="15" y="827"/>
                </a:lnTo>
                <a:lnTo>
                  <a:pt x="0" y="825"/>
                </a:lnTo>
                <a:lnTo>
                  <a:pt x="19" y="806"/>
                </a:lnTo>
                <a:lnTo>
                  <a:pt x="38" y="790"/>
                </a:lnTo>
                <a:lnTo>
                  <a:pt x="58" y="777"/>
                </a:lnTo>
                <a:lnTo>
                  <a:pt x="77" y="765"/>
                </a:lnTo>
                <a:lnTo>
                  <a:pt x="94" y="758"/>
                </a:lnTo>
                <a:lnTo>
                  <a:pt x="109" y="752"/>
                </a:lnTo>
                <a:lnTo>
                  <a:pt x="127" y="748"/>
                </a:lnTo>
                <a:lnTo>
                  <a:pt x="142" y="746"/>
                </a:lnTo>
                <a:lnTo>
                  <a:pt x="163" y="750"/>
                </a:lnTo>
                <a:lnTo>
                  <a:pt x="184" y="761"/>
                </a:lnTo>
                <a:lnTo>
                  <a:pt x="207" y="779"/>
                </a:lnTo>
                <a:lnTo>
                  <a:pt x="231" y="806"/>
                </a:lnTo>
                <a:lnTo>
                  <a:pt x="254" y="838"/>
                </a:lnTo>
                <a:lnTo>
                  <a:pt x="277" y="878"/>
                </a:lnTo>
                <a:lnTo>
                  <a:pt x="302" y="924"/>
                </a:lnTo>
                <a:lnTo>
                  <a:pt x="327" y="980"/>
                </a:lnTo>
                <a:lnTo>
                  <a:pt x="363" y="1063"/>
                </a:lnTo>
                <a:lnTo>
                  <a:pt x="409" y="982"/>
                </a:lnTo>
                <a:lnTo>
                  <a:pt x="457" y="901"/>
                </a:lnTo>
                <a:lnTo>
                  <a:pt x="507" y="823"/>
                </a:lnTo>
                <a:lnTo>
                  <a:pt x="561" y="744"/>
                </a:lnTo>
                <a:lnTo>
                  <a:pt x="615" y="669"/>
                </a:lnTo>
                <a:lnTo>
                  <a:pt x="672" y="596"/>
                </a:lnTo>
                <a:lnTo>
                  <a:pt x="732" y="524"/>
                </a:lnTo>
                <a:lnTo>
                  <a:pt x="795" y="453"/>
                </a:lnTo>
                <a:lnTo>
                  <a:pt x="859" y="385"/>
                </a:lnTo>
                <a:lnTo>
                  <a:pt x="924" y="320"/>
                </a:lnTo>
                <a:lnTo>
                  <a:pt x="989" y="259"/>
                </a:lnTo>
                <a:lnTo>
                  <a:pt x="1055" y="199"/>
                </a:lnTo>
                <a:lnTo>
                  <a:pt x="1124" y="144"/>
                </a:lnTo>
                <a:lnTo>
                  <a:pt x="1191" y="92"/>
                </a:lnTo>
                <a:lnTo>
                  <a:pt x="1260" y="44"/>
                </a:lnTo>
                <a:lnTo>
                  <a:pt x="1331" y="0"/>
                </a:lnTo>
                <a:close/>
              </a:path>
            </a:pathLst>
          </a:custGeom>
          <a:solidFill>
            <a:srgbClr val="FF0000"/>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a:p>
        </p:txBody>
      </p:sp>
      <p:sp>
        <p:nvSpPr>
          <p:cNvPr id="7" name="矩形 6"/>
          <p:cNvSpPr/>
          <p:nvPr/>
        </p:nvSpPr>
        <p:spPr>
          <a:xfrm>
            <a:off x="9689465" y="6566535"/>
            <a:ext cx="2130425" cy="276225"/>
          </a:xfrm>
          <a:prstGeom prst="rect">
            <a:avLst/>
          </a:prstGeom>
          <a:noFill/>
          <a:ln>
            <a:noFill/>
          </a:ln>
        </p:spPr>
        <p:txBody>
          <a:bodyPr wrap="square" rtlCol="0" anchor="t">
            <a:spAutoFit/>
            <a:scene3d>
              <a:camera prst="orthographicFront"/>
              <a:lightRig rig="threePt" dir="t"/>
            </a:scene3d>
          </a:bodyPr>
          <a:p>
            <a:pPr algn="ctr"/>
            <a:r>
              <a:rPr lang="en-US" altLang="zh-CN" sz="1200" b="1">
                <a:gradFill>
                  <a:gsLst>
                    <a:gs pos="21000">
                      <a:srgbClr val="53575C"/>
                    </a:gs>
                    <a:gs pos="88000">
                      <a:srgbClr val="C5C7CA"/>
                    </a:gs>
                  </a:gsLst>
                  <a:lin ang="5400000"/>
                </a:gradFill>
                <a:effectLst/>
              </a:rPr>
              <a:t>www.leenjy.com</a:t>
            </a:r>
            <a:endParaRPr lang="en-US" altLang="zh-CN" sz="1200" b="1">
              <a:gradFill>
                <a:gsLst>
                  <a:gs pos="21000">
                    <a:srgbClr val="53575C"/>
                  </a:gs>
                  <a:gs pos="88000">
                    <a:srgbClr val="C5C7CA"/>
                  </a:gs>
                </a:gsLst>
                <a:lin ang="5400000"/>
              </a:gradFill>
              <a:effectLst/>
            </a:endParaRPr>
          </a:p>
        </p:txBody>
      </p:sp>
      <p:sp>
        <p:nvSpPr>
          <p:cNvPr id="14" name="MH_Entry_1"/>
          <p:cNvSpPr/>
          <p:nvPr>
            <p:custDataLst>
              <p:tags r:id="rId1"/>
            </p:custDataLst>
          </p:nvPr>
        </p:nvSpPr>
        <p:spPr>
          <a:xfrm>
            <a:off x="811530" y="215900"/>
            <a:ext cx="2376805"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a:defRPr/>
            </a:pPr>
            <a:r>
              <a:rPr lang="zh-CN" altLang="en-US" sz="2400" spc="200" dirty="0">
                <a:solidFill>
                  <a:srgbClr val="333132"/>
                </a:solidFill>
                <a:latin typeface="微软雅黑" panose="020B0503020204020204" charset="-122"/>
                <a:ea typeface="微软雅黑" panose="020B0503020204020204" charset="-122"/>
              </a:rPr>
              <a:t>讲座要点</a:t>
            </a:r>
            <a:endParaRPr lang="en-US" altLang="zh-CN" sz="2400" spc="200" dirty="0">
              <a:solidFill>
                <a:srgbClr val="333132"/>
              </a:solidFill>
              <a:latin typeface="微软雅黑" panose="020B0503020204020204" charset="-122"/>
              <a:ea typeface="微软雅黑" panose="020B0503020204020204" charset="-122"/>
            </a:endParaRPr>
          </a:p>
        </p:txBody>
      </p:sp>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40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1275080" y="1428750"/>
            <a:ext cx="7488555" cy="2286000"/>
          </a:xfrm>
          <a:prstGeom prst="rect">
            <a:avLst/>
          </a:prstGeom>
          <a:noFill/>
        </p:spPr>
        <p:txBody>
          <a:bodyPr wrap="square" rtlCol="0">
            <a:spAutoFit/>
          </a:bodyPr>
          <a:p>
            <a:pPr algn="ctr">
              <a:lnSpc>
                <a:spcPct val="150000"/>
              </a:lnSpc>
            </a:pPr>
            <a:r>
              <a:rPr lang="zh-CN" altLang="en-US" sz="1600" b="1" dirty="0">
                <a:solidFill>
                  <a:schemeClr val="tx1"/>
                </a:solidFill>
                <a:latin typeface="微软雅黑" panose="020B0503020204020204" charset="-122"/>
                <a:ea typeface="微软雅黑" panose="020B0503020204020204" charset="-122"/>
              </a:rPr>
              <a:t>201</a:t>
            </a:r>
            <a:r>
              <a:rPr lang="en-US" altLang="zh-CN" sz="1600" b="1" dirty="0">
                <a:solidFill>
                  <a:schemeClr val="tx1"/>
                </a:solidFill>
                <a:latin typeface="微软雅黑" panose="020B0503020204020204" charset="-122"/>
                <a:ea typeface="微软雅黑" panose="020B0503020204020204" charset="-122"/>
              </a:rPr>
              <a:t>7</a:t>
            </a:r>
            <a:r>
              <a:rPr lang="zh-CN" altLang="en-US" sz="1600" b="1" dirty="0">
                <a:solidFill>
                  <a:schemeClr val="tx1"/>
                </a:solidFill>
                <a:latin typeface="微软雅黑" panose="020B0503020204020204" charset="-122"/>
                <a:ea typeface="微软雅黑" panose="020B0503020204020204" charset="-122"/>
              </a:rPr>
              <a:t>上半年</a:t>
            </a:r>
            <a:r>
              <a:rPr lang="zh-CN" altLang="en-US" sz="1600" b="1" dirty="0">
                <a:solidFill>
                  <a:schemeClr val="tx1"/>
                </a:solidFill>
                <a:latin typeface="微软雅黑" panose="020B0503020204020204" charset="-122"/>
                <a:ea typeface="微软雅黑" panose="020B0503020204020204" charset="-122"/>
              </a:rPr>
              <a:t>重庆市</a:t>
            </a:r>
            <a:r>
              <a:rPr lang="zh-CN" altLang="en-US" sz="1600" b="1" dirty="0">
                <a:solidFill>
                  <a:schemeClr val="tx1"/>
                </a:solidFill>
                <a:latin typeface="微软雅黑" panose="020B0503020204020204" charset="-122"/>
                <a:ea typeface="微软雅黑" panose="020B0503020204020204" charset="-122"/>
              </a:rPr>
              <a:t>公务员考试公告</a:t>
            </a:r>
            <a:endParaRPr lang="zh-CN" altLang="en-US" sz="1600" b="1" dirty="0">
              <a:solidFill>
                <a:schemeClr val="tx1"/>
              </a:solidFill>
              <a:latin typeface="微软雅黑" panose="020B0503020204020204" charset="-122"/>
              <a:ea typeface="微软雅黑" panose="020B0503020204020204" charset="-122"/>
            </a:endParaRPr>
          </a:p>
          <a:p>
            <a:pPr algn="l">
              <a:lnSpc>
                <a:spcPct val="150000"/>
              </a:lnSpc>
            </a:pPr>
            <a:r>
              <a:rPr lang="zh-CN" altLang="en-US" sz="1600" dirty="0">
                <a:solidFill>
                  <a:schemeClr val="tx1"/>
                </a:solidFill>
                <a:latin typeface="微软雅黑" panose="020B0503020204020204" charset="-122"/>
                <a:ea typeface="微软雅黑" panose="020B0503020204020204" charset="-122"/>
              </a:rPr>
              <a:t>        根据《中华人民共和国公务员法》《公务员录用规定(试行)》及《重庆市公务员录用实施办法(试行)》有关规定，中共重庆市委组织部、重庆市人力资源和社会保障局、重庆市公务员局决定，组织实施2017年上半年公开考试录用主任科员以下及其他相当职务层次非领导职务公务员(含参照公务员法管理单位工作人员，下同)工作。现将有关事项公告如下：</a:t>
            </a:r>
            <a:endParaRPr lang="zh-CN" altLang="en-US" sz="1600" dirty="0">
              <a:solidFill>
                <a:schemeClr val="tx1"/>
              </a:solidFill>
              <a:latin typeface="微软雅黑" panose="020B0503020204020204" charset="-122"/>
              <a:ea typeface="微软雅黑" panose="020B0503020204020204" charset="-122"/>
            </a:endParaRPr>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rPr>
              <a:t>01</a:t>
            </a:r>
            <a:endParaRPr lang="zh-CN" altLang="en-US"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a:defRPr/>
            </a:pPr>
            <a:r>
              <a:rPr lang="zh-CN" altLang="en-US" sz="2400" spc="200" dirty="0">
                <a:solidFill>
                  <a:srgbClr val="333132"/>
                </a:solidFill>
                <a:latin typeface="微软雅黑" panose="020B0503020204020204" charset="-122"/>
                <a:ea typeface="微软雅黑" panose="020B0503020204020204" charset="-122"/>
              </a:rPr>
              <a:t>招考公告解读</a:t>
            </a:r>
            <a:endParaRPr lang="zh-CN" altLang="en-US" sz="2400" spc="200" dirty="0">
              <a:solidFill>
                <a:srgbClr val="333132"/>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22" presetClass="entr" presetSubtype="8" fill="hold" grpId="0" nodeType="withEffect">
                                  <p:stCondLst>
                                    <p:cond delay="40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6"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828040" y="947420"/>
            <a:ext cx="7488555" cy="2697480"/>
          </a:xfrm>
          <a:prstGeom prst="rect">
            <a:avLst/>
          </a:prstGeom>
          <a:noFill/>
        </p:spPr>
        <p:txBody>
          <a:bodyPr wrap="square" rtlCol="0">
            <a:spAutoFit/>
          </a:bodyPr>
          <a:p>
            <a:pPr algn="l">
              <a:lnSpc>
                <a:spcPct val="150000"/>
              </a:lnSpc>
            </a:pPr>
            <a:r>
              <a:rPr lang="zh-CN" altLang="en-US" sz="1600" b="1" dirty="0">
                <a:solidFill>
                  <a:schemeClr val="tx1"/>
                </a:solidFill>
                <a:latin typeface="微软雅黑" panose="020B0503020204020204" charset="-122"/>
                <a:ea typeface="微软雅黑" panose="020B0503020204020204" charset="-122"/>
              </a:rPr>
              <a:t>一、招录对象</a:t>
            </a:r>
            <a:endParaRPr lang="zh-CN" altLang="en-US" sz="1600" b="1"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本次招录对象为符合下列条件之一的人员：</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(一)在报名开始日(2017年3月24日，下同)前已取得或者能够在2017年7月31日前取得全日制普通高校</a:t>
            </a:r>
            <a:r>
              <a:rPr lang="zh-CN" altLang="en-US" sz="1400" b="1" dirty="0">
                <a:solidFill>
                  <a:srgbClr val="FF0000"/>
                </a:solidFill>
                <a:latin typeface="微软雅黑" panose="020B0503020204020204" charset="-122"/>
                <a:ea typeface="微软雅黑" panose="020B0503020204020204" charset="-122"/>
              </a:rPr>
              <a:t>普通本科及以上</a:t>
            </a:r>
            <a:r>
              <a:rPr lang="zh-CN" altLang="en-US" sz="1400" dirty="0">
                <a:solidFill>
                  <a:schemeClr val="tx1"/>
                </a:solidFill>
                <a:latin typeface="微软雅黑" panose="020B0503020204020204" charset="-122"/>
                <a:ea typeface="微软雅黑" panose="020B0503020204020204" charset="-122"/>
              </a:rPr>
              <a:t>学历并取得学士及以上学位的人员;</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(二)在报名开始日前取得</a:t>
            </a:r>
            <a:r>
              <a:rPr lang="zh-CN" altLang="en-US" sz="1400" b="1" dirty="0">
                <a:solidFill>
                  <a:srgbClr val="FF0000"/>
                </a:solidFill>
                <a:latin typeface="微软雅黑" panose="020B0503020204020204" charset="-122"/>
                <a:ea typeface="微软雅黑" panose="020B0503020204020204" charset="-122"/>
              </a:rPr>
              <a:t>国民教育</a:t>
            </a:r>
            <a:r>
              <a:rPr lang="zh-CN" altLang="en-US" sz="1400" b="1" dirty="0">
                <a:solidFill>
                  <a:schemeClr val="tx1"/>
                </a:solidFill>
                <a:latin typeface="微软雅黑" panose="020B0503020204020204" charset="-122"/>
                <a:ea typeface="微软雅黑" panose="020B0503020204020204" charset="-122"/>
              </a:rPr>
              <a:t>(</a:t>
            </a:r>
            <a:r>
              <a:rPr lang="zh-CN" altLang="en-US" sz="1400" dirty="0">
                <a:solidFill>
                  <a:schemeClr val="tx1"/>
                </a:solidFill>
                <a:latin typeface="微软雅黑" panose="020B0503020204020204" charset="-122"/>
                <a:ea typeface="微软雅黑" panose="020B0503020204020204" charset="-122"/>
              </a:rPr>
              <a:t>包括全日制、自学考试、成人教育、网络教育、夜大、电大、函授)序列专科及以上学历且在报名开始日前</a:t>
            </a:r>
            <a:r>
              <a:rPr lang="zh-CN" altLang="en-US" sz="1400" b="1" dirty="0">
                <a:solidFill>
                  <a:srgbClr val="FF0000"/>
                </a:solidFill>
                <a:latin typeface="微软雅黑" panose="020B0503020204020204" charset="-122"/>
                <a:ea typeface="微软雅黑" panose="020B0503020204020204" charset="-122"/>
              </a:rPr>
              <a:t>户口已在重庆市辖区内</a:t>
            </a:r>
            <a:r>
              <a:rPr lang="zh-CN" altLang="en-US" sz="1400" dirty="0">
                <a:solidFill>
                  <a:schemeClr val="tx1"/>
                </a:solidFill>
                <a:latin typeface="微软雅黑" panose="020B0503020204020204" charset="-122"/>
                <a:ea typeface="微软雅黑" panose="020B0503020204020204" charset="-122"/>
              </a:rPr>
              <a:t>的人员;</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(三)重庆市外生源在</a:t>
            </a:r>
            <a:r>
              <a:rPr lang="zh-CN" altLang="en-US" sz="1400" b="1" dirty="0">
                <a:solidFill>
                  <a:srgbClr val="FF0000"/>
                </a:solidFill>
                <a:latin typeface="微软雅黑" panose="020B0503020204020204" charset="-122"/>
                <a:ea typeface="微软雅黑" panose="020B0503020204020204" charset="-122"/>
              </a:rPr>
              <a:t>重庆市内高校就读</a:t>
            </a:r>
            <a:r>
              <a:rPr lang="zh-CN" altLang="en-US" sz="1400" dirty="0">
                <a:solidFill>
                  <a:schemeClr val="tx1"/>
                </a:solidFill>
                <a:latin typeface="微软雅黑" panose="020B0503020204020204" charset="-122"/>
                <a:ea typeface="微软雅黑" panose="020B0503020204020204" charset="-122"/>
              </a:rPr>
              <a:t>以及</a:t>
            </a:r>
            <a:r>
              <a:rPr lang="zh-CN" altLang="en-US" sz="1400" b="1" dirty="0">
                <a:solidFill>
                  <a:srgbClr val="FF0000"/>
                </a:solidFill>
                <a:latin typeface="微软雅黑" panose="020B0503020204020204" charset="-122"/>
                <a:ea typeface="微软雅黑" panose="020B0503020204020204" charset="-122"/>
              </a:rPr>
              <a:t>重庆市生源在重庆市内外高校就读</a:t>
            </a:r>
            <a:r>
              <a:rPr lang="zh-CN" altLang="en-US" sz="1400" dirty="0">
                <a:solidFill>
                  <a:schemeClr val="tx1"/>
                </a:solidFill>
                <a:latin typeface="微软雅黑" panose="020B0503020204020204" charset="-122"/>
                <a:ea typeface="微软雅黑" panose="020B0503020204020204" charset="-122"/>
              </a:rPr>
              <a:t>且能够在2017年7月31日前取得全日制普通高校普通</a:t>
            </a:r>
            <a:r>
              <a:rPr lang="zh-CN" altLang="en-US" sz="1400" b="1" dirty="0">
                <a:solidFill>
                  <a:srgbClr val="FF0000"/>
                </a:solidFill>
                <a:latin typeface="微软雅黑" panose="020B0503020204020204" charset="-122"/>
                <a:ea typeface="微软雅黑" panose="020B0503020204020204" charset="-122"/>
              </a:rPr>
              <a:t>专科及以</a:t>
            </a:r>
            <a:r>
              <a:rPr lang="zh-CN" altLang="en-US" sz="1400" dirty="0">
                <a:solidFill>
                  <a:schemeClr val="tx1"/>
                </a:solidFill>
                <a:latin typeface="微软雅黑" panose="020B0503020204020204" charset="-122"/>
                <a:ea typeface="微软雅黑" panose="020B0503020204020204" charset="-122"/>
              </a:rPr>
              <a:t>上学历的2017年毕业生。</a:t>
            </a:r>
            <a:endParaRPr lang="zh-CN" altLang="en-US" sz="1400" dirty="0">
              <a:solidFill>
                <a:schemeClr val="tx1"/>
              </a:solidFill>
              <a:latin typeface="微软雅黑" panose="020B0503020204020204" charset="-122"/>
              <a:ea typeface="微软雅黑" panose="020B0503020204020204" charset="-122"/>
            </a:endParaRPr>
          </a:p>
        </p:txBody>
      </p:sp>
      <p:sp>
        <p:nvSpPr>
          <p:cNvPr id="2"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rPr>
              <a:t>01</a:t>
            </a:r>
            <a:endParaRPr lang="zh-CN" altLang="en-US"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endParaRPr>
          </a:p>
        </p:txBody>
      </p:sp>
      <p:sp>
        <p:nvSpPr>
          <p:cNvPr id="3"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a:defRPr/>
            </a:pPr>
            <a:r>
              <a:rPr lang="zh-CN" altLang="en-US" sz="2400" spc="200" dirty="0">
                <a:solidFill>
                  <a:srgbClr val="333132"/>
                </a:solidFill>
                <a:latin typeface="微软雅黑" panose="020B0503020204020204" charset="-122"/>
                <a:ea typeface="微软雅黑" panose="020B0503020204020204" charset="-122"/>
              </a:rPr>
              <a:t>招考公告解读</a:t>
            </a:r>
            <a:endParaRPr lang="zh-CN" altLang="en-US" sz="2400" spc="200" dirty="0">
              <a:solidFill>
                <a:srgbClr val="333132"/>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22" presetClass="entr" presetSubtype="8" fill="hold" grpId="0" nodeType="withEffect">
                                  <p:stCondLst>
                                    <p:cond delay="40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219710" y="591820"/>
            <a:ext cx="8807450" cy="4617720"/>
          </a:xfrm>
          <a:prstGeom prst="rect">
            <a:avLst/>
          </a:prstGeom>
          <a:noFill/>
        </p:spPr>
        <p:txBody>
          <a:bodyPr wrap="square" rtlCol="0">
            <a:spAutoFit/>
          </a:bodyPr>
          <a:p>
            <a:pPr algn="l">
              <a:lnSpc>
                <a:spcPct val="150000"/>
              </a:lnSpc>
            </a:pPr>
            <a:r>
              <a:rPr lang="zh-CN" altLang="en-US" sz="1600" b="1" dirty="0">
                <a:solidFill>
                  <a:schemeClr val="tx1"/>
                </a:solidFill>
                <a:latin typeface="微软雅黑" panose="020B0503020204020204" charset="-122"/>
                <a:ea typeface="微软雅黑" panose="020B0503020204020204" charset="-122"/>
              </a:rPr>
              <a:t>二、报考条件</a:t>
            </a:r>
            <a:endParaRPr lang="zh-CN" altLang="en-US" sz="16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(一)报考人员应同时具备下列条件</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1.具有中华人民共和国国籍;</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2.年龄为18周岁以上、35周岁以下(1981年 3月24日至1999年3月24日期间出生);</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       其中，报考人民警察职位的，年龄为30周岁以下(1986年3月24日以后出生);但2017年应届硕士研究生、博士研究生(非在职)和报考公安人民警察法医职位、司法人民警察狱医、所医职位的，年龄为35周岁以下【其中，报考司法人民警察狱医、所医职位的，如在报名开始日前已取得中级及以上职称的，放宽到40周岁以下(1976年3月24日以后出生，下同)】;</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       2017年应届硕士研究生、博士研究生(非在职)人员年龄放宽到40周岁以下。</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3.拥护中华人民共和国宪法;</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4.具有良好的品行;</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5.具有正常履行职责的身体条件;</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6.具备符合职位要求的文化程度和工作能力;</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7.具备拟任职位所要求的其他资格条件(详见附件1)。</a:t>
            </a:r>
            <a:endParaRPr lang="zh-CN" altLang="en-US" sz="1400" dirty="0">
              <a:solidFill>
                <a:schemeClr val="tx1"/>
              </a:solidFill>
              <a:latin typeface="微软雅黑" panose="020B0503020204020204" charset="-122"/>
              <a:ea typeface="微软雅黑" panose="020B0503020204020204" charset="-122"/>
            </a:endParaRPr>
          </a:p>
        </p:txBody>
      </p:sp>
      <p:sp>
        <p:nvSpPr>
          <p:cNvPr id="2"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rPr>
              <a:t>01</a:t>
            </a:r>
            <a:endParaRPr lang="zh-CN" altLang="en-US"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endParaRPr>
          </a:p>
        </p:txBody>
      </p:sp>
      <p:sp>
        <p:nvSpPr>
          <p:cNvPr id="3"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a:defRPr/>
            </a:pPr>
            <a:r>
              <a:rPr lang="zh-CN" altLang="en-US" sz="2400" spc="200" dirty="0">
                <a:solidFill>
                  <a:srgbClr val="333132"/>
                </a:solidFill>
                <a:latin typeface="微软雅黑" panose="020B0503020204020204" charset="-122"/>
                <a:ea typeface="微软雅黑" panose="020B0503020204020204" charset="-122"/>
              </a:rPr>
              <a:t>招考公告解读</a:t>
            </a:r>
            <a:endParaRPr lang="zh-CN" altLang="en-US" sz="2400" spc="200" dirty="0">
              <a:solidFill>
                <a:srgbClr val="333132"/>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22" presetClass="entr" presetSubtype="8" fill="hold" grpId="0" nodeType="withEffect">
                                  <p:stCondLst>
                                    <p:cond delay="40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410845" y="796290"/>
            <a:ext cx="8565515" cy="3931920"/>
          </a:xfrm>
          <a:prstGeom prst="rect">
            <a:avLst/>
          </a:prstGeom>
          <a:noFill/>
        </p:spPr>
        <p:txBody>
          <a:bodyPr wrap="square" rtlCol="0">
            <a:spAutoFit/>
          </a:bodyPr>
          <a:p>
            <a:pPr algn="l">
              <a:lnSpc>
                <a:spcPct val="150000"/>
              </a:lnSpc>
            </a:pPr>
            <a:r>
              <a:rPr lang="zh-CN" altLang="en-US" sz="1400" b="1" dirty="0">
                <a:solidFill>
                  <a:schemeClr val="tx1"/>
                </a:solidFill>
                <a:latin typeface="微软雅黑" panose="020B0503020204020204" charset="-122"/>
                <a:ea typeface="微软雅黑" panose="020B0503020204020204" charset="-122"/>
              </a:rPr>
              <a:t>(二)其它要求</a:t>
            </a:r>
            <a:endParaRPr lang="zh-CN" altLang="en-US" sz="1400" b="1"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1.招录职位要求有工作经历的，报考人员必须具备相应的工作经历。工作经历计算时间截止到2017年3月底。</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2.下列人员不得报考：</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(1)曾因犯罪受过刑事处罚的;</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(2)曾被开除公职的;</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(3)在各级公务员招考中被认定有舞弊等严重违反录用纪律行为的;</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(4)现役军人;</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(5)在职公务员和参照公务员法管理的机关(单位)工作人员;</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(6)在读的非应届毕业生;</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(7)公务员和参照公务员法管理的机关(单位)工作人员被辞退未满5年的;</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(8)法律规定不得录用为公务员的其他情形的。</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endParaRPr lang="zh-CN" altLang="en-US" sz="1400" dirty="0">
              <a:solidFill>
                <a:schemeClr val="tx1"/>
              </a:solidFill>
              <a:latin typeface="微软雅黑" panose="020B0503020204020204" charset="-122"/>
              <a:ea typeface="微软雅黑" panose="020B0503020204020204" charset="-122"/>
            </a:endParaRPr>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rPr>
              <a:t>01</a:t>
            </a:r>
            <a:endParaRPr lang="zh-CN" altLang="en-US"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a:defRPr/>
            </a:pPr>
            <a:r>
              <a:rPr lang="zh-CN" altLang="en-US" sz="2400" spc="200" dirty="0">
                <a:solidFill>
                  <a:srgbClr val="333132"/>
                </a:solidFill>
                <a:latin typeface="微软雅黑" panose="020B0503020204020204" charset="-122"/>
                <a:ea typeface="微软雅黑" panose="020B0503020204020204" charset="-122"/>
              </a:rPr>
              <a:t>招考公告解读</a:t>
            </a:r>
            <a:endParaRPr lang="zh-CN" altLang="en-US" sz="2400" spc="200" dirty="0">
              <a:solidFill>
                <a:srgbClr val="333132"/>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22" presetClass="entr" presetSubtype="8" fill="hold" grpId="0" nodeType="withEffect">
                                  <p:stCondLst>
                                    <p:cond delay="40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6"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502920" y="784860"/>
            <a:ext cx="8565515" cy="2651760"/>
          </a:xfrm>
          <a:prstGeom prst="rect">
            <a:avLst/>
          </a:prstGeom>
          <a:noFill/>
        </p:spPr>
        <p:txBody>
          <a:bodyPr wrap="square" rtlCol="0">
            <a:spAutoFit/>
          </a:bodyPr>
          <a:p>
            <a:pPr algn="l">
              <a:lnSpc>
                <a:spcPct val="150000"/>
              </a:lnSpc>
            </a:pPr>
            <a:r>
              <a:rPr lang="zh-CN" altLang="en-US" sz="1400" b="1" dirty="0">
                <a:solidFill>
                  <a:schemeClr val="tx1"/>
                </a:solidFill>
                <a:latin typeface="微软雅黑" panose="020B0503020204020204" charset="-122"/>
                <a:ea typeface="微软雅黑" panose="020B0503020204020204" charset="-122"/>
              </a:rPr>
              <a:t>(二)其它要求</a:t>
            </a:r>
            <a:endParaRPr lang="zh-CN" altLang="en-US" sz="1400" b="1"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latin typeface="微软雅黑" panose="020B0503020204020204" charset="-122"/>
                <a:ea typeface="微软雅黑" panose="020B0503020204020204" charset="-122"/>
                <a:sym typeface="+mn-ea"/>
              </a:rPr>
              <a:t>        报考人员与现工作单位(岗位)有服务期限约定或服务年限要求以及有其他报考相关限定的，从其规定。公安院校</a:t>
            </a:r>
            <a:r>
              <a:rPr lang="zh-CN" altLang="en-US" sz="1400" dirty="0">
                <a:solidFill>
                  <a:srgbClr val="FF0000"/>
                </a:solidFill>
                <a:latin typeface="微软雅黑" panose="020B0503020204020204" charset="-122"/>
                <a:ea typeface="微软雅黑" panose="020B0503020204020204" charset="-122"/>
                <a:sym typeface="+mn-ea"/>
              </a:rPr>
              <a:t>公安专业2017年毕业生不得报考公安人民警察职位。</a:t>
            </a:r>
            <a:endParaRPr lang="zh-CN" altLang="en-US" sz="1400" dirty="0">
              <a:solidFill>
                <a:srgbClr val="FF0000"/>
              </a:solidFill>
              <a:latin typeface="微软雅黑" panose="020B0503020204020204" charset="-122"/>
              <a:ea typeface="微软雅黑" panose="020B0503020204020204" charset="-122"/>
              <a:sym typeface="+mn-ea"/>
            </a:endParaRPr>
          </a:p>
          <a:p>
            <a:pPr algn="l">
              <a:lnSpc>
                <a:spcPct val="150000"/>
              </a:lnSpc>
            </a:pPr>
            <a:r>
              <a:rPr lang="zh-CN" altLang="en-US" sz="1400" dirty="0">
                <a:latin typeface="微软雅黑" panose="020B0503020204020204" charset="-122"/>
                <a:ea typeface="微软雅黑" panose="020B0503020204020204" charset="-122"/>
                <a:sym typeface="+mn-ea"/>
              </a:rPr>
              <a:t>3. 报考人员不得报考录用后即构成公务员法第六十八条规定的回避关系的招录职位。</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latin typeface="微软雅黑" panose="020B0503020204020204" charset="-122"/>
                <a:ea typeface="微软雅黑" panose="020B0503020204020204" charset="-122"/>
                <a:sym typeface="+mn-ea"/>
              </a:rPr>
              <a:t>4. 在全日制普通高校脱产就读且在2017年7月31日前不能取得相应学历(学位)证的专科生、本科生、研究生，</a:t>
            </a:r>
            <a:r>
              <a:rPr lang="zh-CN" altLang="en-US" sz="1400" dirty="0">
                <a:solidFill>
                  <a:srgbClr val="FF0000"/>
                </a:solidFill>
                <a:latin typeface="微软雅黑" panose="020B0503020204020204" charset="-122"/>
                <a:ea typeface="微软雅黑" panose="020B0503020204020204" charset="-122"/>
                <a:sym typeface="+mn-ea"/>
              </a:rPr>
              <a:t>不能凭已取得的学历(学位)证报考</a:t>
            </a:r>
            <a:r>
              <a:rPr lang="zh-CN" altLang="en-US" sz="1400" dirty="0">
                <a:latin typeface="微软雅黑" panose="020B0503020204020204" charset="-122"/>
                <a:ea typeface="微软雅黑" panose="020B0503020204020204" charset="-122"/>
                <a:sym typeface="+mn-ea"/>
              </a:rPr>
              <a:t>。</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endParaRPr lang="zh-CN" altLang="en-US" sz="1400" dirty="0">
              <a:solidFill>
                <a:schemeClr val="tx1"/>
              </a:solidFill>
              <a:latin typeface="微软雅黑" panose="020B0503020204020204" charset="-122"/>
              <a:ea typeface="微软雅黑" panose="020B0503020204020204" charset="-122"/>
            </a:endParaRPr>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rPr>
              <a:t>01</a:t>
            </a:r>
            <a:endParaRPr lang="zh-CN" altLang="en-US"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a:defRPr/>
            </a:pPr>
            <a:r>
              <a:rPr lang="zh-CN" altLang="en-US" sz="2400" spc="200" dirty="0">
                <a:solidFill>
                  <a:srgbClr val="333132"/>
                </a:solidFill>
                <a:latin typeface="微软雅黑" panose="020B0503020204020204" charset="-122"/>
                <a:ea typeface="微软雅黑" panose="020B0503020204020204" charset="-122"/>
              </a:rPr>
              <a:t>招考公告解读</a:t>
            </a:r>
            <a:endParaRPr lang="zh-CN" altLang="en-US" sz="2400" spc="200" dirty="0">
              <a:solidFill>
                <a:srgbClr val="333132"/>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22" presetClass="entr" presetSubtype="8" fill="hold" grpId="0" nodeType="withEffect">
                                  <p:stCondLst>
                                    <p:cond delay="40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6"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806450" y="902970"/>
            <a:ext cx="7488555" cy="3657600"/>
          </a:xfrm>
          <a:prstGeom prst="rect">
            <a:avLst/>
          </a:prstGeom>
          <a:noFill/>
        </p:spPr>
        <p:txBody>
          <a:bodyPr wrap="square" rtlCol="0">
            <a:spAutoFit/>
          </a:bodyPr>
          <a:p>
            <a:pPr algn="l">
              <a:lnSpc>
                <a:spcPct val="150000"/>
              </a:lnSpc>
            </a:pPr>
            <a:r>
              <a:rPr lang="zh-CN" altLang="en-US" sz="1600" b="1" dirty="0">
                <a:solidFill>
                  <a:schemeClr val="tx1"/>
                </a:solidFill>
                <a:latin typeface="微软雅黑" panose="020B0503020204020204" charset="-122"/>
                <a:ea typeface="微软雅黑" panose="020B0503020204020204" charset="-122"/>
              </a:rPr>
              <a:t>二、报考程序</a:t>
            </a:r>
            <a:endParaRPr lang="zh-CN" altLang="en-US" sz="1600" b="1"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(一)职位查询</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        各招录机关具体招录职位详见附件1。招录职位有专业要求的，统一参考《重庆市考试录用公务员专业参考目录》(附件2)。有关报考政策和报名网络技术等事宜，请参阅《重庆市考试录用公务员报考指南(2017年上半年修订)》。</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        报考人员如对招录职位中的学历、学位、资格条件等其他报考条件有疑问的，可直接电话咨询招录单位，招录机关(单位)联系方式见附件1。</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        特别提醒：因往年考生多次在报考专业上出现失误，此次报名，凡报考人员认为所学专业符合报考职位要求，但毕业证书上所列专业名称与职位要求的专业名称不一致的(含相近相似的专业)，</a:t>
            </a:r>
            <a:r>
              <a:rPr lang="zh-CN" altLang="en-US" sz="1400" dirty="0">
                <a:solidFill>
                  <a:srgbClr val="FF0000"/>
                </a:solidFill>
                <a:latin typeface="微软雅黑" panose="020B0503020204020204" charset="-122"/>
                <a:ea typeface="微软雅黑" panose="020B0503020204020204" charset="-122"/>
              </a:rPr>
              <a:t>需由报考人员提供教育行政主管部门认可的学习课程等证明资料，经招录机关(单位)审核同意，并由招录机关报市公务员局备案后，方可报名。</a:t>
            </a:r>
            <a:endParaRPr lang="zh-CN" altLang="en-US" sz="1400" dirty="0">
              <a:solidFill>
                <a:srgbClr val="FF0000"/>
              </a:solidFill>
              <a:latin typeface="微软雅黑" panose="020B0503020204020204" charset="-122"/>
              <a:ea typeface="微软雅黑" panose="020B0503020204020204" charset="-122"/>
            </a:endParaRPr>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rPr>
              <a:t>01</a:t>
            </a:r>
            <a:endParaRPr lang="zh-CN" altLang="en-US"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a:defRPr/>
            </a:pPr>
            <a:r>
              <a:rPr lang="zh-CN" altLang="en-US" sz="2400" spc="200" dirty="0">
                <a:solidFill>
                  <a:srgbClr val="333132"/>
                </a:solidFill>
                <a:latin typeface="微软雅黑" panose="020B0503020204020204" charset="-122"/>
                <a:ea typeface="微软雅黑" panose="020B0503020204020204" charset="-122"/>
              </a:rPr>
              <a:t>招考公告解读</a:t>
            </a:r>
            <a:endParaRPr lang="zh-CN" altLang="en-US" sz="2400" spc="200" dirty="0">
              <a:solidFill>
                <a:srgbClr val="333132"/>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22" presetClass="entr" presetSubtype="8" fill="hold" grpId="0" nodeType="withEffect">
                                  <p:stCondLst>
                                    <p:cond delay="40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6"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710565" y="678180"/>
            <a:ext cx="7488555" cy="4572000"/>
          </a:xfrm>
          <a:prstGeom prst="rect">
            <a:avLst/>
          </a:prstGeom>
          <a:noFill/>
        </p:spPr>
        <p:txBody>
          <a:bodyPr wrap="square" rtlCol="0">
            <a:spAutoFit/>
          </a:bodyPr>
          <a:p>
            <a:pPr algn="l">
              <a:lnSpc>
                <a:spcPct val="150000"/>
              </a:lnSpc>
            </a:pPr>
            <a:r>
              <a:rPr lang="zh-CN" altLang="en-US" sz="1400" b="1" dirty="0">
                <a:solidFill>
                  <a:schemeClr val="tx1"/>
                </a:solidFill>
                <a:latin typeface="微软雅黑" panose="020B0503020204020204" charset="-122"/>
                <a:ea typeface="微软雅黑" panose="020B0503020204020204" charset="-122"/>
              </a:rPr>
              <a:t>(二)网上报名</a:t>
            </a:r>
            <a:endParaRPr lang="zh-CN" altLang="en-US" sz="1400" b="1" dirty="0">
              <a:solidFill>
                <a:schemeClr val="tx1"/>
              </a:solidFill>
              <a:latin typeface="微软雅黑" panose="020B0503020204020204" charset="-122"/>
              <a:ea typeface="微软雅黑" panose="020B0503020204020204" charset="-122"/>
            </a:endParaRPr>
          </a:p>
          <a:p>
            <a:pPr algn="l">
              <a:lnSpc>
                <a:spcPct val="150000"/>
              </a:lnSpc>
            </a:pPr>
            <a:r>
              <a:rPr sz="1400" dirty="0">
                <a:solidFill>
                  <a:schemeClr val="tx1"/>
                </a:solidFill>
                <a:latin typeface="微软雅黑" panose="020B0503020204020204" charset="-122"/>
                <a:ea typeface="微软雅黑" panose="020B0503020204020204" charset="-122"/>
              </a:rPr>
              <a:t>        本次采取网络报名的方式进行，不设现场报名。报考人员可登录重庆人力资源和社会保障网(http:// www. cqhrss.gov.cn/)首页“办事大厅”中的“人事考试网上报名”栏目，或通过“重庆市考试录用公务员信息”(http:// gongwuyuan.cqhrss.gov.cn/u/gongwuyuan/index00530001.shtml，下同)的“公招公务员报名入口”进入报名系统。网上报名按以下程序进行：</a:t>
            </a:r>
            <a:endParaRPr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b="1" dirty="0">
                <a:solidFill>
                  <a:schemeClr val="tx1"/>
                </a:solidFill>
                <a:latin typeface="微软雅黑" panose="020B0503020204020204" charset="-122"/>
                <a:ea typeface="微软雅黑" panose="020B0503020204020204" charset="-122"/>
              </a:rPr>
              <a:t>1.提交报考申请。</a:t>
            </a:r>
            <a:endParaRPr lang="zh-CN" altLang="en-US" sz="1400" b="1" dirty="0">
              <a:solidFill>
                <a:schemeClr val="tx1"/>
              </a:solidFill>
              <a:latin typeface="微软雅黑" panose="020B0503020204020204" charset="-122"/>
              <a:ea typeface="微软雅黑" panose="020B0503020204020204" charset="-122"/>
            </a:endParaRPr>
          </a:p>
          <a:p>
            <a:pPr algn="l">
              <a:lnSpc>
                <a:spcPct val="150000"/>
              </a:lnSpc>
            </a:pPr>
            <a:r>
              <a:rPr lang="zh-CN" altLang="en-US" sz="1400" b="1" dirty="0">
                <a:solidFill>
                  <a:schemeClr val="tx1"/>
                </a:solidFill>
                <a:latin typeface="微软雅黑" panose="020B0503020204020204" charset="-122"/>
                <a:ea typeface="微软雅黑" panose="020B0503020204020204" charset="-122"/>
              </a:rPr>
              <a:t>        </a:t>
            </a:r>
            <a:r>
              <a:rPr lang="zh-CN" altLang="en-US" sz="1400" dirty="0">
                <a:solidFill>
                  <a:schemeClr val="tx1"/>
                </a:solidFill>
                <a:latin typeface="微软雅黑" panose="020B0503020204020204" charset="-122"/>
                <a:ea typeface="微软雅黑" panose="020B0503020204020204" charset="-122"/>
              </a:rPr>
              <a:t>报考人员可在</a:t>
            </a:r>
            <a:r>
              <a:rPr lang="zh-CN" altLang="en-US" sz="1400" dirty="0">
                <a:solidFill>
                  <a:srgbClr val="FF0000"/>
                </a:solidFill>
                <a:latin typeface="微软雅黑" panose="020B0503020204020204" charset="-122"/>
                <a:ea typeface="微软雅黑" panose="020B0503020204020204" charset="-122"/>
              </a:rPr>
              <a:t>2017年3月24日9：00至3月29日9：00</a:t>
            </a:r>
            <a:r>
              <a:rPr lang="zh-CN" altLang="en-US" sz="1400" dirty="0">
                <a:solidFill>
                  <a:schemeClr val="tx1"/>
                </a:solidFill>
                <a:latin typeface="微软雅黑" panose="020B0503020204020204" charset="-122"/>
                <a:ea typeface="微软雅黑" panose="020B0503020204020204" charset="-122"/>
              </a:rPr>
              <a:t>期间登录报名网站提交报考申请，报考人员</a:t>
            </a:r>
            <a:r>
              <a:rPr lang="zh-CN" altLang="en-US" sz="1400" dirty="0">
                <a:solidFill>
                  <a:srgbClr val="FF0000"/>
                </a:solidFill>
                <a:latin typeface="微软雅黑" panose="020B0503020204020204" charset="-122"/>
                <a:ea typeface="微软雅黑" panose="020B0503020204020204" charset="-122"/>
              </a:rPr>
              <a:t>只能选择一个部门(单位)中的一个职位</a:t>
            </a:r>
            <a:r>
              <a:rPr lang="zh-CN" altLang="en-US" sz="1400" dirty="0">
                <a:solidFill>
                  <a:schemeClr val="tx1"/>
                </a:solidFill>
                <a:latin typeface="微软雅黑" panose="020B0503020204020204" charset="-122"/>
                <a:ea typeface="微软雅黑" panose="020B0503020204020204" charset="-122"/>
              </a:rPr>
              <a:t>进行报名，报名与考试时使用的身份证必须一致。</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        报考时，报考人员要承诺诚信报考，应如实准确填报各项报名信息，</a:t>
            </a:r>
            <a:r>
              <a:rPr lang="zh-CN" altLang="en-US" sz="1400" dirty="0">
                <a:solidFill>
                  <a:srgbClr val="FF0000"/>
                </a:solidFill>
                <a:latin typeface="微软雅黑" panose="020B0503020204020204" charset="-122"/>
                <a:ea typeface="微软雅黑" panose="020B0503020204020204" charset="-122"/>
              </a:rPr>
              <a:t>招录机关不对网上填报信息进行资格审查</a:t>
            </a:r>
            <a:r>
              <a:rPr lang="zh-CN" altLang="en-US" sz="1400" dirty="0">
                <a:solidFill>
                  <a:schemeClr val="tx1"/>
                </a:solidFill>
                <a:latin typeface="微软雅黑" panose="020B0503020204020204" charset="-122"/>
                <a:ea typeface="微软雅黑" panose="020B0503020204020204" charset="-122"/>
              </a:rPr>
              <a:t>，面试(体能测评、专业科目考试)前再对进入面试(体能测评、专业科目考试)的人员进行现场</a:t>
            </a:r>
            <a:r>
              <a:rPr lang="zh-CN" altLang="en-US" sz="1400" dirty="0">
                <a:solidFill>
                  <a:srgbClr val="FF0000"/>
                </a:solidFill>
                <a:latin typeface="微软雅黑" panose="020B0503020204020204" charset="-122"/>
                <a:ea typeface="微软雅黑" panose="020B0503020204020204" charset="-122"/>
              </a:rPr>
              <a:t>资格审查</a:t>
            </a:r>
            <a:r>
              <a:rPr lang="zh-CN" altLang="en-US" sz="1400" dirty="0">
                <a:solidFill>
                  <a:schemeClr val="tx1"/>
                </a:solidFill>
                <a:latin typeface="微软雅黑" panose="020B0503020204020204" charset="-122"/>
                <a:ea typeface="微软雅黑" panose="020B0503020204020204" charset="-122"/>
              </a:rPr>
              <a:t>。如因不符合条件和不诚信报考被取消考录资格的，后果由报考人员承担。</a:t>
            </a:r>
            <a:endParaRPr lang="zh-CN" altLang="en-US" sz="1400" dirty="0">
              <a:solidFill>
                <a:schemeClr val="tx1"/>
              </a:solidFill>
              <a:latin typeface="微软雅黑" panose="020B0503020204020204" charset="-122"/>
              <a:ea typeface="微软雅黑" panose="020B0503020204020204" charset="-122"/>
            </a:endParaRPr>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rPr>
              <a:t>01</a:t>
            </a:r>
            <a:endParaRPr lang="zh-CN" altLang="en-US"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a:defRPr/>
            </a:pPr>
            <a:r>
              <a:rPr lang="zh-CN" altLang="en-US" sz="2400" spc="200" dirty="0">
                <a:solidFill>
                  <a:srgbClr val="333132"/>
                </a:solidFill>
                <a:latin typeface="微软雅黑" panose="020B0503020204020204" charset="-122"/>
                <a:ea typeface="微软雅黑" panose="020B0503020204020204" charset="-122"/>
              </a:rPr>
              <a:t>招考公告解读</a:t>
            </a:r>
            <a:endParaRPr lang="zh-CN" altLang="en-US" sz="2400" spc="200" dirty="0">
              <a:solidFill>
                <a:srgbClr val="333132"/>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22" presetClass="entr" presetSubtype="8" fill="hold" grpId="0" nodeType="withEffect">
                                  <p:stCondLst>
                                    <p:cond delay="40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6"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798195" y="1000125"/>
            <a:ext cx="8200390" cy="3291840"/>
          </a:xfrm>
          <a:prstGeom prst="rect">
            <a:avLst/>
          </a:prstGeom>
          <a:noFill/>
        </p:spPr>
        <p:txBody>
          <a:bodyPr wrap="square" rtlCol="0">
            <a:spAutoFit/>
          </a:bodyPr>
          <a:p>
            <a:pPr algn="l">
              <a:lnSpc>
                <a:spcPct val="150000"/>
              </a:lnSpc>
            </a:pPr>
            <a:r>
              <a:rPr lang="zh-CN" altLang="en-US" sz="1400" b="1" dirty="0">
                <a:solidFill>
                  <a:schemeClr val="tx1"/>
                </a:solidFill>
                <a:latin typeface="微软雅黑" panose="020B0503020204020204" charset="-122"/>
                <a:ea typeface="微软雅黑" panose="020B0503020204020204" charset="-122"/>
              </a:rPr>
              <a:t>2.照片审核及审核结果查询。</a:t>
            </a:r>
            <a:endParaRPr lang="zh-CN" altLang="en-US" sz="1400" b="1"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        本次网上报名由市人事考试中心审核报考人员上传的</a:t>
            </a:r>
            <a:r>
              <a:rPr lang="zh-CN" altLang="en-US" sz="1400" dirty="0">
                <a:solidFill>
                  <a:srgbClr val="FF0000"/>
                </a:solidFill>
                <a:latin typeface="微软雅黑" panose="020B0503020204020204" charset="-122"/>
                <a:ea typeface="微软雅黑" panose="020B0503020204020204" charset="-122"/>
              </a:rPr>
              <a:t>电子照片</a:t>
            </a:r>
            <a:r>
              <a:rPr lang="zh-CN" altLang="en-US" sz="1400" dirty="0">
                <a:solidFill>
                  <a:schemeClr val="tx1"/>
                </a:solidFill>
                <a:latin typeface="微软雅黑" panose="020B0503020204020204" charset="-122"/>
                <a:ea typeface="微软雅黑" panose="020B0503020204020204" charset="-122"/>
              </a:rPr>
              <a:t>(jpg格式，20kb以下)是否符合报考要求，照片审核通过即视为报名通过;审核未通过的，可在2017年3月30日9：00前进行修改，重新等待审核。</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b="1" dirty="0">
                <a:solidFill>
                  <a:schemeClr val="tx1"/>
                </a:solidFill>
                <a:latin typeface="微软雅黑" panose="020B0503020204020204" charset="-122"/>
                <a:ea typeface="微软雅黑" panose="020B0503020204020204" charset="-122"/>
              </a:rPr>
              <a:t> </a:t>
            </a:r>
            <a:r>
              <a:rPr lang="zh-CN" altLang="en-US" sz="1400" dirty="0">
                <a:solidFill>
                  <a:schemeClr val="tx1"/>
                </a:solidFill>
                <a:latin typeface="微软雅黑" panose="020B0503020204020204" charset="-122"/>
                <a:ea typeface="微软雅黑" panose="020B0503020204020204" charset="-122"/>
              </a:rPr>
              <a:t>       报考人员在填报报名信息后的1日内登录报名网站查询是否报名通过，</a:t>
            </a:r>
            <a:r>
              <a:rPr lang="zh-CN" altLang="en-US" sz="1400" dirty="0">
                <a:solidFill>
                  <a:srgbClr val="FF0000"/>
                </a:solidFill>
                <a:latin typeface="微软雅黑" panose="020B0503020204020204" charset="-122"/>
                <a:ea typeface="微软雅黑" panose="020B0503020204020204" charset="-122"/>
              </a:rPr>
              <a:t>审核通过后不能再修改</a:t>
            </a:r>
            <a:r>
              <a:rPr lang="zh-CN" altLang="en-US" sz="1400" dirty="0">
                <a:solidFill>
                  <a:schemeClr val="tx1"/>
                </a:solidFill>
                <a:latin typeface="微软雅黑" panose="020B0503020204020204" charset="-122"/>
                <a:ea typeface="微软雅黑" panose="020B0503020204020204" charset="-122"/>
              </a:rPr>
              <a:t>任何报考信息</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b="1" dirty="0">
                <a:latin typeface="微软雅黑" panose="020B0503020204020204" charset="-122"/>
                <a:ea typeface="微软雅黑" panose="020B0503020204020204" charset="-122"/>
              </a:rPr>
              <a:t>3.网上缴费。</a:t>
            </a:r>
            <a:endParaRPr lang="zh-CN" altLang="en-US" sz="1400" b="1" dirty="0">
              <a:latin typeface="微软雅黑" panose="020B0503020204020204" charset="-122"/>
              <a:ea typeface="微软雅黑" panose="020B0503020204020204" charset="-122"/>
            </a:endParaRPr>
          </a:p>
          <a:p>
            <a:pPr algn="l">
              <a:lnSpc>
                <a:spcPct val="150000"/>
              </a:lnSpc>
            </a:pPr>
            <a:r>
              <a:rPr lang="zh-CN" altLang="en-US" sz="1400" b="1" dirty="0">
                <a:solidFill>
                  <a:schemeClr val="tx1"/>
                </a:solidFill>
                <a:latin typeface="微软雅黑" panose="020B0503020204020204" charset="-122"/>
                <a:ea typeface="微软雅黑" panose="020B0503020204020204" charset="-122"/>
              </a:rPr>
              <a:t>        </a:t>
            </a:r>
            <a:r>
              <a:rPr lang="zh-CN" altLang="en-US" sz="1400" dirty="0">
                <a:solidFill>
                  <a:schemeClr val="tx1"/>
                </a:solidFill>
                <a:latin typeface="微软雅黑" panose="020B0503020204020204" charset="-122"/>
                <a:ea typeface="微软雅黑" panose="020B0503020204020204" charset="-122"/>
              </a:rPr>
              <a:t>报考人员须在2017年3月31日9：00前在报名网站进行网上缴费(笔试考务费每人每科50元)。</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        享受国家最低生活保障的城镇家庭和农村贫困家庭的报考人员，可到市人事考试中心办理考务费减免手续。</a:t>
            </a:r>
            <a:endParaRPr lang="zh-CN" altLang="en-US" sz="1400" dirty="0">
              <a:solidFill>
                <a:schemeClr val="tx1"/>
              </a:solidFill>
              <a:latin typeface="微软雅黑" panose="020B0503020204020204" charset="-122"/>
              <a:ea typeface="微软雅黑" panose="020B0503020204020204" charset="-122"/>
            </a:endParaRPr>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rPr>
              <a:t>01</a:t>
            </a:r>
            <a:endParaRPr lang="zh-CN" altLang="en-US"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a:defRPr/>
            </a:pPr>
            <a:r>
              <a:rPr lang="zh-CN" altLang="en-US" sz="2400" spc="200" dirty="0">
                <a:solidFill>
                  <a:srgbClr val="333132"/>
                </a:solidFill>
                <a:latin typeface="微软雅黑" panose="020B0503020204020204" charset="-122"/>
                <a:ea typeface="微软雅黑" panose="020B0503020204020204" charset="-122"/>
              </a:rPr>
              <a:t>招考公告解读</a:t>
            </a:r>
            <a:endParaRPr lang="zh-CN" altLang="en-US" sz="2400" spc="200" dirty="0">
              <a:solidFill>
                <a:srgbClr val="333132"/>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22" presetClass="entr" presetSubtype="8" fill="hold" grpId="0" nodeType="withEffect">
                                  <p:stCondLst>
                                    <p:cond delay="40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6"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798195" y="1000125"/>
            <a:ext cx="8200390" cy="1691640"/>
          </a:xfrm>
          <a:prstGeom prst="rect">
            <a:avLst/>
          </a:prstGeom>
          <a:noFill/>
        </p:spPr>
        <p:txBody>
          <a:bodyPr wrap="square" rtlCol="0">
            <a:spAutoFit/>
          </a:bodyPr>
          <a:p>
            <a:pPr algn="l">
              <a:lnSpc>
                <a:spcPct val="150000"/>
              </a:lnSpc>
            </a:pPr>
            <a:r>
              <a:rPr lang="zh-CN" altLang="en-US" sz="1400" b="1" dirty="0">
                <a:solidFill>
                  <a:schemeClr val="tx1"/>
                </a:solidFill>
                <a:latin typeface="微软雅黑" panose="020B0503020204020204" charset="-122"/>
                <a:ea typeface="微软雅黑" panose="020B0503020204020204" charset="-122"/>
              </a:rPr>
              <a:t>4.打印报名信息表。</a:t>
            </a:r>
            <a:endParaRPr lang="zh-CN" altLang="en-US" sz="1400" b="1" dirty="0">
              <a:solidFill>
                <a:schemeClr val="tx1"/>
              </a:solidFill>
              <a:latin typeface="微软雅黑" panose="020B0503020204020204" charset="-122"/>
              <a:ea typeface="微软雅黑" panose="020B0503020204020204" charset="-122"/>
            </a:endParaRPr>
          </a:p>
          <a:p>
            <a:pPr algn="l">
              <a:lnSpc>
                <a:spcPct val="150000"/>
              </a:lnSpc>
            </a:pPr>
            <a:r>
              <a:rPr lang="zh-CN" altLang="en-US" sz="1400" b="1" dirty="0">
                <a:solidFill>
                  <a:schemeClr val="tx1"/>
                </a:solidFill>
                <a:latin typeface="微软雅黑" panose="020B0503020204020204" charset="-122"/>
                <a:ea typeface="微软雅黑" panose="020B0503020204020204" charset="-122"/>
              </a:rPr>
              <a:t>        </a:t>
            </a:r>
            <a:r>
              <a:rPr lang="zh-CN" altLang="en-US" sz="1400" dirty="0">
                <a:solidFill>
                  <a:schemeClr val="tx1"/>
                </a:solidFill>
                <a:latin typeface="微软雅黑" panose="020B0503020204020204" charset="-122"/>
                <a:ea typeface="微软雅黑" panose="020B0503020204020204" charset="-122"/>
              </a:rPr>
              <a:t>缴费完成的人员应立即</a:t>
            </a:r>
            <a:r>
              <a:rPr lang="zh-CN" altLang="en-US" sz="1400" dirty="0">
                <a:solidFill>
                  <a:srgbClr val="FF0000"/>
                </a:solidFill>
                <a:latin typeface="微软雅黑" panose="020B0503020204020204" charset="-122"/>
                <a:ea typeface="微软雅黑" panose="020B0503020204020204" charset="-122"/>
              </a:rPr>
              <a:t>下载打印报名信息表并妥善保存</a:t>
            </a:r>
            <a:r>
              <a:rPr lang="zh-CN" altLang="en-US" sz="1400" dirty="0">
                <a:solidFill>
                  <a:schemeClr val="tx1"/>
                </a:solidFill>
                <a:latin typeface="微软雅黑" panose="020B0503020204020204" charset="-122"/>
                <a:ea typeface="微软雅黑" panose="020B0503020204020204" charset="-122"/>
              </a:rPr>
              <a:t>，以备现场资格审查时使用。</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b="1" dirty="0">
                <a:latin typeface="微软雅黑" panose="020B0503020204020204" charset="-122"/>
                <a:ea typeface="微软雅黑" panose="020B0503020204020204" charset="-122"/>
              </a:rPr>
              <a:t>5.打印准考证。</a:t>
            </a:r>
            <a:endParaRPr lang="zh-CN" altLang="en-US" sz="1400" b="1" dirty="0">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         报考人员于2017年4月18日9：00- 4月22日15：00期间登录报名网站打印准考证，逾期未打印的责任自负。</a:t>
            </a:r>
            <a:endParaRPr lang="zh-CN" altLang="en-US" sz="1400" dirty="0">
              <a:solidFill>
                <a:schemeClr val="tx1"/>
              </a:solidFill>
              <a:latin typeface="微软雅黑" panose="020B0503020204020204" charset="-122"/>
              <a:ea typeface="微软雅黑" panose="020B0503020204020204" charset="-122"/>
            </a:endParaRPr>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rPr>
              <a:t>01</a:t>
            </a:r>
            <a:endParaRPr lang="zh-CN" altLang="en-US"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a:defRPr/>
            </a:pPr>
            <a:r>
              <a:rPr lang="zh-CN" altLang="en-US" sz="2400" spc="200" dirty="0">
                <a:solidFill>
                  <a:srgbClr val="333132"/>
                </a:solidFill>
                <a:latin typeface="微软雅黑" panose="020B0503020204020204" charset="-122"/>
                <a:ea typeface="微软雅黑" panose="020B0503020204020204" charset="-122"/>
              </a:rPr>
              <a:t>招考公告解读</a:t>
            </a:r>
            <a:endParaRPr lang="zh-CN" altLang="en-US" sz="2400" spc="200" dirty="0">
              <a:solidFill>
                <a:srgbClr val="333132"/>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22" presetClass="entr" presetSubtype="8" fill="hold" grpId="0" nodeType="withEffect">
                                  <p:stCondLst>
                                    <p:cond delay="40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6"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811530" y="929640"/>
            <a:ext cx="7488555" cy="3337560"/>
          </a:xfrm>
          <a:prstGeom prst="rect">
            <a:avLst/>
          </a:prstGeom>
          <a:noFill/>
        </p:spPr>
        <p:txBody>
          <a:bodyPr wrap="square" rtlCol="0">
            <a:spAutoFit/>
          </a:bodyPr>
          <a:p>
            <a:pPr algn="l">
              <a:lnSpc>
                <a:spcPct val="150000"/>
              </a:lnSpc>
            </a:pPr>
            <a:r>
              <a:rPr lang="zh-CN" altLang="en-US" sz="1600" b="1" dirty="0">
                <a:solidFill>
                  <a:schemeClr val="tx1"/>
                </a:solidFill>
                <a:latin typeface="微软雅黑" panose="020B0503020204020204" charset="-122"/>
                <a:ea typeface="微软雅黑" panose="020B0503020204020204" charset="-122"/>
              </a:rPr>
              <a:t>四、考试</a:t>
            </a:r>
            <a:endParaRPr lang="zh-CN" altLang="en-US" sz="1600" b="1"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         附件1中公安人民警察基层警务技术岗(法医)职位，市司法局所属司法人民警察职位中有</a:t>
            </a:r>
            <a:r>
              <a:rPr lang="zh-CN" altLang="en-US" sz="1400" dirty="0">
                <a:solidFill>
                  <a:srgbClr val="FF0000"/>
                </a:solidFill>
                <a:latin typeface="微软雅黑" panose="020B0503020204020204" charset="-122"/>
                <a:ea typeface="微软雅黑" panose="020B0503020204020204" charset="-122"/>
              </a:rPr>
              <a:t>“司法执行及技术类”的专业要求和狱医、所医职位</a:t>
            </a:r>
            <a:r>
              <a:rPr lang="zh-CN" altLang="en-US" sz="1400" dirty="0">
                <a:solidFill>
                  <a:schemeClr val="tx1"/>
                </a:solidFill>
                <a:latin typeface="微软雅黑" panose="020B0503020204020204" charset="-122"/>
                <a:ea typeface="微软雅黑" panose="020B0503020204020204" charset="-122"/>
              </a:rPr>
              <a:t>，招录指标与报名人数比例</a:t>
            </a:r>
            <a:r>
              <a:rPr lang="zh-CN" altLang="en-US" sz="1400" dirty="0">
                <a:solidFill>
                  <a:srgbClr val="FF0000"/>
                </a:solidFill>
                <a:latin typeface="微软雅黑" panose="020B0503020204020204" charset="-122"/>
                <a:ea typeface="微软雅黑" panose="020B0503020204020204" charset="-122"/>
              </a:rPr>
              <a:t>未达开考比例</a:t>
            </a:r>
            <a:r>
              <a:rPr lang="zh-CN" altLang="en-US" sz="1400" dirty="0">
                <a:solidFill>
                  <a:schemeClr val="tx1"/>
                </a:solidFill>
                <a:latin typeface="微软雅黑" panose="020B0503020204020204" charset="-122"/>
                <a:ea typeface="微软雅黑" panose="020B0503020204020204" charset="-122"/>
              </a:rPr>
              <a:t>的，</a:t>
            </a:r>
            <a:r>
              <a:rPr lang="zh-CN" altLang="en-US" sz="1400" dirty="0">
                <a:solidFill>
                  <a:srgbClr val="FF0000"/>
                </a:solidFill>
                <a:latin typeface="微软雅黑" panose="020B0503020204020204" charset="-122"/>
                <a:ea typeface="微软雅黑" panose="020B0503020204020204" charset="-122"/>
              </a:rPr>
              <a:t>可以开考且不递减指标</a:t>
            </a:r>
            <a:r>
              <a:rPr lang="zh-CN" altLang="en-US" sz="1400" dirty="0">
                <a:solidFill>
                  <a:schemeClr val="tx1"/>
                </a:solidFill>
                <a:latin typeface="微软雅黑" panose="020B0503020204020204" charset="-122"/>
                <a:ea typeface="微软雅黑" panose="020B0503020204020204" charset="-122"/>
              </a:rPr>
              <a:t>(若报名人数少于招录指标时应递减指标至报名人数);</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        </a:t>
            </a:r>
            <a:r>
              <a:rPr lang="zh-CN" altLang="en-US" sz="1400" dirty="0">
                <a:solidFill>
                  <a:srgbClr val="FF0000"/>
                </a:solidFill>
                <a:latin typeface="微软雅黑" panose="020B0503020204020204" charset="-122"/>
                <a:ea typeface="微软雅黑" panose="020B0503020204020204" charset="-122"/>
              </a:rPr>
              <a:t>其他职位</a:t>
            </a:r>
            <a:r>
              <a:rPr lang="zh-CN" altLang="en-US" sz="1400" dirty="0">
                <a:solidFill>
                  <a:schemeClr val="tx1"/>
                </a:solidFill>
                <a:latin typeface="微软雅黑" panose="020B0503020204020204" charset="-122"/>
                <a:ea typeface="微软雅黑" panose="020B0503020204020204" charset="-122"/>
              </a:rPr>
              <a:t>招录指标与报名人数比例须达到笔试</a:t>
            </a:r>
            <a:r>
              <a:rPr lang="zh-CN" altLang="en-US" sz="1400" dirty="0">
                <a:solidFill>
                  <a:srgbClr val="FF0000"/>
                </a:solidFill>
                <a:latin typeface="微软雅黑" panose="020B0503020204020204" charset="-122"/>
                <a:ea typeface="微软雅黑" panose="020B0503020204020204" charset="-122"/>
              </a:rPr>
              <a:t>开考比例(1：5)</a:t>
            </a:r>
            <a:r>
              <a:rPr lang="zh-CN" altLang="en-US" sz="1400" dirty="0">
                <a:solidFill>
                  <a:schemeClr val="tx1"/>
                </a:solidFill>
                <a:latin typeface="微软雅黑" panose="020B0503020204020204" charset="-122"/>
                <a:ea typeface="微软雅黑" panose="020B0503020204020204" charset="-122"/>
              </a:rPr>
              <a:t>以上的方可开考，达不到的则相应递减或取消招录指标。</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    “艰苦边远地区基层职位”未达到笔试开考比例的，市公务员主管部门视报名情况可降低笔试开考比例至1：3。</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        因报名人数达不到笔试开考比例而被取消招录的职位，由市人事考试中心向该职位已缴费的报考人员退费或征得本人同意后将其调整到符合报考条件的其他职位。</a:t>
            </a:r>
            <a:endParaRPr lang="zh-CN" altLang="en-US" sz="1400" dirty="0">
              <a:solidFill>
                <a:schemeClr val="tx1"/>
              </a:solidFill>
              <a:latin typeface="微软雅黑" panose="020B0503020204020204" charset="-122"/>
              <a:ea typeface="微软雅黑" panose="020B0503020204020204" charset="-122"/>
            </a:endParaRPr>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rPr>
              <a:t>01</a:t>
            </a:r>
            <a:endParaRPr lang="zh-CN" altLang="en-US"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a:defRPr/>
            </a:pPr>
            <a:r>
              <a:rPr lang="zh-CN" altLang="en-US" sz="2400" spc="200" dirty="0">
                <a:solidFill>
                  <a:srgbClr val="333132"/>
                </a:solidFill>
                <a:latin typeface="微软雅黑" panose="020B0503020204020204" charset="-122"/>
                <a:ea typeface="微软雅黑" panose="020B0503020204020204" charset="-122"/>
              </a:rPr>
              <a:t>招考公告解读</a:t>
            </a:r>
            <a:endParaRPr lang="zh-CN" altLang="en-US" sz="2400" spc="200" dirty="0">
              <a:solidFill>
                <a:srgbClr val="333132"/>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22" presetClass="entr" presetSubtype="8" fill="hold" grpId="0" nodeType="withEffect">
                                  <p:stCondLst>
                                    <p:cond delay="40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6"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421640" y="929640"/>
            <a:ext cx="8497570" cy="3657600"/>
          </a:xfrm>
          <a:prstGeom prst="rect">
            <a:avLst/>
          </a:prstGeom>
          <a:noFill/>
        </p:spPr>
        <p:txBody>
          <a:bodyPr wrap="square" rtlCol="0">
            <a:spAutoFit/>
          </a:bodyPr>
          <a:p>
            <a:pPr algn="l">
              <a:lnSpc>
                <a:spcPct val="150000"/>
              </a:lnSpc>
            </a:pPr>
            <a:r>
              <a:rPr lang="zh-CN" altLang="en-US" sz="1600" b="1" dirty="0">
                <a:solidFill>
                  <a:schemeClr val="tx1"/>
                </a:solidFill>
                <a:latin typeface="微软雅黑" panose="020B0503020204020204" charset="-122"/>
                <a:ea typeface="微软雅黑" panose="020B0503020204020204" charset="-122"/>
              </a:rPr>
              <a:t>四、考试</a:t>
            </a:r>
            <a:endParaRPr lang="zh-CN" altLang="en-US" sz="1600" b="1"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 (一)笔试</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        笔试采取闭卷方式进行，包括公共科目行政职业能力测验和申论两科，每科分值100分，时间为2017年</a:t>
            </a:r>
            <a:r>
              <a:rPr lang="zh-CN" altLang="en-US" sz="1400" dirty="0">
                <a:solidFill>
                  <a:srgbClr val="FF0000"/>
                </a:solidFill>
                <a:latin typeface="微软雅黑" panose="020B0503020204020204" charset="-122"/>
                <a:ea typeface="微软雅黑" panose="020B0503020204020204" charset="-122"/>
              </a:rPr>
              <a:t>4月22日</a:t>
            </a:r>
            <a:r>
              <a:rPr lang="zh-CN" altLang="en-US" sz="1400" dirty="0">
                <a:solidFill>
                  <a:schemeClr val="tx1"/>
                </a:solidFill>
                <a:latin typeface="微软雅黑" panose="020B0503020204020204" charset="-122"/>
                <a:ea typeface="微软雅黑" panose="020B0503020204020204" charset="-122"/>
              </a:rPr>
              <a:t>。公安机关人民警察执法勤务职位的报考人员，还要参加公安类专业科目考试，考试时间为4月23日。具体安排为：</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        4月22日</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上午9：00-11：00 行政职业能力测验</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下午 14：00-16：30 申论</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       4月23日</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上午 9：00-11：00 公安类专业科目考试</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     </a:t>
            </a:r>
            <a:endParaRPr lang="zh-CN" altLang="en-US" sz="1400" dirty="0">
              <a:solidFill>
                <a:schemeClr val="tx1"/>
              </a:solidFill>
              <a:latin typeface="微软雅黑" panose="020B0503020204020204" charset="-122"/>
              <a:ea typeface="微软雅黑" panose="020B0503020204020204" charset="-122"/>
            </a:endParaRPr>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rPr>
              <a:t>01</a:t>
            </a:r>
            <a:endParaRPr lang="zh-CN" altLang="en-US"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a:defRPr/>
            </a:pPr>
            <a:r>
              <a:rPr lang="zh-CN" altLang="en-US" sz="2400" spc="200" dirty="0">
                <a:solidFill>
                  <a:srgbClr val="333132"/>
                </a:solidFill>
                <a:latin typeface="微软雅黑" panose="020B0503020204020204" charset="-122"/>
                <a:ea typeface="微软雅黑" panose="020B0503020204020204" charset="-122"/>
              </a:rPr>
              <a:t>招考公告解读</a:t>
            </a:r>
            <a:endParaRPr lang="zh-CN" altLang="en-US" sz="2400" spc="200" dirty="0">
              <a:solidFill>
                <a:srgbClr val="333132"/>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22" presetClass="entr" presetSubtype="8" fill="hold" grpId="0" nodeType="withEffect">
                                  <p:stCondLst>
                                    <p:cond delay="40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6" grpId="0" bldLvl="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421640" y="929640"/>
            <a:ext cx="8497570" cy="3017520"/>
          </a:xfrm>
          <a:prstGeom prst="rect">
            <a:avLst/>
          </a:prstGeom>
          <a:noFill/>
        </p:spPr>
        <p:txBody>
          <a:bodyPr wrap="square" rtlCol="0">
            <a:spAutoFit/>
          </a:bodyPr>
          <a:p>
            <a:pPr algn="l">
              <a:lnSpc>
                <a:spcPct val="150000"/>
              </a:lnSpc>
            </a:pPr>
            <a:r>
              <a:rPr lang="zh-CN" altLang="en-US" sz="1600" b="1" dirty="0">
                <a:solidFill>
                  <a:schemeClr val="tx1"/>
                </a:solidFill>
                <a:latin typeface="微软雅黑" panose="020B0503020204020204" charset="-122"/>
                <a:ea typeface="微软雅黑" panose="020B0503020204020204" charset="-122"/>
              </a:rPr>
              <a:t>四、考试</a:t>
            </a:r>
            <a:endParaRPr lang="zh-CN" altLang="en-US" sz="1600" b="1"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 (一)笔试</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        </a:t>
            </a:r>
            <a:r>
              <a:rPr lang="zh-CN" altLang="en-US" sz="1400" dirty="0">
                <a:latin typeface="微软雅黑" panose="020B0503020204020204" charset="-122"/>
                <a:ea typeface="微软雅黑" panose="020B0503020204020204" charset="-122"/>
                <a:sym typeface="+mn-ea"/>
              </a:rPr>
              <a:t>公共科目考试大纲、专业科目考试大纲在“重庆市考试录用公务员信息”栏目下的“招考公告”栏公布。</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latin typeface="微软雅黑" panose="020B0503020204020204" charset="-122"/>
                <a:ea typeface="微软雅黑" panose="020B0503020204020204" charset="-122"/>
                <a:sym typeface="+mn-ea"/>
              </a:rPr>
              <a:t>        公共科目笔试合格分数线由市公务员局统一划定。公共科目笔试成绩等相关信息，请于2017年</a:t>
            </a:r>
            <a:r>
              <a:rPr lang="zh-CN" altLang="en-US" sz="1400" dirty="0">
                <a:solidFill>
                  <a:srgbClr val="FF0000"/>
                </a:solidFill>
                <a:latin typeface="微软雅黑" panose="020B0503020204020204" charset="-122"/>
                <a:ea typeface="微软雅黑" panose="020B0503020204020204" charset="-122"/>
                <a:sym typeface="+mn-ea"/>
              </a:rPr>
              <a:t>5月25</a:t>
            </a:r>
            <a:r>
              <a:rPr lang="zh-CN" altLang="en-US" sz="1400" dirty="0">
                <a:latin typeface="微软雅黑" panose="020B0503020204020204" charset="-122"/>
                <a:ea typeface="微软雅黑" panose="020B0503020204020204" charset="-122"/>
                <a:sym typeface="+mn-ea"/>
              </a:rPr>
              <a:t>日9：00后登录报名网站查询。同时，按照报考同一职位笔试合格人员</a:t>
            </a:r>
            <a:r>
              <a:rPr lang="zh-CN" altLang="en-US" sz="1400" dirty="0">
                <a:solidFill>
                  <a:srgbClr val="FF0000"/>
                </a:solidFill>
                <a:latin typeface="微软雅黑" panose="020B0503020204020204" charset="-122"/>
                <a:ea typeface="微软雅黑" panose="020B0503020204020204" charset="-122"/>
                <a:sym typeface="+mn-ea"/>
              </a:rPr>
              <a:t>从高分到低分依次确定并公布进入面试</a:t>
            </a:r>
            <a:r>
              <a:rPr lang="zh-CN" altLang="en-US" sz="1400" dirty="0">
                <a:latin typeface="微软雅黑" panose="020B0503020204020204" charset="-122"/>
                <a:ea typeface="微软雅黑" panose="020B0503020204020204" charset="-122"/>
                <a:sym typeface="+mn-ea"/>
              </a:rPr>
              <a:t>(体能测评、专业科目考试)人员名单。进入面试(体能测评、专业科目考试)最后一名报考人员成绩并列的，则并列人员均进入。</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endParaRPr lang="zh-CN" altLang="en-US" sz="1400" dirty="0">
              <a:solidFill>
                <a:schemeClr val="tx1"/>
              </a:solidFill>
              <a:latin typeface="微软雅黑" panose="020B0503020204020204" charset="-122"/>
              <a:ea typeface="微软雅黑" panose="020B0503020204020204" charset="-122"/>
            </a:endParaRPr>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rPr>
              <a:t>01</a:t>
            </a:r>
            <a:endParaRPr lang="zh-CN" altLang="en-US"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a:defRPr/>
            </a:pPr>
            <a:r>
              <a:rPr lang="zh-CN" altLang="en-US" sz="2400" spc="200" dirty="0">
                <a:solidFill>
                  <a:srgbClr val="333132"/>
                </a:solidFill>
                <a:latin typeface="微软雅黑" panose="020B0503020204020204" charset="-122"/>
                <a:ea typeface="微软雅黑" panose="020B0503020204020204" charset="-122"/>
              </a:rPr>
              <a:t>招考公告解读</a:t>
            </a:r>
            <a:endParaRPr lang="zh-CN" altLang="en-US" sz="2400" spc="200" dirty="0">
              <a:solidFill>
                <a:srgbClr val="333132"/>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22" presetClass="entr" presetSubtype="8" fill="hold" grpId="0" nodeType="withEffect">
                                  <p:stCondLst>
                                    <p:cond delay="40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6" grpId="0" bldLvl="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361315" y="581025"/>
            <a:ext cx="8536305" cy="4572000"/>
          </a:xfrm>
          <a:prstGeom prst="rect">
            <a:avLst/>
          </a:prstGeom>
          <a:noFill/>
        </p:spPr>
        <p:txBody>
          <a:bodyPr wrap="square" rtlCol="0">
            <a:spAutoFit/>
          </a:bodyPr>
          <a:p>
            <a:pPr algn="l">
              <a:lnSpc>
                <a:spcPct val="150000"/>
              </a:lnSpc>
            </a:pPr>
            <a:r>
              <a:rPr lang="zh-CN" altLang="en-US" sz="1400" dirty="0">
                <a:solidFill>
                  <a:schemeClr val="tx1"/>
                </a:solidFill>
                <a:latin typeface="微软雅黑" panose="020B0503020204020204" charset="-122"/>
                <a:ea typeface="微软雅黑" panose="020B0503020204020204" charset="-122"/>
              </a:rPr>
              <a:t>(二)现场资格审查</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        现场资格审查在2017年5月31日至6月9日期间进行。进入面试(体能测评、专业科目考试)的人员，须持有关证件资料，按照规定时间和指定地点，参加现场资格审查。</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        资格审查时，考生应提供证明材料原件及复印件各1份。证明材料包括：(1)本人毕业(学位)证、身份证、户口簿，以及招录职位要求的工作经历、资格证等其他证明材料，同时提供网上报名通过后的考生</a:t>
            </a:r>
            <a:r>
              <a:rPr lang="zh-CN" altLang="en-US" sz="1400" dirty="0">
                <a:solidFill>
                  <a:srgbClr val="FF0000"/>
                </a:solidFill>
                <a:latin typeface="微软雅黑" panose="020B0503020204020204" charset="-122"/>
                <a:ea typeface="微软雅黑" panose="020B0503020204020204" charset="-122"/>
              </a:rPr>
              <a:t>报名信息表</a:t>
            </a:r>
            <a:r>
              <a:rPr lang="zh-CN" altLang="en-US" sz="1400" dirty="0">
                <a:solidFill>
                  <a:schemeClr val="tx1"/>
                </a:solidFill>
                <a:latin typeface="微软雅黑" panose="020B0503020204020204" charset="-122"/>
                <a:ea typeface="微软雅黑" panose="020B0503020204020204" charset="-122"/>
              </a:rPr>
              <a:t>和</a:t>
            </a:r>
            <a:r>
              <a:rPr lang="zh-CN" altLang="en-US" sz="1400" dirty="0">
                <a:solidFill>
                  <a:srgbClr val="FF0000"/>
                </a:solidFill>
                <a:latin typeface="微软雅黑" panose="020B0503020204020204" charset="-122"/>
                <a:ea typeface="微软雅黑" panose="020B0503020204020204" charset="-122"/>
              </a:rPr>
              <a:t>《2017年上半年重庆市考试录用公务员现场资格审查表》</a:t>
            </a:r>
            <a:r>
              <a:rPr lang="zh-CN" altLang="en-US" sz="1400" dirty="0">
                <a:solidFill>
                  <a:schemeClr val="tx1"/>
                </a:solidFill>
                <a:latin typeface="微软雅黑" panose="020B0503020204020204" charset="-122"/>
                <a:ea typeface="微软雅黑" panose="020B0503020204020204" charset="-122"/>
              </a:rPr>
              <a:t>(附件3);(2)</a:t>
            </a:r>
            <a:r>
              <a:rPr lang="zh-CN" altLang="en-US" sz="1400" dirty="0">
                <a:solidFill>
                  <a:srgbClr val="A50A91"/>
                </a:solidFill>
                <a:latin typeface="微软雅黑" panose="020B0503020204020204" charset="-122"/>
                <a:ea typeface="微软雅黑" panose="020B0503020204020204" charset="-122"/>
              </a:rPr>
              <a:t>在职人员还应提供加盖工作单位及具有人事管理权限部门公章的同意报考证明</a:t>
            </a:r>
            <a:r>
              <a:rPr lang="zh-CN" altLang="en-US" sz="1400" dirty="0">
                <a:solidFill>
                  <a:schemeClr val="tx1"/>
                </a:solidFill>
                <a:latin typeface="微软雅黑" panose="020B0503020204020204" charset="-122"/>
                <a:ea typeface="微软雅黑" panose="020B0503020204020204" charset="-122"/>
              </a:rPr>
              <a:t>;(3)</a:t>
            </a:r>
            <a:r>
              <a:rPr lang="zh-CN" altLang="en-US" sz="1400" dirty="0">
                <a:solidFill>
                  <a:srgbClr val="C00000"/>
                </a:solidFill>
                <a:latin typeface="微软雅黑" panose="020B0503020204020204" charset="-122"/>
                <a:ea typeface="微软雅黑" panose="020B0503020204020204" charset="-122"/>
              </a:rPr>
              <a:t>尚未取得学历(学位)证的2017年全日制普通高校毕业生还应持学校签章的《2017年上半年重庆市考试录用公务员报名推荐表》</a:t>
            </a:r>
            <a:r>
              <a:rPr lang="zh-CN" altLang="en-US" sz="1400" dirty="0">
                <a:solidFill>
                  <a:schemeClr val="tx1"/>
                </a:solidFill>
                <a:latin typeface="微软雅黑" panose="020B0503020204020204" charset="-122"/>
                <a:ea typeface="微软雅黑" panose="020B0503020204020204" charset="-122"/>
              </a:rPr>
              <a:t>(附件4);(4)年龄在36周岁以上、40周岁以下的2017年应届硕士、博士研究生(非在职)还应提供学校出具的应届毕业生证明;(5)留学回国人员、赴台陆生(在台湾高等学校接受学历教育并获得学士及以上相应学位的大陆学生)还应提供教育部留学服务中心出具的境外学历(学位)认证书。</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        经审查不符合报考条件或自动放弃出现的缺额，经市公务员局核准，可在报考同一职位笔试合格人员中从高分到低分依次递补参加现场资格审查。经现场资格审查合格的人员方可进入面试(体能测评、专业科目考试)环节。</a:t>
            </a:r>
            <a:endParaRPr lang="zh-CN" altLang="en-US" sz="1400" dirty="0">
              <a:solidFill>
                <a:schemeClr val="tx1"/>
              </a:solidFill>
              <a:latin typeface="微软雅黑" panose="020B0503020204020204" charset="-122"/>
              <a:ea typeface="微软雅黑" panose="020B0503020204020204" charset="-122"/>
            </a:endParaRPr>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rPr>
              <a:t>01</a:t>
            </a:r>
            <a:endParaRPr lang="zh-CN" altLang="en-US"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a:defRPr/>
            </a:pPr>
            <a:r>
              <a:rPr lang="zh-CN" altLang="en-US" sz="2400" spc="200" dirty="0">
                <a:solidFill>
                  <a:srgbClr val="333132"/>
                </a:solidFill>
                <a:latin typeface="微软雅黑" panose="020B0503020204020204" charset="-122"/>
                <a:ea typeface="微软雅黑" panose="020B0503020204020204" charset="-122"/>
              </a:rPr>
              <a:t>招考公告解读</a:t>
            </a:r>
            <a:endParaRPr lang="zh-CN" altLang="en-US" sz="2400" spc="200" dirty="0">
              <a:solidFill>
                <a:srgbClr val="333132"/>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22" presetClass="entr" presetSubtype="8" fill="hold" grpId="0" nodeType="withEffect">
                                  <p:stCondLst>
                                    <p:cond delay="40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6" grpId="0" bldLvl="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361315" y="581025"/>
            <a:ext cx="8536305" cy="3611880"/>
          </a:xfrm>
          <a:prstGeom prst="rect">
            <a:avLst/>
          </a:prstGeom>
          <a:noFill/>
        </p:spPr>
        <p:txBody>
          <a:bodyPr wrap="square" rtlCol="0">
            <a:spAutoFit/>
          </a:bodyPr>
          <a:p>
            <a:pPr algn="l">
              <a:lnSpc>
                <a:spcPct val="150000"/>
              </a:lnSpc>
            </a:pPr>
            <a:r>
              <a:rPr lang="zh-CN" altLang="en-US" sz="1400" dirty="0">
                <a:solidFill>
                  <a:schemeClr val="tx1"/>
                </a:solidFill>
                <a:latin typeface="微软雅黑" panose="020B0503020204020204" charset="-122"/>
                <a:ea typeface="微软雅黑" panose="020B0503020204020204" charset="-122"/>
              </a:rPr>
              <a:t>(三)体能测评</a:t>
            </a:r>
            <a:endParaRPr lang="zh-CN" altLang="en-US" sz="1400" dirty="0">
              <a:solidFill>
                <a:schemeClr val="tx1"/>
              </a:solidFill>
              <a:latin typeface="微软雅黑" panose="020B0503020204020204" charset="-122"/>
              <a:ea typeface="微软雅黑" panose="020B0503020204020204" charset="-122"/>
            </a:endParaRPr>
          </a:p>
          <a:p>
            <a:pPr indent="457200" algn="l" fontAlgn="auto">
              <a:lnSpc>
                <a:spcPct val="150000"/>
              </a:lnSpc>
            </a:pPr>
            <a:r>
              <a:rPr lang="zh-CN" altLang="en-US" sz="1400" dirty="0">
                <a:solidFill>
                  <a:schemeClr val="tx1"/>
                </a:solidFill>
                <a:latin typeface="微软雅黑" panose="020B0503020204020204" charset="-122"/>
                <a:ea typeface="微软雅黑" panose="020B0503020204020204" charset="-122"/>
              </a:rPr>
              <a:t>体能测评在2017年6月1日至6月9日期间进行，由招录机关会同公务员主管部门组织实施。需要进行体能测评的有：公安人民警察、森林公安人民警察、司法人民警察和市交通行政执法总队、忠县交通行政执法大队职位，即有体能测评比例要求的职位。体能测评按《公安机关录用人民警察体能测评项目和标准(暂行)》(渝人社发〔2011〕103号)、《重庆市录用人民警察体能测评工作实施细则(试行)》(渝人社发〔2012〕81号)执行。体能测评结束后，不再递补人员进行体能测评。体能测评合格人员方可进入面试环节。(四)专业科目考试</a:t>
            </a:r>
            <a:endParaRPr lang="zh-CN" altLang="en-US" sz="1400" dirty="0">
              <a:solidFill>
                <a:schemeClr val="tx1"/>
              </a:solidFill>
              <a:latin typeface="微软雅黑" panose="020B0503020204020204" charset="-122"/>
              <a:ea typeface="微软雅黑" panose="020B0503020204020204" charset="-122"/>
            </a:endParaRPr>
          </a:p>
          <a:p>
            <a:pPr indent="457200" algn="l" fontAlgn="auto">
              <a:lnSpc>
                <a:spcPct val="150000"/>
              </a:lnSpc>
            </a:pPr>
            <a:r>
              <a:rPr lang="zh-CN" altLang="en-US" sz="1400" dirty="0">
                <a:solidFill>
                  <a:schemeClr val="tx1"/>
                </a:solidFill>
                <a:latin typeface="微软雅黑" panose="020B0503020204020204" charset="-122"/>
                <a:ea typeface="微软雅黑" panose="020B0503020204020204" charset="-122"/>
              </a:rPr>
              <a:t>市审计局所属财政财务审计、投资审计、计算机审计职位需要进行专业科目考试，考试时间为2017年6月8日。专业科目考试大纲在“重庆市考试录用公务员信息”栏目下的“招考公告”栏公布。</a:t>
            </a:r>
            <a:endParaRPr lang="zh-CN" altLang="en-US" sz="1400" dirty="0">
              <a:solidFill>
                <a:schemeClr val="tx1"/>
              </a:solidFill>
              <a:latin typeface="微软雅黑" panose="020B0503020204020204" charset="-122"/>
              <a:ea typeface="微软雅黑" panose="020B0503020204020204" charset="-122"/>
            </a:endParaRPr>
          </a:p>
          <a:p>
            <a:pPr indent="457200" algn="l" fontAlgn="auto">
              <a:lnSpc>
                <a:spcPct val="150000"/>
              </a:lnSpc>
            </a:pPr>
            <a:r>
              <a:rPr lang="zh-CN" altLang="en-US" sz="1400" dirty="0">
                <a:solidFill>
                  <a:schemeClr val="tx1"/>
                </a:solidFill>
                <a:latin typeface="微软雅黑" panose="020B0503020204020204" charset="-122"/>
                <a:ea typeface="微软雅黑" panose="020B0503020204020204" charset="-122"/>
              </a:rPr>
              <a:t>专业科目考试的人选依据面试比例确定，参加专业科目考试的人员均进入面试。专业科目考试成绩由市审计局在考试结束后的次日公布。</a:t>
            </a:r>
            <a:endParaRPr lang="zh-CN" altLang="en-US" sz="1400" dirty="0">
              <a:solidFill>
                <a:schemeClr val="tx1"/>
              </a:solidFill>
              <a:latin typeface="微软雅黑" panose="020B0503020204020204" charset="-122"/>
              <a:ea typeface="微软雅黑" panose="020B0503020204020204" charset="-122"/>
            </a:endParaRPr>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rPr>
              <a:t>01</a:t>
            </a:r>
            <a:endParaRPr lang="zh-CN" altLang="en-US"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a:defRPr/>
            </a:pPr>
            <a:r>
              <a:rPr lang="zh-CN" altLang="en-US" sz="2400" spc="200" dirty="0">
                <a:solidFill>
                  <a:srgbClr val="333132"/>
                </a:solidFill>
                <a:latin typeface="微软雅黑" panose="020B0503020204020204" charset="-122"/>
                <a:ea typeface="微软雅黑" panose="020B0503020204020204" charset="-122"/>
              </a:rPr>
              <a:t>招考公告解读</a:t>
            </a:r>
            <a:endParaRPr lang="zh-CN" altLang="en-US" sz="2400" spc="200" dirty="0">
              <a:solidFill>
                <a:srgbClr val="333132"/>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22" presetClass="entr" presetSubtype="8" fill="hold" grpId="0" nodeType="withEffect">
                                  <p:stCondLst>
                                    <p:cond delay="40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6" grpId="0" bldLvl="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361315" y="581025"/>
            <a:ext cx="8536305" cy="2971800"/>
          </a:xfrm>
          <a:prstGeom prst="rect">
            <a:avLst/>
          </a:prstGeom>
          <a:noFill/>
        </p:spPr>
        <p:txBody>
          <a:bodyPr wrap="square" rtlCol="0">
            <a:spAutoFit/>
          </a:bodyPr>
          <a:p>
            <a:pPr algn="l">
              <a:lnSpc>
                <a:spcPct val="150000"/>
              </a:lnSpc>
            </a:pPr>
            <a:r>
              <a:rPr lang="zh-CN" altLang="en-US" sz="1400" dirty="0">
                <a:solidFill>
                  <a:schemeClr val="tx1"/>
                </a:solidFill>
                <a:latin typeface="微软雅黑" panose="020B0503020204020204" charset="-122"/>
                <a:ea typeface="微软雅黑" panose="020B0503020204020204" charset="-122"/>
              </a:rPr>
              <a:t>(五)面试</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        面试在2017年 6月 11日(其中市司法局、市审计局、市地税局所属职位为6月10日-11日)进行，由市公务员局统一组织，各区县人力社保局和市级部门具体实施。</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        面试工作按照《重庆市公务员录用面试工作实施细则(试行)》(渝人社发〔2009〕151号)等有关规定执行。面试满分100分，合格分数线为60分(对于招录指标与参加</a:t>
            </a:r>
            <a:r>
              <a:rPr lang="zh-CN" altLang="en-US" sz="1400" dirty="0">
                <a:solidFill>
                  <a:srgbClr val="FF0000"/>
                </a:solidFill>
                <a:latin typeface="微软雅黑" panose="020B0503020204020204" charset="-122"/>
                <a:ea typeface="微软雅黑" panose="020B0503020204020204" charset="-122"/>
              </a:rPr>
              <a:t>面试人数比例低于1：2的职位</a:t>
            </a:r>
            <a:r>
              <a:rPr lang="zh-CN" altLang="en-US" sz="1400" dirty="0">
                <a:solidFill>
                  <a:schemeClr val="tx1"/>
                </a:solidFill>
                <a:latin typeface="微软雅黑" panose="020B0503020204020204" charset="-122"/>
                <a:ea typeface="微软雅黑" panose="020B0503020204020204" charset="-122"/>
              </a:rPr>
              <a:t>，考生面试成绩还</a:t>
            </a:r>
            <a:r>
              <a:rPr lang="zh-CN" altLang="en-US" sz="1400" dirty="0">
                <a:solidFill>
                  <a:srgbClr val="FF0000"/>
                </a:solidFill>
                <a:latin typeface="微软雅黑" panose="020B0503020204020204" charset="-122"/>
                <a:ea typeface="微软雅黑" panose="020B0503020204020204" charset="-122"/>
              </a:rPr>
              <a:t>应达到其所在面试考官组使用同一面试题本面试的所有人员的平均成绩，方可进入体检)</a:t>
            </a:r>
            <a:r>
              <a:rPr lang="zh-CN" altLang="en-US" sz="1400" dirty="0">
                <a:solidFill>
                  <a:schemeClr val="tx1"/>
                </a:solidFill>
                <a:latin typeface="微软雅黑" panose="020B0503020204020204" charset="-122"/>
                <a:ea typeface="微软雅黑" panose="020B0503020204020204" charset="-122"/>
              </a:rPr>
              <a:t>。</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        其中，公安人民警察基层警务技术岗(法医)职位，市司法局所属司法人民警察职位中有“司法执行及技术类”的专业要求和狱医、所医职位，当其招录指标与参加面试的人数比例低于1：2时，考生面试总成绩应达到70分及以上方可进入体检。</a:t>
            </a:r>
            <a:endParaRPr lang="zh-CN" altLang="en-US" sz="1400" dirty="0">
              <a:solidFill>
                <a:schemeClr val="tx1"/>
              </a:solidFill>
              <a:latin typeface="微软雅黑" panose="020B0503020204020204" charset="-122"/>
              <a:ea typeface="微软雅黑" panose="020B0503020204020204" charset="-122"/>
            </a:endParaRPr>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rPr>
              <a:t>01</a:t>
            </a:r>
            <a:endParaRPr lang="zh-CN" altLang="en-US"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a:defRPr/>
            </a:pPr>
            <a:r>
              <a:rPr lang="zh-CN" altLang="en-US" sz="2400" spc="200" dirty="0">
                <a:solidFill>
                  <a:srgbClr val="333132"/>
                </a:solidFill>
                <a:latin typeface="微软雅黑" panose="020B0503020204020204" charset="-122"/>
                <a:ea typeface="微软雅黑" panose="020B0503020204020204" charset="-122"/>
              </a:rPr>
              <a:t>招考公告解读</a:t>
            </a:r>
            <a:endParaRPr lang="zh-CN" altLang="en-US" sz="2400" spc="200" dirty="0">
              <a:solidFill>
                <a:srgbClr val="333132"/>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22" presetClass="entr" presetSubtype="8" fill="hold" grpId="0" nodeType="withEffect">
                                  <p:stCondLst>
                                    <p:cond delay="40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6" grpId="0" bldLvl="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361315" y="714375"/>
            <a:ext cx="8536305" cy="3291840"/>
          </a:xfrm>
          <a:prstGeom prst="rect">
            <a:avLst/>
          </a:prstGeom>
          <a:noFill/>
        </p:spPr>
        <p:txBody>
          <a:bodyPr wrap="square" rtlCol="0">
            <a:spAutoFit/>
          </a:bodyPr>
          <a:p>
            <a:pPr algn="l">
              <a:lnSpc>
                <a:spcPct val="150000"/>
              </a:lnSpc>
            </a:pPr>
            <a:r>
              <a:rPr lang="zh-CN" altLang="en-US" sz="1400" dirty="0">
                <a:solidFill>
                  <a:schemeClr val="tx1"/>
                </a:solidFill>
                <a:latin typeface="微软雅黑" panose="020B0503020204020204" charset="-122"/>
                <a:ea typeface="微软雅黑" panose="020B0503020204020204" charset="-122"/>
              </a:rPr>
              <a:t>(五)面试</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        市审计局所属有专业科目考试的职位，其专业科目考试成绩(百分制)占面试总成绩的30%，面试总成绩计算公式为：面试总成绩=面试成绩×70%+专业科目考试成绩×30%;考生总成绩=公共科目笔试总成绩÷2×60%+面试总成绩×40%。</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        安机关人民警察执法勤务职位的报考人员的笔试成绩，按照行政职业能力测验、申论、专业科目考试成绩占40%、30%、30%的比例合成，其考生总成绩=(行政职业能力测验成绩×40%+申论成绩×30%+专业科目考试成绩×30%)×60%+面试成绩×40%。</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        其余职位考生总成绩=公共科目笔试总成绩÷2×60%+面试成绩×40%。</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        招录单位在面试结束的当天向应试人员公布总成绩和参加体检人选名单。上述成绩和名单也可于面试结束1个工作日内在“重庆市考试录用公务员信息”栏目下的“专业测试面试体检”栏查询。</a:t>
            </a:r>
            <a:endParaRPr lang="zh-CN" altLang="en-US" sz="1400" dirty="0">
              <a:solidFill>
                <a:schemeClr val="tx1"/>
              </a:solidFill>
              <a:latin typeface="微软雅黑" panose="020B0503020204020204" charset="-122"/>
              <a:ea typeface="微软雅黑" panose="020B0503020204020204" charset="-122"/>
            </a:endParaRPr>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rPr>
              <a:t>01</a:t>
            </a:r>
            <a:endParaRPr lang="zh-CN" altLang="en-US"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a:defRPr/>
            </a:pPr>
            <a:r>
              <a:rPr lang="zh-CN" altLang="en-US" sz="2400" spc="200" dirty="0">
                <a:solidFill>
                  <a:srgbClr val="333132"/>
                </a:solidFill>
                <a:latin typeface="微软雅黑" panose="020B0503020204020204" charset="-122"/>
                <a:ea typeface="微软雅黑" panose="020B0503020204020204" charset="-122"/>
              </a:rPr>
              <a:t>招考公告解读</a:t>
            </a:r>
            <a:endParaRPr lang="zh-CN" altLang="en-US" sz="2400" spc="200" dirty="0">
              <a:solidFill>
                <a:srgbClr val="333132"/>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22" presetClass="entr" presetSubtype="8" fill="hold" grpId="0" nodeType="withEffect">
                                  <p:stCondLst>
                                    <p:cond delay="40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6" grpId="0" bldLvl="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828675" y="682625"/>
            <a:ext cx="7488555" cy="4023360"/>
          </a:xfrm>
          <a:prstGeom prst="rect">
            <a:avLst/>
          </a:prstGeom>
          <a:noFill/>
        </p:spPr>
        <p:txBody>
          <a:bodyPr wrap="square" rtlCol="0">
            <a:spAutoFit/>
          </a:bodyPr>
          <a:p>
            <a:pPr algn="l">
              <a:lnSpc>
                <a:spcPct val="150000"/>
              </a:lnSpc>
            </a:pPr>
            <a:endParaRPr lang="zh-CN" altLang="en-US" sz="1600" b="1" dirty="0">
              <a:solidFill>
                <a:schemeClr val="tx1"/>
              </a:solidFill>
              <a:latin typeface="微软雅黑" panose="020B0503020204020204" charset="-122"/>
              <a:ea typeface="微软雅黑" panose="020B0503020204020204" charset="-122"/>
            </a:endParaRPr>
          </a:p>
          <a:p>
            <a:pPr algn="l">
              <a:lnSpc>
                <a:spcPct val="150000"/>
              </a:lnSpc>
            </a:pPr>
            <a:r>
              <a:rPr lang="zh-CN" altLang="en-US" sz="1600" b="1" dirty="0">
                <a:solidFill>
                  <a:schemeClr val="tx1"/>
                </a:solidFill>
                <a:latin typeface="微软雅黑" panose="020B0503020204020204" charset="-122"/>
                <a:ea typeface="微软雅黑" panose="020B0503020204020204" charset="-122"/>
              </a:rPr>
              <a:t>五、体检和考察</a:t>
            </a:r>
            <a:endParaRPr lang="zh-CN" altLang="en-US" sz="1600" b="1"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      (一)体检。体检在2017年 6月12日至6月 16日期间进行。体检人选从面试合格人选中依据考生总成绩按同一职位从高分到低分以招录指标1：1的比例确定，</a:t>
            </a:r>
            <a:r>
              <a:rPr lang="zh-CN" altLang="en-US" sz="1400" dirty="0">
                <a:solidFill>
                  <a:srgbClr val="FF0000"/>
                </a:solidFill>
                <a:latin typeface="微软雅黑" panose="020B0503020204020204" charset="-122"/>
                <a:ea typeface="微软雅黑" panose="020B0503020204020204" charset="-122"/>
              </a:rPr>
              <a:t>若最后一名成绩并列的，则依次以公共科目笔试总成绩、行政职业能力测验成绩、申论成绩</a:t>
            </a:r>
            <a:r>
              <a:rPr lang="zh-CN" altLang="en-US" sz="1400" dirty="0">
                <a:solidFill>
                  <a:schemeClr val="tx1"/>
                </a:solidFill>
                <a:latin typeface="微软雅黑" panose="020B0503020204020204" charset="-122"/>
                <a:ea typeface="微软雅黑" panose="020B0503020204020204" charset="-122"/>
              </a:rPr>
              <a:t>(仅指公安机关人民警察执法勤务职位)从高分到低分的顺序确定;若上述各项成绩都相同，则报经市公务员主管部门同意后加试一场面试并按加试面试成绩的高低依次确定体检人选(若其中1名考生为符合政府安排工 作条件的退役士兵，则直接将其确定为体检人选)。</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    体检按照《公务员录用体检通用标准(试行)》(渝人社发〔2017〕46号)等相关规定组织实施。其中，报考人民警察职位的，按照《公务员录用特殊体检标准(试行)》等相关规定执行。国家对体检政策有新规定或进行调整的，从其规定。</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endParaRPr lang="zh-CN" altLang="en-US" sz="1400" dirty="0">
              <a:solidFill>
                <a:schemeClr val="tx1"/>
              </a:solidFill>
              <a:latin typeface="微软雅黑" panose="020B0503020204020204" charset="-122"/>
              <a:ea typeface="微软雅黑" panose="020B0503020204020204" charset="-122"/>
            </a:endParaRPr>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rPr>
              <a:t>01</a:t>
            </a:r>
            <a:endParaRPr lang="zh-CN" altLang="en-US"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a:defRPr/>
            </a:pPr>
            <a:r>
              <a:rPr lang="zh-CN" altLang="en-US" sz="2400" spc="200" dirty="0">
                <a:solidFill>
                  <a:srgbClr val="333132"/>
                </a:solidFill>
                <a:latin typeface="微软雅黑" panose="020B0503020204020204" charset="-122"/>
                <a:ea typeface="微软雅黑" panose="020B0503020204020204" charset="-122"/>
              </a:rPr>
              <a:t>招考公告解读</a:t>
            </a:r>
            <a:endParaRPr lang="zh-CN" altLang="en-US" sz="2400" spc="200" dirty="0">
              <a:solidFill>
                <a:srgbClr val="333132"/>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22" presetClass="entr" presetSubtype="8" fill="hold" grpId="0" nodeType="withEffect">
                                  <p:stCondLst>
                                    <p:cond delay="40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6" grpId="0"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828675" y="682625"/>
            <a:ext cx="7488555" cy="3749040"/>
          </a:xfrm>
          <a:prstGeom prst="rect">
            <a:avLst/>
          </a:prstGeom>
          <a:noFill/>
        </p:spPr>
        <p:txBody>
          <a:bodyPr wrap="square" rtlCol="0">
            <a:spAutoFit/>
          </a:bodyPr>
          <a:p>
            <a:pPr algn="l">
              <a:lnSpc>
                <a:spcPct val="150000"/>
              </a:lnSpc>
            </a:pPr>
            <a:endParaRPr lang="zh-CN" altLang="en-US" sz="1600" b="1" dirty="0">
              <a:solidFill>
                <a:schemeClr val="tx1"/>
              </a:solidFill>
              <a:latin typeface="微软雅黑" panose="020B0503020204020204" charset="-122"/>
              <a:ea typeface="微软雅黑" panose="020B0503020204020204" charset="-122"/>
            </a:endParaRPr>
          </a:p>
          <a:p>
            <a:pPr algn="l">
              <a:lnSpc>
                <a:spcPct val="150000"/>
              </a:lnSpc>
            </a:pPr>
            <a:r>
              <a:rPr lang="zh-CN" altLang="en-US" sz="1600" b="1" dirty="0">
                <a:solidFill>
                  <a:schemeClr val="tx1"/>
                </a:solidFill>
                <a:latin typeface="微软雅黑" panose="020B0503020204020204" charset="-122"/>
                <a:ea typeface="微软雅黑" panose="020B0503020204020204" charset="-122"/>
              </a:rPr>
              <a:t>五、体检和考察</a:t>
            </a:r>
            <a:endParaRPr lang="zh-CN" altLang="en-US" sz="1600" b="1"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      (二)考察。体检合格者，由招录有关单位按照《重庆市公务员录用考察办法》(渝人社发〔2016〕304号)、《关于做好我市录用人民警察考察工作有关事宜的通知》(渝公局发〔2011〕2号)等规定对其进行考察。考察政策有新规定的，从其规定。</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600" b="1" dirty="0">
                <a:solidFill>
                  <a:schemeClr val="tx1"/>
                </a:solidFill>
                <a:latin typeface="微软雅黑" panose="020B0503020204020204" charset="-122"/>
                <a:ea typeface="微软雅黑" panose="020B0503020204020204" charset="-122"/>
              </a:rPr>
              <a:t>六、公示</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        考察合格的拟录用人员，由招录区县、市级部门同时通过张榜、本区县(市级部门)网络、“重庆市考试录用公务员信息”栏目下的“拟录用公示”栏进行5个工作日的公示。公示内容包括拟录用人员姓名、性别、准考证号、学历、所在工作单位(应届生填毕业院校)。同时公布举报电话，接受社会监督。</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endParaRPr lang="zh-CN" altLang="en-US" sz="1400" dirty="0">
              <a:solidFill>
                <a:schemeClr val="tx1"/>
              </a:solidFill>
              <a:latin typeface="微软雅黑" panose="020B0503020204020204" charset="-122"/>
              <a:ea typeface="微软雅黑" panose="020B0503020204020204" charset="-122"/>
            </a:endParaRPr>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rPr>
              <a:t>01</a:t>
            </a:r>
            <a:endParaRPr lang="zh-CN" altLang="en-US"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a:defRPr/>
            </a:pPr>
            <a:r>
              <a:rPr lang="zh-CN" altLang="en-US" sz="2400" spc="200" dirty="0">
                <a:solidFill>
                  <a:srgbClr val="333132"/>
                </a:solidFill>
                <a:latin typeface="微软雅黑" panose="020B0503020204020204" charset="-122"/>
                <a:ea typeface="微软雅黑" panose="020B0503020204020204" charset="-122"/>
              </a:rPr>
              <a:t>招考公告解读</a:t>
            </a:r>
            <a:endParaRPr lang="zh-CN" altLang="en-US" sz="2400" spc="200" dirty="0">
              <a:solidFill>
                <a:srgbClr val="333132"/>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22" presetClass="entr" presetSubtype="8" fill="hold" grpId="0" nodeType="withEffect">
                                  <p:stCondLst>
                                    <p:cond delay="40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6" grpId="0" bldLvl="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828675" y="682625"/>
            <a:ext cx="7488555" cy="3337560"/>
          </a:xfrm>
          <a:prstGeom prst="rect">
            <a:avLst/>
          </a:prstGeom>
          <a:noFill/>
        </p:spPr>
        <p:txBody>
          <a:bodyPr wrap="square" rtlCol="0">
            <a:spAutoFit/>
          </a:bodyPr>
          <a:p>
            <a:pPr algn="l">
              <a:lnSpc>
                <a:spcPct val="150000"/>
              </a:lnSpc>
            </a:pPr>
            <a:r>
              <a:rPr lang="zh-CN" altLang="en-US" sz="1600" b="1" dirty="0">
                <a:solidFill>
                  <a:schemeClr val="tx1"/>
                </a:solidFill>
                <a:latin typeface="微软雅黑" panose="020B0503020204020204" charset="-122"/>
                <a:ea typeface="微软雅黑" panose="020B0503020204020204" charset="-122"/>
              </a:rPr>
              <a:t>七、录用审批与试用</a:t>
            </a:r>
            <a:endParaRPr lang="zh-CN" altLang="en-US" sz="1400" dirty="0">
              <a:solidFill>
                <a:schemeClr val="tx1"/>
              </a:solidFill>
              <a:latin typeface="微软雅黑" panose="020B0503020204020204" charset="-122"/>
              <a:ea typeface="微软雅黑" panose="020B0503020204020204" charset="-122"/>
            </a:endParaRPr>
          </a:p>
          <a:p>
            <a:pPr indent="457200" algn="l" fontAlgn="auto">
              <a:lnSpc>
                <a:spcPct val="150000"/>
              </a:lnSpc>
            </a:pPr>
            <a:r>
              <a:rPr lang="zh-CN" altLang="en-US" sz="1400" dirty="0">
                <a:solidFill>
                  <a:schemeClr val="tx1"/>
                </a:solidFill>
                <a:latin typeface="微软雅黑" panose="020B0503020204020204" charset="-122"/>
                <a:ea typeface="微软雅黑" panose="020B0503020204020204" charset="-122"/>
              </a:rPr>
              <a:t>录用审批前，若出现拟录用人员不符合招录条件或自动放弃录用资格等情况时，取消该招录指标，其缺额不再进行递补。</a:t>
            </a:r>
            <a:endParaRPr lang="zh-CN" altLang="en-US" sz="1400" dirty="0">
              <a:solidFill>
                <a:schemeClr val="tx1"/>
              </a:solidFill>
              <a:latin typeface="微软雅黑" panose="020B0503020204020204" charset="-122"/>
              <a:ea typeface="微软雅黑" panose="020B0503020204020204" charset="-122"/>
            </a:endParaRPr>
          </a:p>
          <a:p>
            <a:pPr indent="457200" algn="l" fontAlgn="auto">
              <a:lnSpc>
                <a:spcPct val="150000"/>
              </a:lnSpc>
            </a:pPr>
            <a:r>
              <a:rPr lang="zh-CN" altLang="en-US" sz="1400" dirty="0">
                <a:solidFill>
                  <a:schemeClr val="tx1"/>
                </a:solidFill>
                <a:latin typeface="微软雅黑" panose="020B0503020204020204" charset="-122"/>
                <a:ea typeface="微软雅黑" panose="020B0503020204020204" charset="-122"/>
              </a:rPr>
              <a:t>公示期满，对没有问题或者反映问题不影响录用的，按照规定程序办理公务员录用审批手续;对有严重问题并查有实据的，不予录用;对反映有严重问题，但一时难以查实的，暂缓录用，待查实并做出结论后再决定是否录用。</a:t>
            </a:r>
            <a:endParaRPr lang="zh-CN" altLang="en-US" sz="1400" dirty="0">
              <a:solidFill>
                <a:schemeClr val="tx1"/>
              </a:solidFill>
              <a:latin typeface="微软雅黑" panose="020B0503020204020204" charset="-122"/>
              <a:ea typeface="微软雅黑" panose="020B0503020204020204" charset="-122"/>
            </a:endParaRPr>
          </a:p>
          <a:p>
            <a:pPr indent="457200" algn="l" fontAlgn="auto">
              <a:lnSpc>
                <a:spcPct val="150000"/>
              </a:lnSpc>
            </a:pPr>
            <a:r>
              <a:rPr lang="zh-CN" altLang="en-US" sz="1400" dirty="0">
                <a:solidFill>
                  <a:srgbClr val="FF0000"/>
                </a:solidFill>
                <a:latin typeface="微软雅黑" panose="020B0503020204020204" charset="-122"/>
                <a:ea typeface="微软雅黑" panose="020B0503020204020204" charset="-122"/>
              </a:rPr>
              <a:t>新录用公务员</a:t>
            </a:r>
            <a:r>
              <a:rPr lang="zh-CN" altLang="en-US" sz="1400" dirty="0">
                <a:solidFill>
                  <a:schemeClr val="tx1"/>
                </a:solidFill>
                <a:latin typeface="微软雅黑" panose="020B0503020204020204" charset="-122"/>
                <a:ea typeface="微软雅黑" panose="020B0503020204020204" charset="-122"/>
              </a:rPr>
              <a:t>，由招录区县、市级部门发放《公务员录用通知书》，</a:t>
            </a:r>
            <a:r>
              <a:rPr lang="zh-CN" altLang="en-US" sz="1400" dirty="0">
                <a:solidFill>
                  <a:srgbClr val="FF0000"/>
                </a:solidFill>
                <a:latin typeface="微软雅黑" panose="020B0503020204020204" charset="-122"/>
                <a:ea typeface="微软雅黑" panose="020B0503020204020204" charset="-122"/>
              </a:rPr>
              <a:t>实行一年试用期</a:t>
            </a:r>
            <a:r>
              <a:rPr lang="zh-CN" altLang="en-US" sz="1400" dirty="0">
                <a:solidFill>
                  <a:schemeClr val="tx1"/>
                </a:solidFill>
                <a:latin typeface="微软雅黑" panose="020B0503020204020204" charset="-122"/>
                <a:ea typeface="微软雅黑" panose="020B0503020204020204" charset="-122"/>
              </a:rPr>
              <a:t>。试用期从新录用公务员到招录机关报到之日起算。试用期满考核合格的，予以任职定级并进行公务员登记;不合格的，取消录用。。</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endParaRPr lang="zh-CN" altLang="en-US" sz="1400" dirty="0">
              <a:solidFill>
                <a:schemeClr val="tx1"/>
              </a:solidFill>
              <a:latin typeface="微软雅黑" panose="020B0503020204020204" charset="-122"/>
              <a:ea typeface="微软雅黑" panose="020B0503020204020204" charset="-122"/>
            </a:endParaRPr>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rPr>
              <a:t>01</a:t>
            </a:r>
            <a:endParaRPr lang="zh-CN" altLang="en-US"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a:defRPr/>
            </a:pPr>
            <a:r>
              <a:rPr lang="zh-CN" altLang="en-US" sz="2400" spc="200" dirty="0">
                <a:solidFill>
                  <a:srgbClr val="333132"/>
                </a:solidFill>
                <a:latin typeface="微软雅黑" panose="020B0503020204020204" charset="-122"/>
                <a:ea typeface="微软雅黑" panose="020B0503020204020204" charset="-122"/>
              </a:rPr>
              <a:t>招考公告解读</a:t>
            </a:r>
            <a:endParaRPr lang="zh-CN" altLang="en-US" sz="2400" spc="200" dirty="0">
              <a:solidFill>
                <a:srgbClr val="333132"/>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22" presetClass="entr" presetSubtype="8" fill="hold" grpId="0" nodeType="withEffect">
                                  <p:stCondLst>
                                    <p:cond delay="40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6" grpId="0" bldLvl="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828675" y="593725"/>
            <a:ext cx="7488555" cy="4983480"/>
          </a:xfrm>
          <a:prstGeom prst="rect">
            <a:avLst/>
          </a:prstGeom>
          <a:noFill/>
        </p:spPr>
        <p:txBody>
          <a:bodyPr wrap="square" rtlCol="0">
            <a:spAutoFit/>
          </a:bodyPr>
          <a:p>
            <a:pPr algn="l">
              <a:lnSpc>
                <a:spcPct val="150000"/>
              </a:lnSpc>
            </a:pPr>
            <a:r>
              <a:rPr lang="zh-CN" altLang="en-US" sz="1600" b="1" dirty="0">
                <a:solidFill>
                  <a:schemeClr val="tx1"/>
                </a:solidFill>
                <a:latin typeface="微软雅黑" panose="020B0503020204020204" charset="-122"/>
                <a:ea typeface="微软雅黑" panose="020B0503020204020204" charset="-122"/>
              </a:rPr>
              <a:t>八、纪律要求</a:t>
            </a:r>
            <a:endParaRPr lang="zh-CN" altLang="en-US" sz="1600" b="1"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一)报考人员应严格遵守公务员考试录用纪律和考场规则，诚信报考，不得弄虚作假和舞弊。凡违反录用考试纪律的，一经查实，按不同情况根据国家相关规定分别给予取消考试资格、考试成绩无效、取消录用资格等处理，并记入本人诚信档案。构成犯罪的，依法追究刑事责任。</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(二)报考人员应认真执行公务员考试录用各环节相关规定。不按规定时间、地点参加现场资格审查、专业科目考试、体能测评、面试、体检的，视为自动放弃。</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600" b="1" dirty="0">
                <a:solidFill>
                  <a:schemeClr val="tx1"/>
                </a:solidFill>
                <a:latin typeface="微软雅黑" panose="020B0503020204020204" charset="-122"/>
                <a:ea typeface="微软雅黑" panose="020B0503020204020204" charset="-122"/>
              </a:rPr>
              <a:t>九、其它</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一)关于招考咨询。为方便报考人员，市公务员主管部门就报考政策、网上报名操作和考务安排等事宜，编制了《重庆市考试录用公务员报考指南(2017年上半年修订)》及职位简介等相关信息，报考人员可在“重庆市考试录用公务员信息”栏中查询。对《报考指南》没有涉及或者没有解答的有关问题，请按以下方式咨询：</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1.网上报名技术及照片审核咨询电话：023-86868838、023-86868837。</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2.笔试考务及减免考务费咨询电话：023-86868820、023-86868812。</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r>
              <a:rPr lang="zh-CN" altLang="en-US" sz="1400" dirty="0">
                <a:solidFill>
                  <a:schemeClr val="tx1"/>
                </a:solidFill>
                <a:latin typeface="微软雅黑" panose="020B0503020204020204" charset="-122"/>
                <a:ea typeface="微软雅黑" panose="020B0503020204020204" charset="-122"/>
              </a:rPr>
              <a:t>3.招录政策咨询电话：023-86868612、023-86868663。</a:t>
            </a:r>
            <a:endParaRPr lang="zh-CN" altLang="en-US" sz="1400" dirty="0">
              <a:solidFill>
                <a:schemeClr val="tx1"/>
              </a:solidFill>
              <a:latin typeface="微软雅黑" panose="020B0503020204020204" charset="-122"/>
              <a:ea typeface="微软雅黑" panose="020B0503020204020204" charset="-122"/>
            </a:endParaRPr>
          </a:p>
          <a:p>
            <a:pPr algn="l">
              <a:lnSpc>
                <a:spcPct val="150000"/>
              </a:lnSpc>
            </a:pPr>
            <a:endParaRPr lang="zh-CN" altLang="en-US" sz="1400" dirty="0">
              <a:solidFill>
                <a:schemeClr val="tx1"/>
              </a:solidFill>
              <a:latin typeface="微软雅黑" panose="020B0503020204020204" charset="-122"/>
              <a:ea typeface="微软雅黑" panose="020B0503020204020204" charset="-122"/>
            </a:endParaRPr>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rPr>
              <a:t>01</a:t>
            </a:r>
            <a:endParaRPr lang="zh-CN" altLang="en-US"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a:defRPr/>
            </a:pPr>
            <a:r>
              <a:rPr lang="zh-CN" altLang="en-US" sz="2400" spc="200" dirty="0">
                <a:solidFill>
                  <a:srgbClr val="333132"/>
                </a:solidFill>
                <a:latin typeface="微软雅黑" panose="020B0503020204020204" charset="-122"/>
                <a:ea typeface="微软雅黑" panose="020B0503020204020204" charset="-122"/>
              </a:rPr>
              <a:t>招考公告解读</a:t>
            </a:r>
            <a:endParaRPr lang="zh-CN" altLang="en-US" sz="2400" spc="200" dirty="0">
              <a:solidFill>
                <a:srgbClr val="333132"/>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22" presetClass="entr" presetSubtype="8" fill="hold" grpId="0" nodeType="withEffect">
                                  <p:stCondLst>
                                    <p:cond delay="40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6" grpId="0" bldLvl="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p:nvPr/>
        </p:nvGraphicFramePr>
        <p:xfrm>
          <a:off x="1337310" y="902335"/>
          <a:ext cx="5766435" cy="3314065"/>
        </p:xfrm>
        <a:graphic>
          <a:graphicData uri="http://schemas.openxmlformats.org/drawingml/2006/table">
            <a:tbl>
              <a:tblPr firstRow="1" bandRow="1">
                <a:tableStyleId>{5940675A-B579-460E-94D1-54222C63F5DA}</a:tableStyleId>
              </a:tblPr>
              <a:tblGrid>
                <a:gridCol w="523875"/>
                <a:gridCol w="1409065"/>
                <a:gridCol w="3833495"/>
              </a:tblGrid>
              <a:tr h="414020">
                <a:tc>
                  <a:txBody>
                    <a:bodyPr/>
                    <a:p>
                      <a:pPr marL="0" indent="0" algn="ctr">
                        <a:buNone/>
                      </a:pPr>
                      <a:r>
                        <a:rPr lang="zh-CN" altLang="en-US"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rPr>
                        <a:t>序号</a:t>
                      </a:r>
                      <a:endParaRPr lang="zh-CN" altLang="en-US"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endParaRPr>
                    </a:p>
                  </a:txBody>
                  <a:tcPr marL="0" marR="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9F9F9"/>
                    </a:solidFill>
                  </a:tcPr>
                </a:tc>
                <a:tc>
                  <a:txBody>
                    <a:bodyPr/>
                    <a:p>
                      <a:pPr marL="0" indent="0" algn="ctr">
                        <a:buNone/>
                      </a:pPr>
                      <a:r>
                        <a:rPr lang="zh-CN" altLang="en-US"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rPr>
                        <a:t>内容</a:t>
                      </a:r>
                      <a:endParaRPr lang="zh-CN" altLang="en-US"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endParaRPr>
                    </a:p>
                  </a:txBody>
                  <a:tcPr marL="0" marR="0" marT="0" marB="0" vert="horz" anchor="ctr">
                    <a:lnL w="12700" cap="flat" cmpd="sng">
                      <a:solidFill>
                        <a:srgbClr val="080000"/>
                      </a:solidFill>
                      <a:prstDash val="solid"/>
                      <a:headEnd type="none" w="med" len="med"/>
                      <a:tailEnd type="none" w="med" len="med"/>
                    </a:lnL>
                    <a:lnR cap="flat">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9F9F9"/>
                    </a:solidFill>
                  </a:tcPr>
                </a:tc>
                <a:tc>
                  <a:txBody>
                    <a:bodyPr/>
                    <a:p>
                      <a:pPr marL="0" indent="0" algn="ctr">
                        <a:buNone/>
                      </a:pPr>
                      <a:r>
                        <a:rPr lang="zh-CN" altLang="en-US"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rPr>
                        <a:t>时间</a:t>
                      </a:r>
                      <a:endParaRPr lang="zh-CN" altLang="en-US"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endParaRPr>
                    </a:p>
                  </a:txBody>
                  <a:tcPr marL="0" marR="0" marT="0" marB="0" vert="horz" anchor="ctr">
                    <a:lnL cap="flat">
                      <a:noFill/>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9F9F9"/>
                    </a:solidFill>
                  </a:tcPr>
                </a:tc>
              </a:tr>
              <a:tr h="414020">
                <a:tc>
                  <a:txBody>
                    <a:bodyPr/>
                    <a:p>
                      <a:pPr marL="0" indent="0" algn="ctr">
                        <a:buNone/>
                      </a:pPr>
                      <a:r>
                        <a:rPr lang="en-US" altLang="zh-CN"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rPr>
                        <a:t>1</a:t>
                      </a:r>
                      <a:endParaRPr lang="en-US" altLang="zh-CN"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endParaRPr>
                    </a:p>
                  </a:txBody>
                  <a:tcPr marL="0" marR="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9F9F9"/>
                    </a:solidFill>
                  </a:tcPr>
                </a:tc>
                <a:tc>
                  <a:txBody>
                    <a:bodyPr/>
                    <a:p>
                      <a:pPr marL="0" indent="0" algn="ctr">
                        <a:buNone/>
                      </a:pPr>
                      <a:r>
                        <a:rPr lang="zh-CN" altLang="en-US"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rPr>
                        <a:t>发布公告</a:t>
                      </a:r>
                      <a:endParaRPr lang="zh-CN" altLang="en-US"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endParaRPr>
                    </a:p>
                  </a:txBody>
                  <a:tcPr marL="0" marR="0" marT="0" marB="0" vert="horz" anchor="ctr">
                    <a:lnL w="12700" cap="flat" cmpd="sng">
                      <a:solidFill>
                        <a:srgbClr val="080000"/>
                      </a:solidFill>
                      <a:prstDash val="solid"/>
                      <a:headEnd type="none" w="med" len="med"/>
                      <a:tailEnd type="none" w="med" len="med"/>
                    </a:lnL>
                    <a:lnR cap="flat">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9F9F9"/>
                    </a:solidFill>
                  </a:tcPr>
                </a:tc>
                <a:tc>
                  <a:txBody>
                    <a:bodyPr/>
                    <a:p>
                      <a:pPr marL="0" indent="0" algn="ctr">
                        <a:buNone/>
                      </a:pPr>
                      <a:r>
                        <a:rPr lang="en-US" altLang="zh-CN"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rPr>
                        <a:t>3</a:t>
                      </a:r>
                      <a:r>
                        <a:rPr lang="zh-CN" altLang="en-US"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rPr>
                        <a:t>月</a:t>
                      </a:r>
                      <a:r>
                        <a:rPr lang="en-US" altLang="zh-CN"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rPr>
                        <a:t>20</a:t>
                      </a:r>
                      <a:r>
                        <a:rPr lang="zh-CN" altLang="en-US"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rPr>
                        <a:t>日</a:t>
                      </a:r>
                      <a:endParaRPr lang="zh-CN" altLang="en-US"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endParaRPr>
                    </a:p>
                  </a:txBody>
                  <a:tcPr marL="0" marR="0" marT="0" marB="0" vert="horz" anchor="ctr">
                    <a:lnL cap="flat">
                      <a:noFill/>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9F9F9"/>
                    </a:solidFill>
                  </a:tcPr>
                </a:tc>
              </a:tr>
              <a:tr h="414655">
                <a:tc>
                  <a:txBody>
                    <a:bodyPr/>
                    <a:p>
                      <a:pPr marL="0" indent="0" algn="ctr">
                        <a:buNone/>
                      </a:pPr>
                      <a:r>
                        <a:rPr lang="en-US" altLang="zh-CN"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rPr>
                        <a:t>2</a:t>
                      </a:r>
                      <a:endParaRPr lang="en-US" altLang="zh-CN"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endParaRPr>
                    </a:p>
                  </a:txBody>
                  <a:tcPr marL="0" marR="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9F9F9"/>
                    </a:solidFill>
                  </a:tcPr>
                </a:tc>
                <a:tc>
                  <a:txBody>
                    <a:bodyPr/>
                    <a:p>
                      <a:pPr marL="0" indent="0" algn="ctr">
                        <a:buNone/>
                      </a:pPr>
                      <a:r>
                        <a:rPr lang="zh-CN" altLang="en-US"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rPr>
                        <a:t>网上报名</a:t>
                      </a:r>
                      <a:endParaRPr lang="zh-CN" altLang="en-US"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endParaRPr>
                    </a:p>
                  </a:txBody>
                  <a:tcPr marL="0" marR="0" marT="0" marB="0" vert="horz" anchor="ctr">
                    <a:lnL w="12700" cap="flat" cmpd="sng">
                      <a:solidFill>
                        <a:srgbClr val="080000"/>
                      </a:solidFill>
                      <a:prstDash val="solid"/>
                      <a:headEnd type="none" w="med" len="med"/>
                      <a:tailEnd type="none" w="med" len="med"/>
                    </a:lnL>
                    <a:lnR cap="flat">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9F9F9"/>
                    </a:solidFill>
                  </a:tcPr>
                </a:tc>
                <a:tc>
                  <a:txBody>
                    <a:bodyPr/>
                    <a:p>
                      <a:pPr marL="0" indent="0" algn="ctr">
                        <a:buNone/>
                      </a:pPr>
                      <a:r>
                        <a:rPr lang="en-US" altLang="zh-CN" sz="1200" b="0" u="none">
                          <a:solidFill>
                            <a:srgbClr val="FF0000"/>
                          </a:solidFill>
                          <a:highlight>
                            <a:srgbClr val="F9F9F9"/>
                          </a:highlight>
                          <a:latin typeface="微软雅黑" panose="020B0503020204020204" charset="-122"/>
                          <a:ea typeface="微软雅黑" panose="020B0503020204020204" charset="-122"/>
                          <a:cs typeface="宋体" panose="02010600030101010101" pitchFamily="2" charset="-122"/>
                        </a:rPr>
                        <a:t>3</a:t>
                      </a:r>
                      <a:r>
                        <a:rPr lang="zh-CN" altLang="en-US" sz="1200" b="0" u="none">
                          <a:solidFill>
                            <a:srgbClr val="FF0000"/>
                          </a:solidFill>
                          <a:highlight>
                            <a:srgbClr val="F9F9F9"/>
                          </a:highlight>
                          <a:latin typeface="微软雅黑" panose="020B0503020204020204" charset="-122"/>
                          <a:ea typeface="微软雅黑" panose="020B0503020204020204" charset="-122"/>
                          <a:cs typeface="宋体" panose="02010600030101010101" pitchFamily="2" charset="-122"/>
                        </a:rPr>
                        <a:t>月</a:t>
                      </a:r>
                      <a:r>
                        <a:rPr lang="en-US" altLang="zh-CN" sz="1200" b="0" u="none">
                          <a:solidFill>
                            <a:srgbClr val="FF0000"/>
                          </a:solidFill>
                          <a:highlight>
                            <a:srgbClr val="F9F9F9"/>
                          </a:highlight>
                          <a:latin typeface="微软雅黑" panose="020B0503020204020204" charset="-122"/>
                          <a:ea typeface="微软雅黑" panose="020B0503020204020204" charset="-122"/>
                          <a:cs typeface="宋体" panose="02010600030101010101" pitchFamily="2" charset="-122"/>
                        </a:rPr>
                        <a:t>24</a:t>
                      </a:r>
                      <a:r>
                        <a:rPr lang="zh-CN" altLang="en-US" sz="1200" b="0" u="none">
                          <a:solidFill>
                            <a:srgbClr val="FF0000"/>
                          </a:solidFill>
                          <a:highlight>
                            <a:srgbClr val="F9F9F9"/>
                          </a:highlight>
                          <a:latin typeface="微软雅黑" panose="020B0503020204020204" charset="-122"/>
                          <a:ea typeface="微软雅黑" panose="020B0503020204020204" charset="-122"/>
                          <a:cs typeface="宋体" panose="02010600030101010101" pitchFamily="2" charset="-122"/>
                        </a:rPr>
                        <a:t>日</a:t>
                      </a:r>
                      <a:r>
                        <a:rPr lang="en-US" altLang="zh-CN" sz="1200" b="0" u="none">
                          <a:solidFill>
                            <a:srgbClr val="FF0000"/>
                          </a:solidFill>
                          <a:highlight>
                            <a:srgbClr val="F9F9F9"/>
                          </a:highlight>
                          <a:latin typeface="微软雅黑" panose="020B0503020204020204" charset="-122"/>
                          <a:ea typeface="微软雅黑" panose="020B0503020204020204" charset="-122"/>
                          <a:cs typeface="宋体" panose="02010600030101010101" pitchFamily="2" charset="-122"/>
                        </a:rPr>
                        <a:t>9</a:t>
                      </a:r>
                      <a:r>
                        <a:rPr lang="zh-CN" altLang="en-US" sz="1200" b="0" u="none">
                          <a:solidFill>
                            <a:srgbClr val="FF0000"/>
                          </a:solidFill>
                          <a:highlight>
                            <a:srgbClr val="F9F9F9"/>
                          </a:highlight>
                          <a:latin typeface="微软雅黑" panose="020B0503020204020204" charset="-122"/>
                          <a:ea typeface="微软雅黑" panose="020B0503020204020204" charset="-122"/>
                          <a:cs typeface="宋体" panose="02010600030101010101" pitchFamily="2" charset="-122"/>
                        </a:rPr>
                        <a:t>：</a:t>
                      </a:r>
                      <a:r>
                        <a:rPr lang="en-US" altLang="zh-CN" sz="1200" b="0" u="none">
                          <a:solidFill>
                            <a:srgbClr val="FF0000"/>
                          </a:solidFill>
                          <a:highlight>
                            <a:srgbClr val="F9F9F9"/>
                          </a:highlight>
                          <a:latin typeface="微软雅黑" panose="020B0503020204020204" charset="-122"/>
                          <a:ea typeface="微软雅黑" panose="020B0503020204020204" charset="-122"/>
                          <a:cs typeface="宋体" panose="02010600030101010101" pitchFamily="2" charset="-122"/>
                        </a:rPr>
                        <a:t>00-3</a:t>
                      </a:r>
                      <a:r>
                        <a:rPr lang="zh-CN" altLang="en-US" sz="1200" b="0" u="none">
                          <a:solidFill>
                            <a:srgbClr val="FF0000"/>
                          </a:solidFill>
                          <a:highlight>
                            <a:srgbClr val="F9F9F9"/>
                          </a:highlight>
                          <a:latin typeface="微软雅黑" panose="020B0503020204020204" charset="-122"/>
                          <a:ea typeface="微软雅黑" panose="020B0503020204020204" charset="-122"/>
                          <a:cs typeface="宋体" panose="02010600030101010101" pitchFamily="2" charset="-122"/>
                        </a:rPr>
                        <a:t>月</a:t>
                      </a:r>
                      <a:r>
                        <a:rPr lang="en-US" altLang="zh-CN" sz="1200" b="0" u="none">
                          <a:solidFill>
                            <a:srgbClr val="FF0000"/>
                          </a:solidFill>
                          <a:highlight>
                            <a:srgbClr val="F9F9F9"/>
                          </a:highlight>
                          <a:latin typeface="微软雅黑" panose="020B0503020204020204" charset="-122"/>
                          <a:ea typeface="微软雅黑" panose="020B0503020204020204" charset="-122"/>
                          <a:cs typeface="宋体" panose="02010600030101010101" pitchFamily="2" charset="-122"/>
                        </a:rPr>
                        <a:t>29</a:t>
                      </a:r>
                      <a:r>
                        <a:rPr lang="zh-CN" altLang="en-US" sz="1200" b="0" u="none">
                          <a:solidFill>
                            <a:srgbClr val="FF0000"/>
                          </a:solidFill>
                          <a:highlight>
                            <a:srgbClr val="F9F9F9"/>
                          </a:highlight>
                          <a:latin typeface="微软雅黑" panose="020B0503020204020204" charset="-122"/>
                          <a:ea typeface="微软雅黑" panose="020B0503020204020204" charset="-122"/>
                          <a:cs typeface="宋体" panose="02010600030101010101" pitchFamily="2" charset="-122"/>
                        </a:rPr>
                        <a:t>日</a:t>
                      </a:r>
                      <a:r>
                        <a:rPr lang="en-US" altLang="zh-CN" sz="1200" b="0" u="none">
                          <a:solidFill>
                            <a:srgbClr val="FF0000"/>
                          </a:solidFill>
                          <a:highlight>
                            <a:srgbClr val="F9F9F9"/>
                          </a:highlight>
                          <a:latin typeface="微软雅黑" panose="020B0503020204020204" charset="-122"/>
                          <a:ea typeface="微软雅黑" panose="020B0503020204020204" charset="-122"/>
                          <a:cs typeface="宋体" panose="02010600030101010101" pitchFamily="2" charset="-122"/>
                        </a:rPr>
                        <a:t>9</a:t>
                      </a:r>
                      <a:r>
                        <a:rPr lang="zh-CN" altLang="en-US" sz="1200" b="0" u="none">
                          <a:solidFill>
                            <a:srgbClr val="FF0000"/>
                          </a:solidFill>
                          <a:highlight>
                            <a:srgbClr val="F9F9F9"/>
                          </a:highlight>
                          <a:latin typeface="微软雅黑" panose="020B0503020204020204" charset="-122"/>
                          <a:ea typeface="微软雅黑" panose="020B0503020204020204" charset="-122"/>
                          <a:cs typeface="宋体" panose="02010600030101010101" pitchFamily="2" charset="-122"/>
                        </a:rPr>
                        <a:t>：</a:t>
                      </a:r>
                      <a:r>
                        <a:rPr lang="en-US" altLang="zh-CN" sz="1200" b="0" u="none">
                          <a:solidFill>
                            <a:srgbClr val="FF0000"/>
                          </a:solidFill>
                          <a:highlight>
                            <a:srgbClr val="F9F9F9"/>
                          </a:highlight>
                          <a:latin typeface="微软雅黑" panose="020B0503020204020204" charset="-122"/>
                          <a:ea typeface="微软雅黑" panose="020B0503020204020204" charset="-122"/>
                          <a:cs typeface="宋体" panose="02010600030101010101" pitchFamily="2" charset="-122"/>
                        </a:rPr>
                        <a:t>00</a:t>
                      </a:r>
                      <a:endParaRPr lang="en-US" altLang="zh-CN" sz="1200" b="0" u="none">
                        <a:solidFill>
                          <a:srgbClr val="FF0000"/>
                        </a:solidFill>
                        <a:highlight>
                          <a:srgbClr val="F9F9F9"/>
                        </a:highlight>
                        <a:latin typeface="微软雅黑" panose="020B0503020204020204" charset="-122"/>
                        <a:ea typeface="微软雅黑" panose="020B0503020204020204" charset="-122"/>
                        <a:cs typeface="宋体" panose="02010600030101010101" pitchFamily="2" charset="-122"/>
                      </a:endParaRPr>
                    </a:p>
                  </a:txBody>
                  <a:tcPr marL="0" marR="0" marT="0" marB="0" vert="horz" anchor="ctr">
                    <a:lnL cap="flat">
                      <a:noFill/>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9F9F9"/>
                    </a:solidFill>
                  </a:tcPr>
                </a:tc>
              </a:tr>
              <a:tr h="413385">
                <a:tc>
                  <a:txBody>
                    <a:bodyPr/>
                    <a:p>
                      <a:pPr marL="0" indent="0" algn="ctr">
                        <a:buNone/>
                      </a:pPr>
                      <a:r>
                        <a:rPr lang="en-US" altLang="zh-CN"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rPr>
                        <a:t>3</a:t>
                      </a:r>
                      <a:endParaRPr lang="en-US" altLang="zh-CN"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endParaRPr>
                    </a:p>
                  </a:txBody>
                  <a:tcPr marL="0" marR="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9F9F9"/>
                    </a:solidFill>
                  </a:tcPr>
                </a:tc>
                <a:tc>
                  <a:txBody>
                    <a:bodyPr/>
                    <a:p>
                      <a:pPr marL="0" indent="0" algn="ctr">
                        <a:buNone/>
                      </a:pPr>
                      <a:r>
                        <a:rPr lang="zh-CN" altLang="en-US"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rPr>
                        <a:t>资格审核</a:t>
                      </a:r>
                      <a:endParaRPr lang="zh-CN" altLang="en-US"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endParaRPr>
                    </a:p>
                  </a:txBody>
                  <a:tcPr marL="0" marR="0" marT="0" marB="0" vert="horz" anchor="ctr">
                    <a:lnL w="12700" cap="flat" cmpd="sng">
                      <a:solidFill>
                        <a:srgbClr val="080000"/>
                      </a:solidFill>
                      <a:prstDash val="solid"/>
                      <a:headEnd type="none" w="med" len="med"/>
                      <a:tailEnd type="none" w="med" len="med"/>
                    </a:lnL>
                    <a:lnR cap="flat">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9F9F9"/>
                    </a:solidFill>
                  </a:tcPr>
                </a:tc>
                <a:tc>
                  <a:txBody>
                    <a:bodyPr/>
                    <a:p>
                      <a:pPr marL="0" indent="0" algn="ctr">
                        <a:buNone/>
                      </a:pPr>
                      <a:r>
                        <a:rPr lang="zh-CN" altLang="en-US"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rPr>
                        <a:t>报名后</a:t>
                      </a:r>
                      <a:r>
                        <a:rPr lang="en-US" altLang="zh-CN"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rPr>
                        <a:t>1</a:t>
                      </a:r>
                      <a:r>
                        <a:rPr lang="zh-CN" altLang="en-US"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rPr>
                        <a:t>日内，资格审核不通过3月30日9：00前可改</a:t>
                      </a:r>
                      <a:endParaRPr lang="zh-CN" altLang="en-US"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endParaRPr>
                    </a:p>
                  </a:txBody>
                  <a:tcPr marL="0" marR="0" marT="0" marB="0" vert="horz" anchor="ctr">
                    <a:lnL cap="flat">
                      <a:noFill/>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9F9F9"/>
                    </a:solidFill>
                  </a:tcPr>
                </a:tc>
              </a:tr>
              <a:tr h="415290">
                <a:tc>
                  <a:txBody>
                    <a:bodyPr/>
                    <a:p>
                      <a:pPr marL="0" indent="0" algn="ctr">
                        <a:buNone/>
                      </a:pPr>
                      <a:r>
                        <a:rPr lang="en-US" altLang="zh-CN"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rPr>
                        <a:t>4</a:t>
                      </a:r>
                      <a:endParaRPr lang="en-US" altLang="zh-CN"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endParaRPr>
                    </a:p>
                  </a:txBody>
                  <a:tcPr marL="0" marR="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9F9F9"/>
                    </a:solidFill>
                  </a:tcPr>
                </a:tc>
                <a:tc>
                  <a:txBody>
                    <a:bodyPr/>
                    <a:p>
                      <a:pPr marL="0" indent="0" algn="ctr">
                        <a:buNone/>
                      </a:pPr>
                      <a:r>
                        <a:rPr lang="zh-CN" altLang="en-US"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rPr>
                        <a:t>网上确认及缴费</a:t>
                      </a:r>
                      <a:endParaRPr lang="zh-CN" altLang="en-US"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endParaRPr>
                    </a:p>
                  </a:txBody>
                  <a:tcPr marL="0" marR="0" marT="0" marB="0" vert="horz" anchor="ctr">
                    <a:lnL w="12700" cap="flat" cmpd="sng">
                      <a:solidFill>
                        <a:srgbClr val="080000"/>
                      </a:solidFill>
                      <a:prstDash val="solid"/>
                      <a:headEnd type="none" w="med" len="med"/>
                      <a:tailEnd type="none" w="med" len="med"/>
                    </a:lnL>
                    <a:lnR cap="flat">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9F9F9"/>
                    </a:solidFill>
                  </a:tcPr>
                </a:tc>
                <a:tc>
                  <a:txBody>
                    <a:bodyPr/>
                    <a:p>
                      <a:pPr marL="0" indent="0" algn="ctr">
                        <a:buNone/>
                      </a:pPr>
                      <a:r>
                        <a:rPr lang="en-US" altLang="zh-CN" sz="1200" b="0" u="none">
                          <a:solidFill>
                            <a:srgbClr val="FF0000"/>
                          </a:solidFill>
                          <a:highlight>
                            <a:srgbClr val="F9F9F9"/>
                          </a:highlight>
                          <a:latin typeface="微软雅黑" panose="020B0503020204020204" charset="-122"/>
                          <a:ea typeface="微软雅黑" panose="020B0503020204020204" charset="-122"/>
                          <a:cs typeface="宋体" panose="02010600030101010101" pitchFamily="2" charset="-122"/>
                        </a:rPr>
                        <a:t>3</a:t>
                      </a:r>
                      <a:r>
                        <a:rPr lang="zh-CN" altLang="en-US" sz="1200" b="0" u="none">
                          <a:solidFill>
                            <a:srgbClr val="FF0000"/>
                          </a:solidFill>
                          <a:highlight>
                            <a:srgbClr val="F9F9F9"/>
                          </a:highlight>
                          <a:latin typeface="微软雅黑" panose="020B0503020204020204" charset="-122"/>
                          <a:ea typeface="微软雅黑" panose="020B0503020204020204" charset="-122"/>
                          <a:cs typeface="宋体" panose="02010600030101010101" pitchFamily="2" charset="-122"/>
                        </a:rPr>
                        <a:t>月</a:t>
                      </a:r>
                      <a:r>
                        <a:rPr lang="en-US" altLang="zh-CN" sz="1200" b="0" u="none">
                          <a:solidFill>
                            <a:srgbClr val="FF0000"/>
                          </a:solidFill>
                          <a:highlight>
                            <a:srgbClr val="F9F9F9"/>
                          </a:highlight>
                          <a:latin typeface="微软雅黑" panose="020B0503020204020204" charset="-122"/>
                          <a:ea typeface="微软雅黑" panose="020B0503020204020204" charset="-122"/>
                          <a:cs typeface="宋体" panose="02010600030101010101" pitchFamily="2" charset="-122"/>
                        </a:rPr>
                        <a:t>31</a:t>
                      </a:r>
                      <a:r>
                        <a:rPr lang="zh-CN" altLang="en-US" sz="1200" b="0" u="none">
                          <a:solidFill>
                            <a:srgbClr val="FF0000"/>
                          </a:solidFill>
                          <a:highlight>
                            <a:srgbClr val="F9F9F9"/>
                          </a:highlight>
                          <a:latin typeface="微软雅黑" panose="020B0503020204020204" charset="-122"/>
                          <a:ea typeface="微软雅黑" panose="020B0503020204020204" charset="-122"/>
                          <a:cs typeface="宋体" panose="02010600030101010101" pitchFamily="2" charset="-122"/>
                        </a:rPr>
                        <a:t>日9:00前，并打印报名信息表</a:t>
                      </a:r>
                      <a:endParaRPr lang="zh-CN" altLang="en-US" sz="1200" b="0" u="none">
                        <a:solidFill>
                          <a:srgbClr val="FF0000"/>
                        </a:solidFill>
                        <a:highlight>
                          <a:srgbClr val="F9F9F9"/>
                        </a:highlight>
                        <a:latin typeface="微软雅黑" panose="020B0503020204020204" charset="-122"/>
                        <a:ea typeface="微软雅黑" panose="020B0503020204020204" charset="-122"/>
                        <a:cs typeface="宋体" panose="02010600030101010101" pitchFamily="2" charset="-122"/>
                      </a:endParaRPr>
                    </a:p>
                  </a:txBody>
                  <a:tcPr marL="0" marR="0" marT="0" marB="0" vert="horz" anchor="ctr">
                    <a:lnL cap="flat">
                      <a:noFill/>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9F9F9"/>
                    </a:solidFill>
                  </a:tcPr>
                </a:tc>
              </a:tr>
              <a:tr h="414655">
                <a:tc>
                  <a:txBody>
                    <a:bodyPr/>
                    <a:p>
                      <a:pPr marL="0" indent="0" algn="ctr">
                        <a:buNone/>
                      </a:pPr>
                      <a:r>
                        <a:rPr lang="en-US" altLang="zh-CN"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rPr>
                        <a:t>5</a:t>
                      </a:r>
                      <a:endParaRPr lang="en-US" altLang="zh-CN"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endParaRPr>
                    </a:p>
                  </a:txBody>
                  <a:tcPr marL="0" marR="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9F9F9"/>
                    </a:solidFill>
                  </a:tcPr>
                </a:tc>
                <a:tc>
                  <a:txBody>
                    <a:bodyPr/>
                    <a:p>
                      <a:pPr marL="0" indent="0" algn="ctr">
                        <a:buNone/>
                      </a:pPr>
                      <a:r>
                        <a:rPr lang="zh-CN" altLang="en-US"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rPr>
                        <a:t>打印准考证</a:t>
                      </a:r>
                      <a:endParaRPr lang="zh-CN" altLang="en-US"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endParaRPr>
                    </a:p>
                  </a:txBody>
                  <a:tcPr marL="0" marR="0" marT="0" marB="0" vert="horz" anchor="ctr">
                    <a:lnL w="12700" cap="flat" cmpd="sng">
                      <a:solidFill>
                        <a:srgbClr val="080000"/>
                      </a:solidFill>
                      <a:prstDash val="solid"/>
                      <a:headEnd type="none" w="med" len="med"/>
                      <a:tailEnd type="none" w="med" len="med"/>
                    </a:lnL>
                    <a:lnR cap="flat">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9F9F9"/>
                    </a:solidFill>
                  </a:tcPr>
                </a:tc>
                <a:tc>
                  <a:txBody>
                    <a:bodyPr/>
                    <a:p>
                      <a:pPr marL="0" indent="0" algn="ctr">
                        <a:buNone/>
                      </a:pPr>
                      <a:r>
                        <a:rPr lang="zh-CN" altLang="en-US"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rPr>
                        <a:t>4月18日9：00- 4月22日15：00</a:t>
                      </a:r>
                      <a:endParaRPr lang="zh-CN" altLang="en-US"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endParaRPr>
                    </a:p>
                  </a:txBody>
                  <a:tcPr marL="0" marR="0" marT="0" marB="0" vert="horz" anchor="ctr">
                    <a:lnL cap="flat">
                      <a:noFill/>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9F9F9"/>
                    </a:solidFill>
                  </a:tcPr>
                </a:tc>
              </a:tr>
              <a:tr h="412115">
                <a:tc>
                  <a:txBody>
                    <a:bodyPr/>
                    <a:p>
                      <a:pPr marL="0" indent="0" algn="ctr">
                        <a:buNone/>
                      </a:pPr>
                      <a:r>
                        <a:rPr lang="en-US" altLang="zh-CN"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rPr>
                        <a:t>6</a:t>
                      </a:r>
                      <a:endParaRPr lang="en-US" altLang="zh-CN"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endParaRPr>
                    </a:p>
                  </a:txBody>
                  <a:tcPr marL="0" marR="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9F9F9"/>
                    </a:solidFill>
                  </a:tcPr>
                </a:tc>
                <a:tc>
                  <a:txBody>
                    <a:bodyPr/>
                    <a:p>
                      <a:pPr marL="0" indent="0" algn="ctr">
                        <a:buNone/>
                      </a:pPr>
                      <a:r>
                        <a:rPr lang="zh-CN" altLang="en-US"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rPr>
                        <a:t>笔试时间</a:t>
                      </a:r>
                      <a:endParaRPr lang="zh-CN" altLang="en-US"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endParaRPr>
                    </a:p>
                  </a:txBody>
                  <a:tcPr marL="0" marR="0" marT="0" marB="0" vert="horz" anchor="ctr">
                    <a:lnL w="12700" cap="flat" cmpd="sng">
                      <a:solidFill>
                        <a:srgbClr val="080000"/>
                      </a:solidFill>
                      <a:prstDash val="solid"/>
                      <a:headEnd type="none" w="med" len="med"/>
                      <a:tailEnd type="none" w="med" len="med"/>
                    </a:lnL>
                    <a:lnR cap="flat">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9F9F9"/>
                    </a:solidFill>
                  </a:tcPr>
                </a:tc>
                <a:tc>
                  <a:txBody>
                    <a:bodyPr/>
                    <a:p>
                      <a:pPr marL="0" indent="0" algn="ctr">
                        <a:buNone/>
                      </a:pPr>
                      <a:r>
                        <a:rPr lang="zh-CN" altLang="en-US" sz="1200" b="0" u="none">
                          <a:solidFill>
                            <a:schemeClr val="tx1"/>
                          </a:solidFill>
                          <a:highlight>
                            <a:srgbClr val="F9F9F9"/>
                          </a:highlight>
                          <a:latin typeface="微软雅黑" panose="020B0503020204020204" charset="-122"/>
                          <a:ea typeface="微软雅黑" panose="020B0503020204020204" charset="-122"/>
                          <a:cs typeface="宋体" panose="02010600030101010101" pitchFamily="2" charset="-122"/>
                        </a:rPr>
                        <a:t>公共科目：</a:t>
                      </a:r>
                      <a:r>
                        <a:rPr lang="en-US" altLang="zh-CN" sz="1200" b="0" u="none">
                          <a:solidFill>
                            <a:schemeClr val="tx1"/>
                          </a:solidFill>
                          <a:highlight>
                            <a:srgbClr val="F9F9F9"/>
                          </a:highlight>
                          <a:latin typeface="微软雅黑" panose="020B0503020204020204" charset="-122"/>
                          <a:ea typeface="微软雅黑" panose="020B0503020204020204" charset="-122"/>
                          <a:cs typeface="宋体" panose="02010600030101010101" pitchFamily="2" charset="-122"/>
                        </a:rPr>
                        <a:t>4</a:t>
                      </a:r>
                      <a:r>
                        <a:rPr lang="zh-CN" altLang="en-US" sz="1200" b="0" u="none">
                          <a:solidFill>
                            <a:schemeClr val="tx1"/>
                          </a:solidFill>
                          <a:highlight>
                            <a:srgbClr val="F9F9F9"/>
                          </a:highlight>
                          <a:latin typeface="微软雅黑" panose="020B0503020204020204" charset="-122"/>
                          <a:ea typeface="微软雅黑" panose="020B0503020204020204" charset="-122"/>
                          <a:cs typeface="宋体" panose="02010600030101010101" pitchFamily="2" charset="-122"/>
                        </a:rPr>
                        <a:t>月2</a:t>
                      </a:r>
                      <a:r>
                        <a:rPr lang="en-US" altLang="zh-CN" sz="1200" b="0" u="none">
                          <a:solidFill>
                            <a:schemeClr val="tx1"/>
                          </a:solidFill>
                          <a:highlight>
                            <a:srgbClr val="F9F9F9"/>
                          </a:highlight>
                          <a:latin typeface="微软雅黑" panose="020B0503020204020204" charset="-122"/>
                          <a:ea typeface="微软雅黑" panose="020B0503020204020204" charset="-122"/>
                          <a:cs typeface="宋体" panose="02010600030101010101" pitchFamily="2" charset="-122"/>
                        </a:rPr>
                        <a:t>2</a:t>
                      </a:r>
                      <a:r>
                        <a:rPr lang="zh-CN" altLang="en-US" sz="1200" b="0" u="none">
                          <a:solidFill>
                            <a:schemeClr val="tx1"/>
                          </a:solidFill>
                          <a:highlight>
                            <a:srgbClr val="F9F9F9"/>
                          </a:highlight>
                          <a:latin typeface="微软雅黑" panose="020B0503020204020204" charset="-122"/>
                          <a:ea typeface="微软雅黑" panose="020B0503020204020204" charset="-122"/>
                          <a:cs typeface="宋体" panose="02010600030101010101" pitchFamily="2" charset="-122"/>
                        </a:rPr>
                        <a:t>日</a:t>
                      </a:r>
                      <a:r>
                        <a:rPr lang="en-US" altLang="zh-CN" sz="1200" b="0" u="none">
                          <a:solidFill>
                            <a:schemeClr val="tx1"/>
                          </a:solidFill>
                          <a:highlight>
                            <a:srgbClr val="F9F9F9"/>
                          </a:highlight>
                          <a:latin typeface="微软雅黑" panose="020B0503020204020204" charset="-122"/>
                          <a:ea typeface="微软雅黑" panose="020B0503020204020204" charset="-122"/>
                          <a:cs typeface="宋体" panose="02010600030101010101" pitchFamily="2" charset="-122"/>
                        </a:rPr>
                        <a:t>/</a:t>
                      </a:r>
                      <a:r>
                        <a:rPr lang="zh-CN" altLang="en-US" sz="1200" b="0" u="none">
                          <a:solidFill>
                            <a:schemeClr val="tx1"/>
                          </a:solidFill>
                          <a:highlight>
                            <a:srgbClr val="F9F9F9"/>
                          </a:highlight>
                          <a:latin typeface="微软雅黑" panose="020B0503020204020204" charset="-122"/>
                          <a:ea typeface="微软雅黑" panose="020B0503020204020204" charset="-122"/>
                          <a:cs typeface="宋体" panose="02010600030101010101" pitchFamily="2" charset="-122"/>
                        </a:rPr>
                        <a:t>公安类专业科目考试</a:t>
                      </a:r>
                      <a:r>
                        <a:rPr lang="zh-CN" altLang="en-US" sz="1200" b="0" u="none">
                          <a:solidFill>
                            <a:schemeClr val="tx1"/>
                          </a:solidFill>
                          <a:highlight>
                            <a:srgbClr val="F9F9F9"/>
                          </a:highlight>
                          <a:latin typeface="微软雅黑" panose="020B0503020204020204" charset="-122"/>
                          <a:ea typeface="微软雅黑" panose="020B0503020204020204" charset="-122"/>
                          <a:cs typeface="宋体" panose="02010600030101010101" pitchFamily="2" charset="-122"/>
                        </a:rPr>
                        <a:t>：</a:t>
                      </a:r>
                      <a:r>
                        <a:rPr lang="en-US" altLang="zh-CN" sz="1200" b="0" u="none">
                          <a:solidFill>
                            <a:schemeClr val="tx1"/>
                          </a:solidFill>
                          <a:highlight>
                            <a:srgbClr val="F9F9F9"/>
                          </a:highlight>
                          <a:latin typeface="微软雅黑" panose="020B0503020204020204" charset="-122"/>
                          <a:ea typeface="微软雅黑" panose="020B0503020204020204" charset="-122"/>
                          <a:cs typeface="宋体" panose="02010600030101010101" pitchFamily="2" charset="-122"/>
                        </a:rPr>
                        <a:t>4</a:t>
                      </a:r>
                      <a:r>
                        <a:rPr lang="zh-CN" altLang="en-US" sz="1200" b="0" u="none">
                          <a:solidFill>
                            <a:schemeClr val="tx1"/>
                          </a:solidFill>
                          <a:highlight>
                            <a:srgbClr val="F9F9F9"/>
                          </a:highlight>
                          <a:latin typeface="微软雅黑" panose="020B0503020204020204" charset="-122"/>
                          <a:ea typeface="微软雅黑" panose="020B0503020204020204" charset="-122"/>
                          <a:cs typeface="宋体" panose="02010600030101010101" pitchFamily="2" charset="-122"/>
                        </a:rPr>
                        <a:t>月</a:t>
                      </a:r>
                      <a:r>
                        <a:rPr lang="en-US" altLang="zh-CN" sz="1200" b="0" u="none">
                          <a:solidFill>
                            <a:schemeClr val="tx1"/>
                          </a:solidFill>
                          <a:highlight>
                            <a:srgbClr val="F9F9F9"/>
                          </a:highlight>
                          <a:latin typeface="微软雅黑" panose="020B0503020204020204" charset="-122"/>
                          <a:ea typeface="微软雅黑" panose="020B0503020204020204" charset="-122"/>
                          <a:cs typeface="宋体" panose="02010600030101010101" pitchFamily="2" charset="-122"/>
                        </a:rPr>
                        <a:t>23</a:t>
                      </a:r>
                      <a:r>
                        <a:rPr lang="zh-CN" altLang="en-US" sz="1200" b="0" u="none">
                          <a:solidFill>
                            <a:schemeClr val="tx1"/>
                          </a:solidFill>
                          <a:highlight>
                            <a:srgbClr val="F9F9F9"/>
                          </a:highlight>
                          <a:latin typeface="微软雅黑" panose="020B0503020204020204" charset="-122"/>
                          <a:ea typeface="微软雅黑" panose="020B0503020204020204" charset="-122"/>
                          <a:cs typeface="宋体" panose="02010600030101010101" pitchFamily="2" charset="-122"/>
                        </a:rPr>
                        <a:t>日</a:t>
                      </a:r>
                      <a:endParaRPr lang="zh-CN" altLang="en-US" sz="1200" b="0" u="none">
                        <a:solidFill>
                          <a:schemeClr val="tx1"/>
                        </a:solidFill>
                        <a:highlight>
                          <a:srgbClr val="F9F9F9"/>
                        </a:highlight>
                        <a:latin typeface="微软雅黑" panose="020B0503020204020204" charset="-122"/>
                        <a:ea typeface="微软雅黑" panose="020B0503020204020204" charset="-122"/>
                        <a:cs typeface="宋体" panose="02010600030101010101" pitchFamily="2" charset="-122"/>
                      </a:endParaRPr>
                    </a:p>
                  </a:txBody>
                  <a:tcPr marL="0" marR="0" marT="0" marB="0" vert="horz" anchor="ctr">
                    <a:lnL cap="flat">
                      <a:noFill/>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9F9F9"/>
                    </a:solidFill>
                  </a:tcPr>
                </a:tc>
              </a:tr>
              <a:tr h="415925">
                <a:tc>
                  <a:txBody>
                    <a:bodyPr/>
                    <a:p>
                      <a:pPr marL="0" indent="0" algn="ctr">
                        <a:buNone/>
                      </a:pPr>
                      <a:r>
                        <a:rPr lang="en-US" altLang="zh-CN"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rPr>
                        <a:t>7</a:t>
                      </a:r>
                      <a:endParaRPr lang="en-US" altLang="zh-CN"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endParaRPr>
                    </a:p>
                  </a:txBody>
                  <a:tcPr marL="0" marR="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9F9F9"/>
                    </a:solidFill>
                  </a:tcPr>
                </a:tc>
                <a:tc>
                  <a:txBody>
                    <a:bodyPr/>
                    <a:p>
                      <a:pPr marL="0" indent="0" algn="ctr">
                        <a:buNone/>
                      </a:pPr>
                      <a:r>
                        <a:rPr lang="zh-CN" altLang="en-US"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rPr>
                        <a:t>成绩发布</a:t>
                      </a:r>
                      <a:endParaRPr lang="zh-CN" altLang="en-US" sz="1200" b="0" u="none">
                        <a:solidFill>
                          <a:srgbClr val="000000"/>
                        </a:solidFill>
                        <a:highlight>
                          <a:srgbClr val="F9F9F9"/>
                        </a:highlight>
                        <a:latin typeface="微软雅黑" panose="020B0503020204020204" charset="-122"/>
                        <a:ea typeface="微软雅黑" panose="020B0503020204020204" charset="-122"/>
                        <a:cs typeface="宋体" panose="02010600030101010101" pitchFamily="2" charset="-122"/>
                      </a:endParaRPr>
                    </a:p>
                  </a:txBody>
                  <a:tcPr marL="0" marR="0" marT="0" marB="0" vert="horz" anchor="ctr">
                    <a:lnL w="12700" cap="flat" cmpd="sng">
                      <a:solidFill>
                        <a:srgbClr val="080000"/>
                      </a:solidFill>
                      <a:prstDash val="solid"/>
                      <a:headEnd type="none" w="med" len="med"/>
                      <a:tailEnd type="none" w="med" len="med"/>
                    </a:lnL>
                    <a:lnR cap="flat">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9F9F9"/>
                    </a:solidFill>
                  </a:tcPr>
                </a:tc>
                <a:tc>
                  <a:txBody>
                    <a:bodyPr/>
                    <a:p>
                      <a:pPr marL="0" indent="0" algn="ctr">
                        <a:buNone/>
                      </a:pPr>
                      <a:r>
                        <a:rPr lang="zh-CN" altLang="en-US" sz="1200" b="1" u="none">
                          <a:solidFill>
                            <a:srgbClr val="FF0000"/>
                          </a:solidFill>
                          <a:highlight>
                            <a:srgbClr val="F9F9F9"/>
                          </a:highlight>
                          <a:latin typeface="微软雅黑" panose="020B0503020204020204" charset="-122"/>
                          <a:ea typeface="微软雅黑" panose="020B0503020204020204" charset="-122"/>
                          <a:cs typeface="宋体" panose="02010600030101010101" pitchFamily="2" charset="-122"/>
                        </a:rPr>
                        <a:t>2017年5月25日9：00后</a:t>
                      </a:r>
                      <a:endParaRPr lang="zh-CN" altLang="en-US" sz="1200" b="1" u="none">
                        <a:solidFill>
                          <a:srgbClr val="FF0000"/>
                        </a:solidFill>
                        <a:highlight>
                          <a:srgbClr val="F9F9F9"/>
                        </a:highlight>
                        <a:latin typeface="微软雅黑" panose="020B0503020204020204" charset="-122"/>
                        <a:ea typeface="微软雅黑" panose="020B0503020204020204" charset="-122"/>
                        <a:cs typeface="宋体" panose="02010600030101010101" pitchFamily="2" charset="-122"/>
                      </a:endParaRPr>
                    </a:p>
                  </a:txBody>
                  <a:tcPr marL="0" marR="0" marT="0" marB="0" vert="horz" anchor="ctr">
                    <a:lnL cap="flat">
                      <a:noFill/>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9F9F9"/>
                    </a:solidFill>
                  </a:tcPr>
                </a:tc>
              </a:tr>
            </a:tbl>
          </a:graphicData>
        </a:graphic>
      </p:graphicFrame>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rPr>
              <a:t>01</a:t>
            </a:r>
            <a:endParaRPr lang="zh-CN" altLang="en-US"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a:defRPr/>
            </a:pPr>
            <a:r>
              <a:rPr lang="zh-CN" altLang="en-US" sz="2400" spc="200" dirty="0">
                <a:solidFill>
                  <a:srgbClr val="333132"/>
                </a:solidFill>
                <a:latin typeface="微软雅黑" panose="020B0503020204020204" charset="-122"/>
                <a:ea typeface="微软雅黑" panose="020B0503020204020204" charset="-122"/>
              </a:rPr>
              <a:t>招考公告解读</a:t>
            </a:r>
            <a:endParaRPr lang="zh-CN" altLang="en-US" sz="2400" spc="200" dirty="0">
              <a:solidFill>
                <a:srgbClr val="333132"/>
              </a:solidFill>
              <a:latin typeface="微软雅黑" panose="020B0503020204020204" charset="-122"/>
              <a:ea typeface="微软雅黑" panose="020B0503020204020204" charset="-122"/>
            </a:endParaRPr>
          </a:p>
        </p:txBody>
      </p:sp>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22" presetClass="entr" presetSubtype="8" fill="hold" grpId="0" nodeType="withEffect">
                                  <p:stCondLst>
                                    <p:cond delay="40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6" grpId="0" bldLvl="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2569210" y="1927860"/>
            <a:ext cx="4018280" cy="695960"/>
            <a:chOff x="3909" y="5516"/>
            <a:chExt cx="6328" cy="1096"/>
          </a:xfrm>
        </p:grpSpPr>
        <p:sp>
          <p:nvSpPr>
            <p:cNvPr id="92164" name="圆角矩形 12"/>
            <p:cNvSpPr/>
            <p:nvPr/>
          </p:nvSpPr>
          <p:spPr>
            <a:xfrm>
              <a:off x="3909" y="5516"/>
              <a:ext cx="6328" cy="1097"/>
            </a:xfrm>
            <a:prstGeom prst="roundRect">
              <a:avLst>
                <a:gd name="adj" fmla="val 16667"/>
              </a:avLst>
            </a:prstGeom>
            <a:gradFill rotWithShape="1">
              <a:gsLst>
                <a:gs pos="0">
                  <a:srgbClr val="8C8C8C">
                    <a:alpha val="100000"/>
                  </a:srgbClr>
                </a:gs>
                <a:gs pos="50000">
                  <a:srgbClr val="CACACA">
                    <a:alpha val="100000"/>
                  </a:srgbClr>
                </a:gs>
                <a:gs pos="100000">
                  <a:srgbClr val="F2F2F2">
                    <a:alpha val="100000"/>
                  </a:srgbClr>
                </a:gs>
              </a:gsLst>
              <a:lin ang="18900000" scaled="1"/>
              <a:tileRect/>
            </a:gradFill>
            <a:ln w="9525">
              <a:noFill/>
            </a:ln>
          </p:spPr>
          <p:txBody>
            <a:bodyPr anchor="ctr"/>
            <a:lstStyle/>
            <a:p>
              <a:pPr lvl="0" algn="ctr" eaLnBrk="1" hangingPunct="1"/>
              <a:endParaRPr lang="zh-CN" altLang="zh-CN" sz="2100" dirty="0">
                <a:solidFill>
                  <a:srgbClr val="FFFFFF"/>
                </a:solidFill>
                <a:latin typeface="微软雅黑" panose="020B0503020204020204" charset="-122"/>
                <a:ea typeface="微软雅黑" panose="020B0503020204020204" charset="-122"/>
                <a:sym typeface="宋体" panose="02010600030101010101" pitchFamily="2" charset="-122"/>
              </a:endParaRPr>
            </a:p>
          </p:txBody>
        </p:sp>
        <p:sp>
          <p:nvSpPr>
            <p:cNvPr id="92166" name="TextBox 14"/>
            <p:cNvSpPr/>
            <p:nvPr/>
          </p:nvSpPr>
          <p:spPr>
            <a:xfrm>
              <a:off x="4294" y="5609"/>
              <a:ext cx="5566" cy="915"/>
            </a:xfrm>
            <a:prstGeom prst="rect">
              <a:avLst/>
            </a:prstGeom>
            <a:noFill/>
            <a:ln w="9525">
              <a:noFill/>
            </a:ln>
          </p:spPr>
          <p:txBody>
            <a:bodyPr wrap="square">
              <a:spAutoFit/>
            </a:bodyPr>
            <a:lstStyle/>
            <a:p>
              <a:pPr lvl="0" algn="ctr" eaLnBrk="1" hangingPunct="1"/>
              <a:r>
                <a:rPr lang="zh-CN" altLang="en-US" sz="3000" b="1" dirty="0">
                  <a:latin typeface="微软雅黑" panose="020B0503020204020204" charset="-122"/>
                  <a:ea typeface="微软雅黑" panose="020B0503020204020204" charset="-122"/>
                </a:rPr>
                <a:t>报考常见问题解答</a:t>
              </a:r>
              <a:endParaRPr lang="zh-CN" altLang="en-US" sz="3000" b="1" dirty="0">
                <a:latin typeface="微软雅黑" panose="020B0503020204020204" charset="-122"/>
                <a:ea typeface="微软雅黑" panose="020B0503020204020204" charset="-122"/>
              </a:endParaRPr>
            </a:p>
          </p:txBody>
        </p:sp>
      </p:grpSp>
    </p:spTree>
  </p:cSld>
  <p:clrMapOvr>
    <a:masterClrMapping/>
  </p:clrMapOvr>
  <p:transition spd="med">
    <p:split orient="vert"/>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图片 5" descr="question48"/>
          <p:cNvPicPr>
            <a:picLocks noChangeAspect="1"/>
          </p:cNvPicPr>
          <p:nvPr/>
        </p:nvPicPr>
        <p:blipFill>
          <a:blip r:embed="rId1"/>
          <a:stretch>
            <a:fillRect/>
          </a:stretch>
        </p:blipFill>
        <p:spPr>
          <a:xfrm>
            <a:off x="802005" y="1349375"/>
            <a:ext cx="1156335" cy="1156335"/>
          </a:xfrm>
          <a:prstGeom prst="rect">
            <a:avLst/>
          </a:prstGeom>
        </p:spPr>
      </p:pic>
      <p:sp>
        <p:nvSpPr>
          <p:cNvPr id="7" name="矩形标注 6"/>
          <p:cNvSpPr/>
          <p:nvPr/>
        </p:nvSpPr>
        <p:spPr>
          <a:xfrm>
            <a:off x="2422525" y="2069465"/>
            <a:ext cx="4754245" cy="1233170"/>
          </a:xfrm>
          <a:prstGeom prst="wedgeRectCallout">
            <a:avLst>
              <a:gd name="adj1" fmla="val -62357"/>
              <a:gd name="adj2" fmla="val -3344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文本框 7"/>
          <p:cNvSpPr txBox="1"/>
          <p:nvPr/>
        </p:nvSpPr>
        <p:spPr>
          <a:xfrm>
            <a:off x="2622550" y="2205990"/>
            <a:ext cx="4470400" cy="914400"/>
          </a:xfrm>
          <a:prstGeom prst="rect">
            <a:avLst/>
          </a:prstGeom>
          <a:noFill/>
        </p:spPr>
        <p:txBody>
          <a:bodyPr wrap="square" rtlCol="0">
            <a:spAutoFit/>
          </a:bodyPr>
          <a:p>
            <a:pPr algn="l">
              <a:lnSpc>
                <a:spcPct val="150000"/>
              </a:lnSpc>
            </a:pPr>
            <a:r>
              <a:rPr lang="zh-CN" altLang="en-US" dirty="0">
                <a:solidFill>
                  <a:schemeClr val="bg1"/>
                </a:solidFill>
                <a:latin typeface="微软雅黑" panose="020B0503020204020204" charset="-122"/>
                <a:ea typeface="微软雅黑" panose="020B0503020204020204" charset="-122"/>
              </a:rPr>
              <a:t>各省级（市）和</a:t>
            </a:r>
            <a:r>
              <a:rPr lang="zh-CN" altLang="en-US" dirty="0">
                <a:solidFill>
                  <a:schemeClr val="bg1"/>
                </a:solidFill>
                <a:latin typeface="微软雅黑" panose="020B0503020204020204" charset="-122"/>
                <a:ea typeface="微软雅黑" panose="020B0503020204020204" charset="-122"/>
                <a:sym typeface="+mn-ea"/>
              </a:rPr>
              <a:t>国家公务员考试</a:t>
            </a:r>
            <a:endParaRPr lang="zh-CN" altLang="en-US" dirty="0">
              <a:solidFill>
                <a:schemeClr val="bg1"/>
              </a:solidFill>
              <a:latin typeface="微软雅黑" panose="020B0503020204020204" charset="-122"/>
              <a:ea typeface="微软雅黑" panose="020B0503020204020204" charset="-122"/>
            </a:endParaRPr>
          </a:p>
          <a:p>
            <a:pPr algn="l">
              <a:lnSpc>
                <a:spcPct val="150000"/>
              </a:lnSpc>
            </a:pPr>
            <a:r>
              <a:rPr lang="zh-CN" altLang="en-US" dirty="0">
                <a:solidFill>
                  <a:schemeClr val="bg1"/>
                </a:solidFill>
                <a:latin typeface="微软雅黑" panose="020B0503020204020204" charset="-122"/>
                <a:ea typeface="微软雅黑" panose="020B0503020204020204" charset="-122"/>
              </a:rPr>
              <a:t>公务员的区别是什么？</a:t>
            </a:r>
            <a:endParaRPr lang="zh-CN" altLang="en-US" dirty="0">
              <a:solidFill>
                <a:schemeClr val="bg1"/>
              </a:solidFill>
              <a:latin typeface="微软雅黑" panose="020B0503020204020204" charset="-122"/>
              <a:ea typeface="微软雅黑" panose="020B0503020204020204" charset="-122"/>
            </a:endParaRPr>
          </a:p>
        </p:txBody>
      </p:sp>
      <p:sp>
        <p:nvSpPr>
          <p:cNvPr id="5" name="MH_Number_1"/>
          <p:cNvSpPr/>
          <p:nvPr>
            <p:custDataLst>
              <p:tags r:id="rId2"/>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rPr>
              <a:t>02</a:t>
            </a:r>
            <a:endParaRPr lang="zh-CN" altLang="en-US"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endParaRPr>
          </a:p>
        </p:txBody>
      </p:sp>
      <p:sp>
        <p:nvSpPr>
          <p:cNvPr id="2" name="MH_Entry_1"/>
          <p:cNvSpPr/>
          <p:nvPr>
            <p:custDataLst>
              <p:tags r:id="rId3"/>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a:defRPr/>
            </a:pPr>
            <a:r>
              <a:rPr lang="zh-CN" altLang="en-US" sz="2400" spc="200" dirty="0">
                <a:solidFill>
                  <a:srgbClr val="333132"/>
                </a:solidFill>
                <a:latin typeface="微软雅黑" panose="020B0503020204020204" charset="-122"/>
                <a:ea typeface="微软雅黑" panose="020B0503020204020204" charset="-122"/>
              </a:rPr>
              <a:t>报考常见问题解答</a:t>
            </a:r>
            <a:endParaRPr lang="zh-CN" altLang="en-US" sz="2400" spc="200" dirty="0">
              <a:solidFill>
                <a:srgbClr val="333132"/>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22" presetClass="entr" presetSubtype="8" fill="hold" grpId="0" nodeType="withEffect">
                                  <p:stCondLst>
                                    <p:cond delay="40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2" grpId="0" bldLvl="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矩形标注 6"/>
          <p:cNvSpPr/>
          <p:nvPr/>
        </p:nvSpPr>
        <p:spPr>
          <a:xfrm>
            <a:off x="1759585" y="797560"/>
            <a:ext cx="5625465" cy="4125595"/>
          </a:xfrm>
          <a:prstGeom prst="wedgeRectCallout">
            <a:avLst>
              <a:gd name="adj1" fmla="val -62357"/>
              <a:gd name="adj2" fmla="val -3344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文本框 7"/>
          <p:cNvSpPr txBox="1"/>
          <p:nvPr/>
        </p:nvSpPr>
        <p:spPr>
          <a:xfrm>
            <a:off x="1837690" y="669925"/>
            <a:ext cx="5653405" cy="4297680"/>
          </a:xfrm>
          <a:prstGeom prst="rect">
            <a:avLst/>
          </a:prstGeom>
          <a:noFill/>
        </p:spPr>
        <p:txBody>
          <a:bodyPr wrap="square" rtlCol="0">
            <a:spAutoFit/>
          </a:bodyPr>
          <a:p>
            <a:pPr algn="l">
              <a:lnSpc>
                <a:spcPct val="150000"/>
              </a:lnSpc>
            </a:pPr>
            <a:r>
              <a:rPr lang="zh-CN" sz="1600" b="1" dirty="0">
                <a:solidFill>
                  <a:schemeClr val="bg1"/>
                </a:solidFill>
                <a:latin typeface="微软雅黑" panose="020B0503020204020204" charset="-122"/>
                <a:ea typeface="微软雅黑" panose="020B0503020204020204" charset="-122"/>
              </a:rPr>
              <a:t>行政级别不同</a:t>
            </a:r>
            <a:endParaRPr lang="zh-CN" sz="1400" dirty="0">
              <a:solidFill>
                <a:schemeClr val="bg1"/>
              </a:solidFill>
              <a:latin typeface="微软雅黑" panose="020B0503020204020204" charset="-122"/>
              <a:ea typeface="微软雅黑" panose="020B0503020204020204" charset="-122"/>
            </a:endParaRPr>
          </a:p>
          <a:p>
            <a:pPr algn="l">
              <a:lnSpc>
                <a:spcPct val="150000"/>
              </a:lnSpc>
            </a:pPr>
            <a:r>
              <a:rPr lang="zh-CN" sz="1400" b="1" dirty="0">
                <a:solidFill>
                  <a:schemeClr val="bg1"/>
                </a:solidFill>
                <a:latin typeface="微软雅黑" panose="020B0503020204020204" charset="-122"/>
                <a:ea typeface="微软雅黑" panose="020B0503020204020204" charset="-122"/>
              </a:rPr>
              <a:t>省考：</a:t>
            </a:r>
            <a:r>
              <a:rPr lang="zh-CN" sz="1400" dirty="0">
                <a:solidFill>
                  <a:schemeClr val="bg1"/>
                </a:solidFill>
                <a:latin typeface="微软雅黑" panose="020B0503020204020204" charset="-122"/>
                <a:ea typeface="微软雅黑" panose="020B0503020204020204" charset="-122"/>
              </a:rPr>
              <a:t>有各省省委组织部、省人社厅、省公务员局统一组织实施的地方性公务员考试。</a:t>
            </a:r>
            <a:endParaRPr lang="zh-CN" sz="1400" dirty="0">
              <a:solidFill>
                <a:schemeClr val="bg1"/>
              </a:solidFill>
              <a:latin typeface="微软雅黑" panose="020B0503020204020204" charset="-122"/>
              <a:ea typeface="微软雅黑" panose="020B0503020204020204" charset="-122"/>
            </a:endParaRPr>
          </a:p>
          <a:p>
            <a:pPr algn="l">
              <a:lnSpc>
                <a:spcPct val="150000"/>
              </a:lnSpc>
            </a:pPr>
            <a:r>
              <a:rPr lang="zh-CN" sz="1400" b="1" dirty="0">
                <a:solidFill>
                  <a:schemeClr val="bg1"/>
                </a:solidFill>
                <a:latin typeface="微软雅黑" panose="020B0503020204020204" charset="-122"/>
                <a:ea typeface="微软雅黑" panose="020B0503020204020204" charset="-122"/>
                <a:sym typeface="+mn-ea"/>
              </a:rPr>
              <a:t>国考：</a:t>
            </a:r>
            <a:r>
              <a:rPr lang="zh-CN" sz="1400" dirty="0">
                <a:solidFill>
                  <a:schemeClr val="bg1"/>
                </a:solidFill>
                <a:latin typeface="微软雅黑" panose="020B0503020204020204" charset="-122"/>
                <a:ea typeface="微软雅黑" panose="020B0503020204020204" charset="-122"/>
                <a:sym typeface="+mn-ea"/>
              </a:rPr>
              <a:t>由中共中央组织部、人力资源和社会保障部、国家公务员局统一组织实施的公务员考试。招考单位主要包括国务院系统参照公务员法管理事业单位、中央党群机关、中央国家行政机关和中央国家行政机关直属机构和派出机构四类。</a:t>
            </a:r>
            <a:endParaRPr lang="zh-CN" sz="1400" dirty="0">
              <a:solidFill>
                <a:schemeClr val="bg1"/>
              </a:solidFill>
              <a:latin typeface="微软雅黑" panose="020B0503020204020204" charset="-122"/>
              <a:ea typeface="微软雅黑" panose="020B0503020204020204" charset="-122"/>
            </a:endParaRPr>
          </a:p>
          <a:p>
            <a:pPr algn="l">
              <a:lnSpc>
                <a:spcPct val="150000"/>
              </a:lnSpc>
            </a:pPr>
            <a:r>
              <a:rPr lang="zh-CN" sz="1600" b="1" dirty="0">
                <a:solidFill>
                  <a:schemeClr val="bg1"/>
                </a:solidFill>
                <a:latin typeface="微软雅黑" panose="020B0503020204020204" charset="-122"/>
                <a:ea typeface="微软雅黑" panose="020B0503020204020204" charset="-122"/>
              </a:rPr>
              <a:t>考试时间不同</a:t>
            </a:r>
            <a:endParaRPr lang="zh-CN" sz="1600" b="1" dirty="0">
              <a:solidFill>
                <a:schemeClr val="bg1"/>
              </a:solidFill>
              <a:latin typeface="微软雅黑" panose="020B0503020204020204" charset="-122"/>
              <a:ea typeface="微软雅黑" panose="020B0503020204020204" charset="-122"/>
            </a:endParaRPr>
          </a:p>
          <a:p>
            <a:pPr algn="l">
              <a:lnSpc>
                <a:spcPct val="150000"/>
              </a:lnSpc>
            </a:pPr>
            <a:r>
              <a:rPr lang="zh-CN" sz="1400" b="1" dirty="0">
                <a:solidFill>
                  <a:schemeClr val="bg1"/>
                </a:solidFill>
                <a:latin typeface="微软雅黑" panose="020B0503020204020204" charset="-122"/>
                <a:ea typeface="微软雅黑" panose="020B0503020204020204" charset="-122"/>
              </a:rPr>
              <a:t>国考：</a:t>
            </a:r>
            <a:r>
              <a:rPr lang="zh-CN" sz="1400" dirty="0">
                <a:solidFill>
                  <a:schemeClr val="bg1"/>
                </a:solidFill>
                <a:latin typeface="微软雅黑" panose="020B0503020204020204" charset="-122"/>
                <a:ea typeface="微软雅黑" panose="020B0503020204020204" charset="-122"/>
              </a:rPr>
              <a:t>每年一次，时间在</a:t>
            </a:r>
            <a:r>
              <a:rPr lang="en-US" altLang="zh-CN" sz="1400" dirty="0">
                <a:solidFill>
                  <a:schemeClr val="bg1"/>
                </a:solidFill>
                <a:latin typeface="微软雅黑" panose="020B0503020204020204" charset="-122"/>
                <a:ea typeface="微软雅黑" panose="020B0503020204020204" charset="-122"/>
              </a:rPr>
              <a:t>10</a:t>
            </a:r>
            <a:r>
              <a:rPr lang="zh-CN" altLang="en-US" sz="1400" dirty="0">
                <a:solidFill>
                  <a:schemeClr val="bg1"/>
                </a:solidFill>
                <a:latin typeface="微软雅黑" panose="020B0503020204020204" charset="-122"/>
                <a:ea typeface="微软雅黑" panose="020B0503020204020204" charset="-122"/>
              </a:rPr>
              <a:t>月到</a:t>
            </a:r>
            <a:r>
              <a:rPr lang="en-US" altLang="zh-CN" sz="1400" dirty="0">
                <a:solidFill>
                  <a:schemeClr val="bg1"/>
                </a:solidFill>
                <a:latin typeface="微软雅黑" panose="020B0503020204020204" charset="-122"/>
                <a:ea typeface="微软雅黑" panose="020B0503020204020204" charset="-122"/>
              </a:rPr>
              <a:t>11</a:t>
            </a:r>
            <a:r>
              <a:rPr lang="zh-CN" altLang="en-US" sz="1400" dirty="0">
                <a:solidFill>
                  <a:schemeClr val="bg1"/>
                </a:solidFill>
                <a:latin typeface="微软雅黑" panose="020B0503020204020204" charset="-122"/>
                <a:ea typeface="微软雅黑" panose="020B0503020204020204" charset="-122"/>
              </a:rPr>
              <a:t>月</a:t>
            </a:r>
            <a:endParaRPr lang="zh-CN" altLang="en-US" sz="1400" dirty="0">
              <a:solidFill>
                <a:schemeClr val="bg1"/>
              </a:solidFill>
              <a:latin typeface="微软雅黑" panose="020B0503020204020204" charset="-122"/>
              <a:ea typeface="微软雅黑" panose="020B0503020204020204" charset="-122"/>
            </a:endParaRPr>
          </a:p>
          <a:p>
            <a:pPr algn="l">
              <a:lnSpc>
                <a:spcPct val="150000"/>
              </a:lnSpc>
            </a:pPr>
            <a:r>
              <a:rPr lang="zh-CN" altLang="en-US" sz="1400" b="1" dirty="0">
                <a:solidFill>
                  <a:schemeClr val="bg1"/>
                </a:solidFill>
                <a:latin typeface="微软雅黑" panose="020B0503020204020204" charset="-122"/>
                <a:ea typeface="微软雅黑" panose="020B0503020204020204" charset="-122"/>
              </a:rPr>
              <a:t>省考：</a:t>
            </a:r>
            <a:r>
              <a:rPr lang="zh-CN" altLang="en-US" sz="1400" dirty="0">
                <a:solidFill>
                  <a:schemeClr val="bg1"/>
                </a:solidFill>
                <a:latin typeface="微软雅黑" panose="020B0503020204020204" charset="-122"/>
                <a:ea typeface="微软雅黑" panose="020B0503020204020204" charset="-122"/>
              </a:rPr>
              <a:t>每年一到两次，上半年或下半年</a:t>
            </a:r>
            <a:endParaRPr lang="zh-CN" sz="1600" dirty="0">
              <a:solidFill>
                <a:schemeClr val="bg1"/>
              </a:solidFill>
              <a:latin typeface="微软雅黑" panose="020B0503020204020204" charset="-122"/>
              <a:ea typeface="微软雅黑" panose="020B0503020204020204" charset="-122"/>
            </a:endParaRPr>
          </a:p>
          <a:p>
            <a:pPr algn="l">
              <a:lnSpc>
                <a:spcPct val="150000"/>
              </a:lnSpc>
            </a:pPr>
            <a:r>
              <a:rPr lang="zh-CN" sz="1600" b="1" dirty="0">
                <a:solidFill>
                  <a:schemeClr val="bg1"/>
                </a:solidFill>
                <a:latin typeface="微软雅黑" panose="020B0503020204020204" charset="-122"/>
                <a:ea typeface="微软雅黑" panose="020B0503020204020204" charset="-122"/>
              </a:rPr>
              <a:t>考试题量不同</a:t>
            </a:r>
            <a:endParaRPr lang="zh-CN" sz="1600" b="1" dirty="0">
              <a:solidFill>
                <a:schemeClr val="bg1"/>
              </a:solidFill>
              <a:latin typeface="微软雅黑" panose="020B0503020204020204" charset="-122"/>
              <a:ea typeface="微软雅黑" panose="020B0503020204020204" charset="-122"/>
            </a:endParaRPr>
          </a:p>
          <a:p>
            <a:pPr algn="l">
              <a:lnSpc>
                <a:spcPct val="150000"/>
              </a:lnSpc>
            </a:pPr>
            <a:r>
              <a:rPr lang="zh-CN" altLang="en-US" sz="1200" b="1" dirty="0">
                <a:solidFill>
                  <a:schemeClr val="bg1"/>
                </a:solidFill>
                <a:latin typeface="微软雅黑" panose="020B0503020204020204" charset="-122"/>
                <a:ea typeface="微软雅黑" panose="020B0503020204020204" charset="-122"/>
              </a:rPr>
              <a:t>省考：</a:t>
            </a:r>
            <a:r>
              <a:rPr lang="en-US" altLang="zh-CN" sz="1200" dirty="0">
                <a:solidFill>
                  <a:schemeClr val="bg1"/>
                </a:solidFill>
                <a:latin typeface="微软雅黑" panose="020B0503020204020204" charset="-122"/>
                <a:ea typeface="微软雅黑" panose="020B0503020204020204" charset="-122"/>
              </a:rPr>
              <a:t>120</a:t>
            </a:r>
            <a:endParaRPr lang="en-US" altLang="zh-CN" sz="1200" dirty="0">
              <a:solidFill>
                <a:schemeClr val="bg1"/>
              </a:solidFill>
              <a:latin typeface="微软雅黑" panose="020B0503020204020204" charset="-122"/>
              <a:ea typeface="微软雅黑" panose="020B0503020204020204" charset="-122"/>
            </a:endParaRPr>
          </a:p>
          <a:p>
            <a:pPr algn="l">
              <a:lnSpc>
                <a:spcPct val="150000"/>
              </a:lnSpc>
            </a:pPr>
            <a:r>
              <a:rPr lang="zh-CN" sz="1200" b="1" dirty="0">
                <a:solidFill>
                  <a:schemeClr val="bg1"/>
                </a:solidFill>
                <a:latin typeface="微软雅黑" panose="020B0503020204020204" charset="-122"/>
                <a:ea typeface="微软雅黑" panose="020B0503020204020204" charset="-122"/>
                <a:sym typeface="+mn-ea"/>
              </a:rPr>
              <a:t>国考：</a:t>
            </a:r>
            <a:r>
              <a:rPr lang="zh-CN" sz="1200" dirty="0">
                <a:solidFill>
                  <a:schemeClr val="bg1"/>
                </a:solidFill>
                <a:latin typeface="微软雅黑" panose="020B0503020204020204" charset="-122"/>
                <a:ea typeface="微软雅黑" panose="020B0503020204020204" charset="-122"/>
                <a:sym typeface="+mn-ea"/>
              </a:rPr>
              <a:t>中央、省级以上</a:t>
            </a:r>
            <a:r>
              <a:rPr lang="en-US" altLang="zh-CN" sz="1200" dirty="0">
                <a:solidFill>
                  <a:schemeClr val="bg1"/>
                </a:solidFill>
                <a:latin typeface="微软雅黑" panose="020B0503020204020204" charset="-122"/>
                <a:ea typeface="微软雅黑" panose="020B0503020204020204" charset="-122"/>
                <a:sym typeface="+mn-ea"/>
              </a:rPr>
              <a:t>135        </a:t>
            </a:r>
            <a:r>
              <a:rPr lang="zh-CN" altLang="en-US" sz="1200" dirty="0">
                <a:solidFill>
                  <a:schemeClr val="bg1"/>
                </a:solidFill>
                <a:latin typeface="微软雅黑" panose="020B0503020204020204" charset="-122"/>
                <a:ea typeface="微软雅黑" panose="020B0503020204020204" charset="-122"/>
                <a:sym typeface="+mn-ea"/>
              </a:rPr>
              <a:t>市（地）以下</a:t>
            </a:r>
            <a:r>
              <a:rPr lang="en-US" altLang="zh-CN" sz="1200" dirty="0">
                <a:solidFill>
                  <a:schemeClr val="bg1"/>
                </a:solidFill>
                <a:latin typeface="微软雅黑" panose="020B0503020204020204" charset="-122"/>
                <a:ea typeface="微软雅黑" panose="020B0503020204020204" charset="-122"/>
                <a:sym typeface="+mn-ea"/>
              </a:rPr>
              <a:t>130</a:t>
            </a:r>
            <a:endParaRPr lang="en-US" altLang="zh-CN" sz="1200" dirty="0">
              <a:solidFill>
                <a:schemeClr val="bg1"/>
              </a:solidFill>
              <a:latin typeface="微软雅黑" panose="020B0503020204020204" charset="-122"/>
              <a:ea typeface="微软雅黑" panose="020B0503020204020204" charset="-122"/>
            </a:endParaRPr>
          </a:p>
        </p:txBody>
      </p:sp>
      <p:pic>
        <p:nvPicPr>
          <p:cNvPr id="2" name="图片 1" descr="huida"/>
          <p:cNvPicPr>
            <a:picLocks noChangeAspect="1"/>
          </p:cNvPicPr>
          <p:nvPr/>
        </p:nvPicPr>
        <p:blipFill>
          <a:blip r:embed="rId1"/>
          <a:stretch>
            <a:fillRect/>
          </a:stretch>
        </p:blipFill>
        <p:spPr>
          <a:xfrm>
            <a:off x="-55245" y="1003300"/>
            <a:ext cx="1536700" cy="1536700"/>
          </a:xfrm>
          <a:prstGeom prst="rect">
            <a:avLst/>
          </a:prstGeom>
        </p:spPr>
      </p:pic>
      <p:sp>
        <p:nvSpPr>
          <p:cNvPr id="3" name="MH_Number_1"/>
          <p:cNvSpPr/>
          <p:nvPr>
            <p:custDataLst>
              <p:tags r:id="rId2"/>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rPr>
              <a:t>02</a:t>
            </a:r>
            <a:endParaRPr lang="zh-CN" altLang="en-US"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endParaRPr>
          </a:p>
        </p:txBody>
      </p:sp>
      <p:sp>
        <p:nvSpPr>
          <p:cNvPr id="4" name="MH_Entry_1"/>
          <p:cNvSpPr/>
          <p:nvPr>
            <p:custDataLst>
              <p:tags r:id="rId3"/>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a:defRPr/>
            </a:pPr>
            <a:r>
              <a:rPr lang="zh-CN" altLang="en-US" sz="2400" spc="200" dirty="0">
                <a:solidFill>
                  <a:srgbClr val="333132"/>
                </a:solidFill>
                <a:latin typeface="微软雅黑" panose="020B0503020204020204" charset="-122"/>
                <a:ea typeface="微软雅黑" panose="020B0503020204020204" charset="-122"/>
              </a:rPr>
              <a:t>报考常见问题解答</a:t>
            </a:r>
            <a:endParaRPr lang="zh-CN" altLang="en-US" sz="2400" spc="200" dirty="0">
              <a:solidFill>
                <a:srgbClr val="333132"/>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22" presetClass="entr" presetSubtype="8" fill="hold" grpId="0" nodeType="withEffect">
                                  <p:stCondLst>
                                    <p:cond delay="40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4" grpId="0" bldLvl="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图片 5" descr="question48"/>
          <p:cNvPicPr>
            <a:picLocks noChangeAspect="1"/>
          </p:cNvPicPr>
          <p:nvPr/>
        </p:nvPicPr>
        <p:blipFill>
          <a:blip r:embed="rId1"/>
          <a:stretch>
            <a:fillRect/>
          </a:stretch>
        </p:blipFill>
        <p:spPr>
          <a:xfrm>
            <a:off x="935355" y="1127125"/>
            <a:ext cx="1156335" cy="1156335"/>
          </a:xfrm>
          <a:prstGeom prst="rect">
            <a:avLst/>
          </a:prstGeom>
        </p:spPr>
      </p:pic>
      <p:sp>
        <p:nvSpPr>
          <p:cNvPr id="7" name="矩形标注 6"/>
          <p:cNvSpPr/>
          <p:nvPr/>
        </p:nvSpPr>
        <p:spPr>
          <a:xfrm>
            <a:off x="2555875" y="1847215"/>
            <a:ext cx="4455160" cy="1031240"/>
          </a:xfrm>
          <a:prstGeom prst="wedgeRectCallout">
            <a:avLst>
              <a:gd name="adj1" fmla="val -62357"/>
              <a:gd name="adj2" fmla="val -3344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文本框 7"/>
          <p:cNvSpPr txBox="1"/>
          <p:nvPr/>
        </p:nvSpPr>
        <p:spPr>
          <a:xfrm>
            <a:off x="2915920" y="2072640"/>
            <a:ext cx="3759200" cy="502920"/>
          </a:xfrm>
          <a:prstGeom prst="rect">
            <a:avLst/>
          </a:prstGeom>
          <a:noFill/>
        </p:spPr>
        <p:txBody>
          <a:bodyPr wrap="square" rtlCol="0">
            <a:spAutoFit/>
          </a:bodyPr>
          <a:p>
            <a:pPr algn="l">
              <a:lnSpc>
                <a:spcPct val="150000"/>
              </a:lnSpc>
            </a:pPr>
            <a:r>
              <a:rPr dirty="0">
                <a:solidFill>
                  <a:schemeClr val="bg1"/>
                </a:solidFill>
                <a:latin typeface="微软雅黑" panose="020B0503020204020204" charset="-122"/>
                <a:ea typeface="微软雅黑" panose="020B0503020204020204" charset="-122"/>
              </a:rPr>
              <a:t>报考人员是否可以更改报考职位？</a:t>
            </a:r>
            <a:endParaRPr dirty="0">
              <a:solidFill>
                <a:schemeClr val="bg1"/>
              </a:solidFill>
              <a:latin typeface="微软雅黑" panose="020B0503020204020204" charset="-122"/>
              <a:ea typeface="微软雅黑" panose="020B0503020204020204" charset="-122"/>
            </a:endParaRPr>
          </a:p>
        </p:txBody>
      </p:sp>
      <p:sp>
        <p:nvSpPr>
          <p:cNvPr id="5" name="MH_Number_1"/>
          <p:cNvSpPr/>
          <p:nvPr>
            <p:custDataLst>
              <p:tags r:id="rId2"/>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rPr>
              <a:t>02</a:t>
            </a:r>
            <a:endParaRPr lang="zh-CN" altLang="en-US"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endParaRPr>
          </a:p>
        </p:txBody>
      </p:sp>
      <p:sp>
        <p:nvSpPr>
          <p:cNvPr id="2" name="MH_Entry_1"/>
          <p:cNvSpPr/>
          <p:nvPr>
            <p:custDataLst>
              <p:tags r:id="rId3"/>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a:defRPr/>
            </a:pPr>
            <a:r>
              <a:rPr lang="zh-CN" altLang="en-US" sz="2400" spc="200" dirty="0">
                <a:solidFill>
                  <a:srgbClr val="333132"/>
                </a:solidFill>
                <a:latin typeface="微软雅黑" panose="020B0503020204020204" charset="-122"/>
                <a:ea typeface="微软雅黑" panose="020B0503020204020204" charset="-122"/>
              </a:rPr>
              <a:t>报考常见问题解答</a:t>
            </a:r>
            <a:endParaRPr lang="zh-CN" altLang="en-US" sz="2400" spc="200" dirty="0">
              <a:solidFill>
                <a:srgbClr val="333132"/>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22" presetClass="entr" presetSubtype="8" fill="hold" grpId="0" nodeType="withEffect">
                                  <p:stCondLst>
                                    <p:cond delay="40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2" grpId="0" bldLvl="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矩形标注 6"/>
          <p:cNvSpPr/>
          <p:nvPr/>
        </p:nvSpPr>
        <p:spPr>
          <a:xfrm>
            <a:off x="1887220" y="996950"/>
            <a:ext cx="4948555" cy="2961005"/>
          </a:xfrm>
          <a:prstGeom prst="wedgeRectCallout">
            <a:avLst>
              <a:gd name="adj1" fmla="val -62357"/>
              <a:gd name="adj2" fmla="val -3344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文本框 7"/>
          <p:cNvSpPr txBox="1"/>
          <p:nvPr/>
        </p:nvSpPr>
        <p:spPr>
          <a:xfrm>
            <a:off x="2022475" y="1581785"/>
            <a:ext cx="4644390" cy="1737360"/>
          </a:xfrm>
          <a:prstGeom prst="rect">
            <a:avLst/>
          </a:prstGeom>
          <a:noFill/>
        </p:spPr>
        <p:txBody>
          <a:bodyPr wrap="square" rtlCol="0">
            <a:spAutoFit/>
          </a:bodyPr>
          <a:p>
            <a:pPr algn="l">
              <a:lnSpc>
                <a:spcPct val="150000"/>
              </a:lnSpc>
            </a:pPr>
            <a:r>
              <a:rPr lang="en-US" dirty="0">
                <a:solidFill>
                  <a:schemeClr val="bg1"/>
                </a:solidFill>
                <a:latin typeface="微软雅黑" panose="020B0503020204020204" charset="-122"/>
                <a:ea typeface="微软雅黑" panose="020B0503020204020204" charset="-122"/>
              </a:rPr>
              <a:t>        </a:t>
            </a:r>
            <a:r>
              <a:rPr dirty="0">
                <a:solidFill>
                  <a:schemeClr val="bg1"/>
                </a:solidFill>
                <a:latin typeface="微软雅黑" panose="020B0503020204020204" charset="-122"/>
                <a:ea typeface="微软雅黑" panose="020B0503020204020204" charset="-122"/>
              </a:rPr>
              <a:t>在对照片进行审核之前，报考人员可以更改报考职位。</a:t>
            </a:r>
            <a:endParaRPr dirty="0">
              <a:solidFill>
                <a:schemeClr val="bg1"/>
              </a:solidFill>
              <a:latin typeface="微软雅黑" panose="020B0503020204020204" charset="-122"/>
              <a:ea typeface="微软雅黑" panose="020B0503020204020204" charset="-122"/>
            </a:endParaRPr>
          </a:p>
          <a:p>
            <a:pPr algn="l">
              <a:lnSpc>
                <a:spcPct val="150000"/>
              </a:lnSpc>
            </a:pPr>
            <a:r>
              <a:rPr dirty="0">
                <a:solidFill>
                  <a:schemeClr val="bg1"/>
                </a:solidFill>
                <a:latin typeface="微软雅黑" panose="020B0503020204020204" charset="-122"/>
                <a:ea typeface="微软雅黑" panose="020B0503020204020204" charset="-122"/>
              </a:rPr>
              <a:t>        照片审核不合格的报考人员，在201</a:t>
            </a:r>
            <a:r>
              <a:rPr lang="en-US" dirty="0">
                <a:solidFill>
                  <a:schemeClr val="bg1"/>
                </a:solidFill>
                <a:latin typeface="微软雅黑" panose="020B0503020204020204" charset="-122"/>
                <a:ea typeface="微软雅黑" panose="020B0503020204020204" charset="-122"/>
              </a:rPr>
              <a:t>7</a:t>
            </a:r>
            <a:r>
              <a:rPr dirty="0">
                <a:solidFill>
                  <a:schemeClr val="bg1"/>
                </a:solidFill>
                <a:latin typeface="微软雅黑" panose="020B0503020204020204" charset="-122"/>
                <a:ea typeface="微软雅黑" panose="020B0503020204020204" charset="-122"/>
              </a:rPr>
              <a:t>年</a:t>
            </a:r>
            <a:r>
              <a:rPr lang="en-US" dirty="0">
                <a:solidFill>
                  <a:schemeClr val="bg1"/>
                </a:solidFill>
                <a:latin typeface="微软雅黑" panose="020B0503020204020204" charset="-122"/>
                <a:ea typeface="微软雅黑" panose="020B0503020204020204" charset="-122"/>
              </a:rPr>
              <a:t>3</a:t>
            </a:r>
            <a:r>
              <a:rPr dirty="0">
                <a:solidFill>
                  <a:schemeClr val="bg1"/>
                </a:solidFill>
                <a:latin typeface="微软雅黑" panose="020B0503020204020204" charset="-122"/>
                <a:ea typeface="微软雅黑" panose="020B0503020204020204" charset="-122"/>
              </a:rPr>
              <a:t>月</a:t>
            </a:r>
            <a:r>
              <a:rPr lang="en-US" dirty="0">
                <a:solidFill>
                  <a:schemeClr val="bg1"/>
                </a:solidFill>
                <a:latin typeface="微软雅黑" panose="020B0503020204020204" charset="-122"/>
                <a:ea typeface="微软雅黑" panose="020B0503020204020204" charset="-122"/>
              </a:rPr>
              <a:t>30</a:t>
            </a:r>
            <a:r>
              <a:rPr dirty="0">
                <a:solidFill>
                  <a:schemeClr val="bg1"/>
                </a:solidFill>
                <a:latin typeface="微软雅黑" panose="020B0503020204020204" charset="-122"/>
                <a:ea typeface="微软雅黑" panose="020B0503020204020204" charset="-122"/>
              </a:rPr>
              <a:t>日</a:t>
            </a:r>
            <a:r>
              <a:rPr lang="en-US" dirty="0">
                <a:solidFill>
                  <a:schemeClr val="bg1"/>
                </a:solidFill>
                <a:latin typeface="微软雅黑" panose="020B0503020204020204" charset="-122"/>
                <a:ea typeface="微软雅黑" panose="020B0503020204020204" charset="-122"/>
              </a:rPr>
              <a:t>9</a:t>
            </a:r>
            <a:r>
              <a:rPr dirty="0">
                <a:solidFill>
                  <a:schemeClr val="bg1"/>
                </a:solidFill>
                <a:latin typeface="微软雅黑" panose="020B0503020204020204" charset="-122"/>
                <a:ea typeface="微软雅黑" panose="020B0503020204020204" charset="-122"/>
              </a:rPr>
              <a:t>:00前，也可以改报其他职位。</a:t>
            </a:r>
            <a:endParaRPr dirty="0">
              <a:solidFill>
                <a:schemeClr val="bg1"/>
              </a:solidFill>
              <a:latin typeface="微软雅黑" panose="020B0503020204020204" charset="-122"/>
              <a:ea typeface="微软雅黑" panose="020B0503020204020204" charset="-122"/>
            </a:endParaRPr>
          </a:p>
        </p:txBody>
      </p:sp>
      <p:pic>
        <p:nvPicPr>
          <p:cNvPr id="2" name="图片 1" descr="huida"/>
          <p:cNvPicPr>
            <a:picLocks noChangeAspect="1"/>
          </p:cNvPicPr>
          <p:nvPr/>
        </p:nvPicPr>
        <p:blipFill>
          <a:blip r:embed="rId1"/>
          <a:stretch>
            <a:fillRect/>
          </a:stretch>
        </p:blipFill>
        <p:spPr>
          <a:xfrm>
            <a:off x="109220" y="996950"/>
            <a:ext cx="1536700" cy="1536700"/>
          </a:xfrm>
          <a:prstGeom prst="rect">
            <a:avLst/>
          </a:prstGeom>
        </p:spPr>
      </p:pic>
      <p:sp>
        <p:nvSpPr>
          <p:cNvPr id="5" name="MH_Number_1"/>
          <p:cNvSpPr/>
          <p:nvPr>
            <p:custDataLst>
              <p:tags r:id="rId2"/>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rPr>
              <a:t>02</a:t>
            </a:r>
            <a:endParaRPr lang="zh-CN" altLang="en-US"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endParaRPr>
          </a:p>
        </p:txBody>
      </p:sp>
      <p:sp>
        <p:nvSpPr>
          <p:cNvPr id="3" name="MH_Entry_1"/>
          <p:cNvSpPr/>
          <p:nvPr>
            <p:custDataLst>
              <p:tags r:id="rId3"/>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a:defRPr/>
            </a:pPr>
            <a:r>
              <a:rPr lang="zh-CN" altLang="en-US" sz="2400" spc="200" dirty="0">
                <a:solidFill>
                  <a:srgbClr val="333132"/>
                </a:solidFill>
                <a:latin typeface="微软雅黑" panose="020B0503020204020204" charset="-122"/>
                <a:ea typeface="微软雅黑" panose="020B0503020204020204" charset="-122"/>
              </a:rPr>
              <a:t>报考常见问题解答</a:t>
            </a:r>
            <a:endParaRPr lang="zh-CN" altLang="en-US" sz="2400" spc="200" dirty="0">
              <a:solidFill>
                <a:srgbClr val="333132"/>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22" presetClass="entr" presetSubtype="8" fill="hold" grpId="0" nodeType="withEffect">
                                  <p:stCondLst>
                                    <p:cond delay="40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3" grpId="0" bldLvl="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图片 5" descr="question48"/>
          <p:cNvPicPr>
            <a:picLocks noChangeAspect="1"/>
          </p:cNvPicPr>
          <p:nvPr/>
        </p:nvPicPr>
        <p:blipFill>
          <a:blip r:embed="rId1"/>
          <a:stretch>
            <a:fillRect/>
          </a:stretch>
        </p:blipFill>
        <p:spPr>
          <a:xfrm>
            <a:off x="846455" y="1304925"/>
            <a:ext cx="1156335" cy="1156335"/>
          </a:xfrm>
          <a:prstGeom prst="rect">
            <a:avLst/>
          </a:prstGeom>
        </p:spPr>
      </p:pic>
      <p:sp>
        <p:nvSpPr>
          <p:cNvPr id="7" name="矩形标注 6"/>
          <p:cNvSpPr/>
          <p:nvPr/>
        </p:nvSpPr>
        <p:spPr>
          <a:xfrm>
            <a:off x="2604770" y="1904365"/>
            <a:ext cx="4592955" cy="1122680"/>
          </a:xfrm>
          <a:prstGeom prst="wedgeRectCallout">
            <a:avLst>
              <a:gd name="adj1" fmla="val -62357"/>
              <a:gd name="adj2" fmla="val -3344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文本框 7"/>
          <p:cNvSpPr txBox="1"/>
          <p:nvPr/>
        </p:nvSpPr>
        <p:spPr>
          <a:xfrm>
            <a:off x="2827020" y="2028190"/>
            <a:ext cx="3759200" cy="914400"/>
          </a:xfrm>
          <a:prstGeom prst="rect">
            <a:avLst/>
          </a:prstGeom>
          <a:noFill/>
        </p:spPr>
        <p:txBody>
          <a:bodyPr wrap="square" rtlCol="0">
            <a:spAutoFit/>
          </a:bodyPr>
          <a:p>
            <a:pPr algn="l">
              <a:lnSpc>
                <a:spcPct val="150000"/>
              </a:lnSpc>
            </a:pPr>
            <a:r>
              <a:rPr dirty="0">
                <a:solidFill>
                  <a:schemeClr val="bg1"/>
                </a:solidFill>
                <a:latin typeface="微软雅黑" panose="020B0503020204020204" charset="-122"/>
                <a:ea typeface="微软雅黑" panose="020B0503020204020204" charset="-122"/>
              </a:rPr>
              <a:t> 非普通高等学历教育的其他国民教育形式的毕业生是否可以报考?</a:t>
            </a:r>
            <a:r>
              <a:rPr sz="1600" dirty="0">
                <a:solidFill>
                  <a:schemeClr val="bg1"/>
                </a:solidFill>
                <a:latin typeface="微软雅黑" panose="020B0503020204020204" charset="-122"/>
                <a:ea typeface="微软雅黑" panose="020B0503020204020204" charset="-122"/>
              </a:rPr>
              <a:t>  </a:t>
            </a:r>
            <a:endParaRPr sz="1600" dirty="0">
              <a:solidFill>
                <a:schemeClr val="bg1"/>
              </a:solidFill>
              <a:latin typeface="微软雅黑" panose="020B0503020204020204" charset="-122"/>
              <a:ea typeface="微软雅黑" panose="020B0503020204020204" charset="-122"/>
            </a:endParaRPr>
          </a:p>
        </p:txBody>
      </p:sp>
      <p:sp>
        <p:nvSpPr>
          <p:cNvPr id="5" name="MH_Number_1"/>
          <p:cNvSpPr/>
          <p:nvPr>
            <p:custDataLst>
              <p:tags r:id="rId2"/>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rPr>
              <a:t>02</a:t>
            </a:r>
            <a:endParaRPr lang="zh-CN" altLang="en-US"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endParaRPr>
          </a:p>
        </p:txBody>
      </p:sp>
      <p:sp>
        <p:nvSpPr>
          <p:cNvPr id="2" name="MH_Entry_1"/>
          <p:cNvSpPr/>
          <p:nvPr>
            <p:custDataLst>
              <p:tags r:id="rId3"/>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a:defRPr/>
            </a:pPr>
            <a:r>
              <a:rPr lang="zh-CN" altLang="en-US" sz="2400" spc="200" dirty="0">
                <a:solidFill>
                  <a:srgbClr val="333132"/>
                </a:solidFill>
                <a:latin typeface="微软雅黑" panose="020B0503020204020204" charset="-122"/>
                <a:ea typeface="微软雅黑" panose="020B0503020204020204" charset="-122"/>
              </a:rPr>
              <a:t>报考常见问题解答</a:t>
            </a:r>
            <a:endParaRPr lang="zh-CN" altLang="en-US" sz="2400" spc="200" dirty="0">
              <a:solidFill>
                <a:srgbClr val="333132"/>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22" presetClass="entr" presetSubtype="8" fill="hold" grpId="0" nodeType="withEffect">
                                  <p:stCondLst>
                                    <p:cond delay="40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2" grpId="0" bldLvl="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矩形标注 6"/>
          <p:cNvSpPr/>
          <p:nvPr/>
        </p:nvSpPr>
        <p:spPr>
          <a:xfrm>
            <a:off x="1931670" y="1130300"/>
            <a:ext cx="4948555" cy="2961005"/>
          </a:xfrm>
          <a:prstGeom prst="wedgeRectCallout">
            <a:avLst>
              <a:gd name="adj1" fmla="val -62357"/>
              <a:gd name="adj2" fmla="val -3344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文本框 7"/>
          <p:cNvSpPr txBox="1"/>
          <p:nvPr/>
        </p:nvSpPr>
        <p:spPr>
          <a:xfrm>
            <a:off x="2235835" y="1560195"/>
            <a:ext cx="4644390" cy="2148840"/>
          </a:xfrm>
          <a:prstGeom prst="rect">
            <a:avLst/>
          </a:prstGeom>
          <a:noFill/>
        </p:spPr>
        <p:txBody>
          <a:bodyPr wrap="square" rtlCol="0">
            <a:spAutoFit/>
          </a:bodyPr>
          <a:p>
            <a:pPr algn="l">
              <a:lnSpc>
                <a:spcPct val="150000"/>
              </a:lnSpc>
            </a:pPr>
            <a:r>
              <a:rPr dirty="0">
                <a:solidFill>
                  <a:schemeClr val="bg1"/>
                </a:solidFill>
                <a:latin typeface="微软雅黑" panose="020B0503020204020204" charset="-122"/>
                <a:ea typeface="微软雅黑" panose="020B0503020204020204" charset="-122"/>
              </a:rPr>
              <a:t>非普通高等学历教育的其他国民教育形式(自学考试、成人教育、网络教育、夜大、电大等)毕业生取得毕业证后，符合职位要求的资格条件的，</a:t>
            </a:r>
            <a:r>
              <a:rPr lang="zh-CN" dirty="0">
                <a:solidFill>
                  <a:schemeClr val="bg1"/>
                </a:solidFill>
                <a:latin typeface="微软雅黑" panose="020B0503020204020204" charset="-122"/>
                <a:ea typeface="微软雅黑" panose="020B0503020204020204" charset="-122"/>
              </a:rPr>
              <a:t>且</a:t>
            </a:r>
            <a:r>
              <a:rPr lang="zh-CN" altLang="en-US" b="1" dirty="0">
                <a:solidFill>
                  <a:srgbClr val="FF0000"/>
                </a:solidFill>
                <a:latin typeface="微软雅黑" panose="020B0503020204020204" charset="-122"/>
                <a:ea typeface="微软雅黑" panose="020B0503020204020204" charset="-122"/>
                <a:sym typeface="+mn-ea"/>
              </a:rPr>
              <a:t>户口已在重庆市辖区内</a:t>
            </a:r>
            <a:r>
              <a:rPr dirty="0">
                <a:solidFill>
                  <a:schemeClr val="bg1"/>
                </a:solidFill>
                <a:latin typeface="微软雅黑" panose="020B0503020204020204" charset="-122"/>
                <a:ea typeface="微软雅黑" panose="020B0503020204020204" charset="-122"/>
              </a:rPr>
              <a:t>均可以报考</a:t>
            </a:r>
            <a:r>
              <a:rPr sz="1600" dirty="0">
                <a:solidFill>
                  <a:schemeClr val="bg1"/>
                </a:solidFill>
                <a:latin typeface="微软雅黑" panose="020B0503020204020204" charset="-122"/>
                <a:ea typeface="微软雅黑" panose="020B0503020204020204" charset="-122"/>
              </a:rPr>
              <a:t>。</a:t>
            </a:r>
            <a:endParaRPr sz="1600" dirty="0">
              <a:solidFill>
                <a:schemeClr val="bg1"/>
              </a:solidFill>
              <a:latin typeface="微软雅黑" panose="020B0503020204020204" charset="-122"/>
              <a:ea typeface="微软雅黑" panose="020B0503020204020204" charset="-122"/>
            </a:endParaRPr>
          </a:p>
        </p:txBody>
      </p:sp>
      <p:pic>
        <p:nvPicPr>
          <p:cNvPr id="2" name="图片 1" descr="huida"/>
          <p:cNvPicPr>
            <a:picLocks noChangeAspect="1"/>
          </p:cNvPicPr>
          <p:nvPr/>
        </p:nvPicPr>
        <p:blipFill>
          <a:blip r:embed="rId1"/>
          <a:stretch>
            <a:fillRect/>
          </a:stretch>
        </p:blipFill>
        <p:spPr>
          <a:xfrm>
            <a:off x="219075" y="1085850"/>
            <a:ext cx="1536700" cy="1536700"/>
          </a:xfrm>
          <a:prstGeom prst="rect">
            <a:avLst/>
          </a:prstGeom>
        </p:spPr>
      </p:pic>
      <p:sp>
        <p:nvSpPr>
          <p:cNvPr id="5" name="MH_Number_1"/>
          <p:cNvSpPr/>
          <p:nvPr>
            <p:custDataLst>
              <p:tags r:id="rId2"/>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rPr>
              <a:t>02</a:t>
            </a:r>
            <a:endParaRPr lang="zh-CN" altLang="en-US"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endParaRPr>
          </a:p>
        </p:txBody>
      </p:sp>
      <p:sp>
        <p:nvSpPr>
          <p:cNvPr id="3" name="MH_Entry_1"/>
          <p:cNvSpPr/>
          <p:nvPr>
            <p:custDataLst>
              <p:tags r:id="rId3"/>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a:defRPr/>
            </a:pPr>
            <a:r>
              <a:rPr lang="zh-CN" altLang="en-US" sz="2400" spc="200" dirty="0">
                <a:solidFill>
                  <a:srgbClr val="333132"/>
                </a:solidFill>
                <a:latin typeface="微软雅黑" panose="020B0503020204020204" charset="-122"/>
                <a:ea typeface="微软雅黑" panose="020B0503020204020204" charset="-122"/>
              </a:rPr>
              <a:t>报考常见问题解答</a:t>
            </a:r>
            <a:endParaRPr lang="zh-CN" altLang="en-US" sz="2400" spc="200" dirty="0">
              <a:solidFill>
                <a:srgbClr val="333132"/>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22" presetClass="entr" presetSubtype="8" fill="hold" grpId="0" nodeType="withEffect">
                                  <p:stCondLst>
                                    <p:cond delay="40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3" grpId="0" bldLvl="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图片 5" descr="question48"/>
          <p:cNvPicPr>
            <a:picLocks noChangeAspect="1"/>
          </p:cNvPicPr>
          <p:nvPr/>
        </p:nvPicPr>
        <p:blipFill>
          <a:blip r:embed="rId1"/>
          <a:stretch>
            <a:fillRect/>
          </a:stretch>
        </p:blipFill>
        <p:spPr>
          <a:xfrm>
            <a:off x="846455" y="1304925"/>
            <a:ext cx="1156335" cy="1156335"/>
          </a:xfrm>
          <a:prstGeom prst="rect">
            <a:avLst/>
          </a:prstGeom>
        </p:spPr>
      </p:pic>
      <p:sp>
        <p:nvSpPr>
          <p:cNvPr id="7" name="矩形标注 6"/>
          <p:cNvSpPr/>
          <p:nvPr/>
        </p:nvSpPr>
        <p:spPr>
          <a:xfrm>
            <a:off x="2466975" y="2025015"/>
            <a:ext cx="4455160" cy="1504950"/>
          </a:xfrm>
          <a:prstGeom prst="wedgeRectCallout">
            <a:avLst>
              <a:gd name="adj1" fmla="val -62357"/>
              <a:gd name="adj2" fmla="val -3344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文本框 7"/>
          <p:cNvSpPr txBox="1"/>
          <p:nvPr/>
        </p:nvSpPr>
        <p:spPr>
          <a:xfrm>
            <a:off x="2827020" y="2250440"/>
            <a:ext cx="3759200" cy="914400"/>
          </a:xfrm>
          <a:prstGeom prst="rect">
            <a:avLst/>
          </a:prstGeom>
          <a:noFill/>
        </p:spPr>
        <p:txBody>
          <a:bodyPr wrap="square" rtlCol="0">
            <a:spAutoFit/>
          </a:bodyPr>
          <a:p>
            <a:pPr algn="l">
              <a:lnSpc>
                <a:spcPct val="150000"/>
              </a:lnSpc>
            </a:pPr>
            <a:r>
              <a:rPr dirty="0">
                <a:solidFill>
                  <a:schemeClr val="bg1"/>
                </a:solidFill>
                <a:latin typeface="微软雅黑" panose="020B0503020204020204" charset="-122"/>
                <a:ea typeface="微软雅黑" panose="020B0503020204020204" charset="-122"/>
              </a:rPr>
              <a:t>自身所学专业不在专业参考目录中，应如何选择职位报考？</a:t>
            </a:r>
            <a:endParaRPr dirty="0">
              <a:solidFill>
                <a:schemeClr val="bg1"/>
              </a:solidFill>
              <a:latin typeface="微软雅黑" panose="020B0503020204020204" charset="-122"/>
              <a:ea typeface="微软雅黑" panose="020B0503020204020204" charset="-122"/>
            </a:endParaRPr>
          </a:p>
        </p:txBody>
      </p:sp>
      <p:sp>
        <p:nvSpPr>
          <p:cNvPr id="5" name="MH_Number_1"/>
          <p:cNvSpPr/>
          <p:nvPr>
            <p:custDataLst>
              <p:tags r:id="rId2"/>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rPr>
              <a:t>02</a:t>
            </a:r>
            <a:endParaRPr lang="zh-CN" altLang="en-US"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endParaRPr>
          </a:p>
        </p:txBody>
      </p:sp>
      <p:sp>
        <p:nvSpPr>
          <p:cNvPr id="2" name="MH_Entry_1"/>
          <p:cNvSpPr/>
          <p:nvPr>
            <p:custDataLst>
              <p:tags r:id="rId3"/>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a:defRPr/>
            </a:pPr>
            <a:r>
              <a:rPr lang="zh-CN" altLang="en-US" sz="2400" spc="200" dirty="0">
                <a:solidFill>
                  <a:srgbClr val="333132"/>
                </a:solidFill>
                <a:latin typeface="微软雅黑" panose="020B0503020204020204" charset="-122"/>
                <a:ea typeface="微软雅黑" panose="020B0503020204020204" charset="-122"/>
              </a:rPr>
              <a:t>报考常见问题解答</a:t>
            </a:r>
            <a:endParaRPr lang="zh-CN" altLang="en-US" sz="2400" spc="200" dirty="0">
              <a:solidFill>
                <a:srgbClr val="333132"/>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22" presetClass="entr" presetSubtype="8" fill="hold" grpId="0" nodeType="withEffect">
                                  <p:stCondLst>
                                    <p:cond delay="40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2" grpId="0" bldLvl="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矩形标注 6"/>
          <p:cNvSpPr/>
          <p:nvPr/>
        </p:nvSpPr>
        <p:spPr>
          <a:xfrm>
            <a:off x="1887220" y="1263650"/>
            <a:ext cx="4948555" cy="2961005"/>
          </a:xfrm>
          <a:prstGeom prst="wedgeRectCallout">
            <a:avLst>
              <a:gd name="adj1" fmla="val -62357"/>
              <a:gd name="adj2" fmla="val -3344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文本框 7"/>
          <p:cNvSpPr txBox="1"/>
          <p:nvPr/>
        </p:nvSpPr>
        <p:spPr>
          <a:xfrm>
            <a:off x="1977390" y="1263650"/>
            <a:ext cx="4644390" cy="2971800"/>
          </a:xfrm>
          <a:prstGeom prst="rect">
            <a:avLst/>
          </a:prstGeom>
          <a:noFill/>
        </p:spPr>
        <p:txBody>
          <a:bodyPr wrap="square" rtlCol="0">
            <a:spAutoFit/>
          </a:bodyPr>
          <a:p>
            <a:pPr algn="l">
              <a:lnSpc>
                <a:spcPct val="150000"/>
              </a:lnSpc>
            </a:pPr>
            <a:r>
              <a:rPr dirty="0">
                <a:solidFill>
                  <a:schemeClr val="bg1"/>
                </a:solidFill>
                <a:latin typeface="微软雅黑" panose="020B0503020204020204" charset="-122"/>
                <a:ea typeface="微软雅黑" panose="020B0503020204020204" charset="-122"/>
              </a:rPr>
              <a:t>可报考不限专业的职位；若认为自身专业符合某职位专业要求（如与某职位要求的某专业相近相关或应属于某专业类、学科门类、科别等），应在网上报名前征得招录单位同意并经区县公务员主管部门或市级部门审核同意并报市公务员主管部门备案后，再在网上报名。</a:t>
            </a:r>
            <a:endParaRPr dirty="0">
              <a:solidFill>
                <a:schemeClr val="bg1"/>
              </a:solidFill>
              <a:latin typeface="微软雅黑" panose="020B0503020204020204" charset="-122"/>
              <a:ea typeface="微软雅黑" panose="020B0503020204020204" charset="-122"/>
            </a:endParaRPr>
          </a:p>
        </p:txBody>
      </p:sp>
      <p:pic>
        <p:nvPicPr>
          <p:cNvPr id="2" name="图片 1" descr="huida"/>
          <p:cNvPicPr>
            <a:picLocks noChangeAspect="1"/>
          </p:cNvPicPr>
          <p:nvPr/>
        </p:nvPicPr>
        <p:blipFill>
          <a:blip r:embed="rId1"/>
          <a:stretch>
            <a:fillRect/>
          </a:stretch>
        </p:blipFill>
        <p:spPr>
          <a:xfrm>
            <a:off x="219075" y="1241425"/>
            <a:ext cx="1536700" cy="1536700"/>
          </a:xfrm>
          <a:prstGeom prst="rect">
            <a:avLst/>
          </a:prstGeom>
        </p:spPr>
      </p:pic>
      <p:sp>
        <p:nvSpPr>
          <p:cNvPr id="5" name="MH_Number_1"/>
          <p:cNvSpPr/>
          <p:nvPr>
            <p:custDataLst>
              <p:tags r:id="rId2"/>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rPr>
              <a:t>02</a:t>
            </a:r>
            <a:endParaRPr lang="zh-CN" altLang="en-US"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endParaRPr>
          </a:p>
        </p:txBody>
      </p:sp>
      <p:sp>
        <p:nvSpPr>
          <p:cNvPr id="3" name="MH_Entry_1"/>
          <p:cNvSpPr/>
          <p:nvPr>
            <p:custDataLst>
              <p:tags r:id="rId3"/>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a:defRPr/>
            </a:pPr>
            <a:r>
              <a:rPr lang="zh-CN" altLang="en-US" sz="2400" spc="200" dirty="0">
                <a:solidFill>
                  <a:srgbClr val="333132"/>
                </a:solidFill>
                <a:latin typeface="微软雅黑" panose="020B0503020204020204" charset="-122"/>
                <a:ea typeface="微软雅黑" panose="020B0503020204020204" charset="-122"/>
              </a:rPr>
              <a:t>报考常见问题解答</a:t>
            </a:r>
            <a:endParaRPr lang="zh-CN" altLang="en-US" sz="2400" spc="200" dirty="0">
              <a:solidFill>
                <a:srgbClr val="333132"/>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22" presetClass="entr" presetSubtype="8" fill="hold" grpId="0" nodeType="withEffect">
                                  <p:stCondLst>
                                    <p:cond delay="40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3" grpId="0" bldLvl="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图片 5" descr="question48"/>
          <p:cNvPicPr>
            <a:picLocks noChangeAspect="1"/>
          </p:cNvPicPr>
          <p:nvPr/>
        </p:nvPicPr>
        <p:blipFill>
          <a:blip r:embed="rId1"/>
          <a:stretch>
            <a:fillRect/>
          </a:stretch>
        </p:blipFill>
        <p:spPr>
          <a:xfrm>
            <a:off x="935355" y="1304925"/>
            <a:ext cx="1156335" cy="1156335"/>
          </a:xfrm>
          <a:prstGeom prst="rect">
            <a:avLst/>
          </a:prstGeom>
        </p:spPr>
      </p:pic>
      <p:sp>
        <p:nvSpPr>
          <p:cNvPr id="7" name="矩形标注 6"/>
          <p:cNvSpPr/>
          <p:nvPr/>
        </p:nvSpPr>
        <p:spPr>
          <a:xfrm>
            <a:off x="2555875" y="2025015"/>
            <a:ext cx="4119880" cy="1180465"/>
          </a:xfrm>
          <a:prstGeom prst="wedgeRectCallout">
            <a:avLst>
              <a:gd name="adj1" fmla="val -62357"/>
              <a:gd name="adj2" fmla="val -3344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文本框 7"/>
          <p:cNvSpPr txBox="1"/>
          <p:nvPr/>
        </p:nvSpPr>
        <p:spPr>
          <a:xfrm>
            <a:off x="2916555" y="2363470"/>
            <a:ext cx="3759200" cy="502920"/>
          </a:xfrm>
          <a:prstGeom prst="rect">
            <a:avLst/>
          </a:prstGeom>
          <a:noFill/>
        </p:spPr>
        <p:txBody>
          <a:bodyPr wrap="square" rtlCol="0">
            <a:spAutoFit/>
          </a:bodyPr>
          <a:p>
            <a:pPr algn="l">
              <a:lnSpc>
                <a:spcPct val="150000"/>
              </a:lnSpc>
            </a:pPr>
            <a:r>
              <a:rPr dirty="0">
                <a:solidFill>
                  <a:schemeClr val="bg1"/>
                </a:solidFill>
                <a:latin typeface="微软雅黑" panose="020B0503020204020204" charset="-122"/>
                <a:ea typeface="微软雅黑" panose="020B0503020204020204" charset="-122"/>
              </a:rPr>
              <a:t>什么叫基层工作经历？</a:t>
            </a:r>
            <a:endParaRPr dirty="0">
              <a:solidFill>
                <a:schemeClr val="bg1"/>
              </a:solidFill>
              <a:latin typeface="微软雅黑" panose="020B0503020204020204" charset="-122"/>
              <a:ea typeface="微软雅黑" panose="020B0503020204020204" charset="-122"/>
            </a:endParaRPr>
          </a:p>
        </p:txBody>
      </p:sp>
      <p:sp>
        <p:nvSpPr>
          <p:cNvPr id="5" name="MH_Number_1"/>
          <p:cNvSpPr/>
          <p:nvPr>
            <p:custDataLst>
              <p:tags r:id="rId2"/>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rPr>
              <a:t>02</a:t>
            </a:r>
            <a:endParaRPr lang="zh-CN" altLang="en-US"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endParaRPr>
          </a:p>
        </p:txBody>
      </p:sp>
      <p:sp>
        <p:nvSpPr>
          <p:cNvPr id="2" name="MH_Entry_1"/>
          <p:cNvSpPr/>
          <p:nvPr>
            <p:custDataLst>
              <p:tags r:id="rId3"/>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a:defRPr/>
            </a:pPr>
            <a:r>
              <a:rPr lang="zh-CN" altLang="en-US" sz="2400" spc="200" dirty="0">
                <a:solidFill>
                  <a:srgbClr val="333132"/>
                </a:solidFill>
                <a:latin typeface="微软雅黑" panose="020B0503020204020204" charset="-122"/>
                <a:ea typeface="微软雅黑" panose="020B0503020204020204" charset="-122"/>
              </a:rPr>
              <a:t>报考常见问题解答</a:t>
            </a:r>
            <a:endParaRPr lang="zh-CN" altLang="en-US" sz="2400" spc="200" dirty="0">
              <a:solidFill>
                <a:srgbClr val="333132"/>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22" presetClass="entr" presetSubtype="8" fill="hold" grpId="0" nodeType="withEffect">
                                  <p:stCondLst>
                                    <p:cond delay="40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2" grpId="0" bldLvl="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矩形标注 6"/>
          <p:cNvSpPr/>
          <p:nvPr/>
        </p:nvSpPr>
        <p:spPr>
          <a:xfrm>
            <a:off x="2118360" y="1426845"/>
            <a:ext cx="4948555" cy="1906270"/>
          </a:xfrm>
          <a:prstGeom prst="wedgeRectCallout">
            <a:avLst>
              <a:gd name="adj1" fmla="val -62357"/>
              <a:gd name="adj2" fmla="val -3344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文本框 7"/>
          <p:cNvSpPr txBox="1"/>
          <p:nvPr/>
        </p:nvSpPr>
        <p:spPr>
          <a:xfrm>
            <a:off x="2353945" y="1426845"/>
            <a:ext cx="4644390" cy="2346960"/>
          </a:xfrm>
          <a:prstGeom prst="rect">
            <a:avLst/>
          </a:prstGeom>
          <a:noFill/>
        </p:spPr>
        <p:txBody>
          <a:bodyPr wrap="square" rtlCol="0">
            <a:spAutoFit/>
          </a:bodyPr>
          <a:p>
            <a:pPr algn="l">
              <a:lnSpc>
                <a:spcPct val="150000"/>
              </a:lnSpc>
            </a:pPr>
            <a:r>
              <a:rPr lang="en-US" dirty="0">
                <a:solidFill>
                  <a:schemeClr val="bg1"/>
                </a:solidFill>
                <a:latin typeface="微软雅黑" panose="020B0503020204020204" charset="-122"/>
                <a:ea typeface="微软雅黑" panose="020B0503020204020204" charset="-122"/>
              </a:rPr>
              <a:t>        </a:t>
            </a:r>
            <a:r>
              <a:rPr dirty="0">
                <a:solidFill>
                  <a:schemeClr val="bg1"/>
                </a:solidFill>
                <a:latin typeface="微软雅黑" panose="020B0503020204020204" charset="-122"/>
                <a:ea typeface="微软雅黑" panose="020B0503020204020204" charset="-122"/>
              </a:rPr>
              <a:t>职位表上明确要求有工作经历的，报考人员必须具备相应的工作经历。</a:t>
            </a:r>
            <a:endParaRPr dirty="0">
              <a:solidFill>
                <a:schemeClr val="bg1"/>
              </a:solidFill>
              <a:latin typeface="微软雅黑" panose="020B0503020204020204" charset="-122"/>
              <a:ea typeface="微软雅黑" panose="020B0503020204020204" charset="-122"/>
            </a:endParaRPr>
          </a:p>
          <a:p>
            <a:pPr lvl="0"/>
            <a:r>
              <a:rPr dirty="0">
                <a:solidFill>
                  <a:schemeClr val="bg1"/>
                </a:solidFill>
                <a:latin typeface="微软雅黑" panose="020B0503020204020204" charset="-122"/>
                <a:ea typeface="微软雅黑" panose="020B0503020204020204" charset="-122"/>
              </a:rPr>
              <a:t>       </a:t>
            </a:r>
            <a:r>
              <a:rPr lang="zh-CN" altLang="en-US" dirty="0">
                <a:solidFill>
                  <a:schemeClr val="bg1"/>
                </a:solidFill>
                <a:latin typeface="微软雅黑" panose="020B0503020204020204" charset="-122"/>
                <a:ea typeface="微软雅黑" panose="020B0503020204020204" charset="-122"/>
                <a:sym typeface="+mn-ea"/>
              </a:rPr>
              <a:t> 1. 企业单位的劳动合同签订时间</a:t>
            </a:r>
            <a:endParaRPr lang="zh-CN" altLang="en-US" dirty="0">
              <a:solidFill>
                <a:schemeClr val="bg1"/>
              </a:solidFill>
              <a:latin typeface="微软雅黑" panose="020B0503020204020204" charset="-122"/>
              <a:ea typeface="微软雅黑" panose="020B0503020204020204" charset="-122"/>
              <a:sym typeface="+mn-ea"/>
            </a:endParaRPr>
          </a:p>
          <a:p>
            <a:pPr lvl="0"/>
            <a:r>
              <a:rPr lang="zh-CN" altLang="en-US" dirty="0">
                <a:solidFill>
                  <a:schemeClr val="bg1"/>
                </a:solidFill>
                <a:latin typeface="微软雅黑" panose="020B0503020204020204" charset="-122"/>
                <a:ea typeface="微软雅黑" panose="020B0503020204020204" charset="-122"/>
                <a:sym typeface="+mn-ea"/>
              </a:rPr>
              <a:t>        2. 三支一扶、村官以报到日为准</a:t>
            </a:r>
            <a:endParaRPr lang="zh-CN" altLang="en-US" dirty="0">
              <a:solidFill>
                <a:schemeClr val="bg1"/>
              </a:solidFill>
              <a:latin typeface="微软雅黑" panose="020B0503020204020204" charset="-122"/>
              <a:ea typeface="微软雅黑" panose="020B0503020204020204" charset="-122"/>
              <a:sym typeface="+mn-ea"/>
            </a:endParaRPr>
          </a:p>
          <a:p>
            <a:pPr lvl="0"/>
            <a:r>
              <a:rPr lang="zh-CN" altLang="en-US" dirty="0">
                <a:solidFill>
                  <a:schemeClr val="bg1"/>
                </a:solidFill>
                <a:latin typeface="微软雅黑" panose="020B0503020204020204" charset="-122"/>
                <a:ea typeface="微软雅黑" panose="020B0503020204020204" charset="-122"/>
                <a:sym typeface="+mn-ea"/>
              </a:rPr>
              <a:t>        3. 创业以营业执照签发日期为准</a:t>
            </a:r>
            <a:endParaRPr lang="zh-CN" altLang="en-US" dirty="0">
              <a:solidFill>
                <a:schemeClr val="bg1"/>
              </a:solidFill>
              <a:latin typeface="微软雅黑" panose="020B0503020204020204" charset="-122"/>
              <a:ea typeface="微软雅黑" panose="020B0503020204020204" charset="-122"/>
              <a:sym typeface="+mn-ea"/>
            </a:endParaRPr>
          </a:p>
          <a:p>
            <a:pPr lvl="0"/>
            <a:r>
              <a:rPr lang="en-US" altLang="zh-CN" sz="1600" dirty="0">
                <a:solidFill>
                  <a:schemeClr val="bg1"/>
                </a:solidFill>
                <a:latin typeface="微软雅黑" panose="020B0503020204020204" charset="-122"/>
                <a:ea typeface="微软雅黑" panose="020B0503020204020204" charset="-122"/>
                <a:sym typeface="+mn-ea"/>
              </a:rPr>
              <a:t>                               ......</a:t>
            </a:r>
            <a:endParaRPr lang="en-US" altLang="zh-CN" sz="1600" dirty="0">
              <a:solidFill>
                <a:schemeClr val="bg1"/>
              </a:solidFill>
              <a:latin typeface="微软雅黑" panose="020B0503020204020204" charset="-122"/>
              <a:ea typeface="微软雅黑" panose="020B0503020204020204" charset="-122"/>
              <a:sym typeface="+mn-ea"/>
            </a:endParaRPr>
          </a:p>
          <a:p>
            <a:pPr algn="l">
              <a:lnSpc>
                <a:spcPct val="150000"/>
              </a:lnSpc>
            </a:pPr>
            <a:endParaRPr sz="1600" dirty="0">
              <a:solidFill>
                <a:schemeClr val="bg1"/>
              </a:solidFill>
              <a:latin typeface="微软雅黑" panose="020B0503020204020204" charset="-122"/>
              <a:ea typeface="微软雅黑" panose="020B0503020204020204" charset="-122"/>
            </a:endParaRPr>
          </a:p>
        </p:txBody>
      </p:sp>
      <p:pic>
        <p:nvPicPr>
          <p:cNvPr id="2" name="图片 1" descr="huida"/>
          <p:cNvPicPr>
            <a:picLocks noChangeAspect="1"/>
          </p:cNvPicPr>
          <p:nvPr/>
        </p:nvPicPr>
        <p:blipFill>
          <a:blip r:embed="rId1"/>
          <a:stretch>
            <a:fillRect/>
          </a:stretch>
        </p:blipFill>
        <p:spPr>
          <a:xfrm>
            <a:off x="217170" y="1215390"/>
            <a:ext cx="1536700" cy="1536700"/>
          </a:xfrm>
          <a:prstGeom prst="rect">
            <a:avLst/>
          </a:prstGeom>
        </p:spPr>
      </p:pic>
      <p:sp>
        <p:nvSpPr>
          <p:cNvPr id="5" name="MH_Number_1"/>
          <p:cNvSpPr/>
          <p:nvPr>
            <p:custDataLst>
              <p:tags r:id="rId2"/>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rPr>
              <a:t>02</a:t>
            </a:r>
            <a:endParaRPr lang="zh-CN" altLang="en-US"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endParaRPr>
          </a:p>
        </p:txBody>
      </p:sp>
      <p:sp>
        <p:nvSpPr>
          <p:cNvPr id="3" name="MH_Entry_1"/>
          <p:cNvSpPr/>
          <p:nvPr>
            <p:custDataLst>
              <p:tags r:id="rId3"/>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a:defRPr/>
            </a:pPr>
            <a:r>
              <a:rPr lang="zh-CN" altLang="en-US" sz="2400" spc="200" dirty="0">
                <a:solidFill>
                  <a:srgbClr val="333132"/>
                </a:solidFill>
                <a:latin typeface="微软雅黑" panose="020B0503020204020204" charset="-122"/>
                <a:ea typeface="微软雅黑" panose="020B0503020204020204" charset="-122"/>
              </a:rPr>
              <a:t>报考常见问题解答</a:t>
            </a:r>
            <a:endParaRPr lang="zh-CN" altLang="en-US" sz="2400" spc="200" dirty="0">
              <a:solidFill>
                <a:srgbClr val="333132"/>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22" presetClass="entr" presetSubtype="8" fill="hold" grpId="0" nodeType="withEffect">
                                  <p:stCondLst>
                                    <p:cond delay="40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3" grpId="0" bldLvl="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图片 5" descr="question48"/>
          <p:cNvPicPr>
            <a:picLocks noChangeAspect="1"/>
          </p:cNvPicPr>
          <p:nvPr/>
        </p:nvPicPr>
        <p:blipFill>
          <a:blip r:embed="rId1"/>
          <a:stretch>
            <a:fillRect/>
          </a:stretch>
        </p:blipFill>
        <p:spPr>
          <a:xfrm>
            <a:off x="757555" y="1482725"/>
            <a:ext cx="1156335" cy="1156335"/>
          </a:xfrm>
          <a:prstGeom prst="rect">
            <a:avLst/>
          </a:prstGeom>
        </p:spPr>
      </p:pic>
      <p:sp>
        <p:nvSpPr>
          <p:cNvPr id="7" name="矩形标注 6"/>
          <p:cNvSpPr/>
          <p:nvPr/>
        </p:nvSpPr>
        <p:spPr>
          <a:xfrm>
            <a:off x="2378075" y="2202815"/>
            <a:ext cx="4455160" cy="1261745"/>
          </a:xfrm>
          <a:prstGeom prst="wedgeRectCallout">
            <a:avLst>
              <a:gd name="adj1" fmla="val -62357"/>
              <a:gd name="adj2" fmla="val -3344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0483" name="Text Box 3"/>
          <p:cNvSpPr txBox="1"/>
          <p:nvPr/>
        </p:nvSpPr>
        <p:spPr>
          <a:xfrm>
            <a:off x="2515870" y="2639060"/>
            <a:ext cx="3397885" cy="384810"/>
          </a:xfrm>
          <a:prstGeom prst="rect">
            <a:avLst/>
          </a:prstGeom>
          <a:noFill/>
          <a:ln w="9525">
            <a:noFill/>
          </a:ln>
        </p:spPr>
        <p:txBody>
          <a:bodyPr wrap="square">
            <a:spAutoFit/>
          </a:bodyPr>
          <a:p>
            <a:pPr lvl="0"/>
            <a:r>
              <a:rPr lang="zh-CN" altLang="en-US">
                <a:solidFill>
                  <a:schemeClr val="bg1"/>
                </a:solidFill>
                <a:latin typeface="微软雅黑" panose="020B0503020204020204" charset="-122"/>
                <a:ea typeface="微软雅黑" panose="020B0503020204020204" charset="-122"/>
              </a:rPr>
              <a:t>政治面貌的具体要求注意事项</a:t>
            </a:r>
            <a:endParaRPr lang="zh-CN" altLang="en-US">
              <a:solidFill>
                <a:schemeClr val="bg1"/>
              </a:solidFill>
              <a:latin typeface="微软雅黑" panose="020B0503020204020204" charset="-122"/>
              <a:ea typeface="微软雅黑" panose="020B0503020204020204" charset="-122"/>
            </a:endParaRPr>
          </a:p>
        </p:txBody>
      </p:sp>
      <p:sp>
        <p:nvSpPr>
          <p:cNvPr id="5" name="MH_Number_1"/>
          <p:cNvSpPr/>
          <p:nvPr>
            <p:custDataLst>
              <p:tags r:id="rId2"/>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rPr>
              <a:t>02</a:t>
            </a:r>
            <a:endParaRPr lang="zh-CN" altLang="en-US"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endParaRPr>
          </a:p>
        </p:txBody>
      </p:sp>
      <p:sp>
        <p:nvSpPr>
          <p:cNvPr id="2" name="MH_Entry_1"/>
          <p:cNvSpPr/>
          <p:nvPr>
            <p:custDataLst>
              <p:tags r:id="rId3"/>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a:defRPr/>
            </a:pPr>
            <a:r>
              <a:rPr lang="zh-CN" altLang="en-US" sz="2400" spc="200" dirty="0">
                <a:solidFill>
                  <a:srgbClr val="333132"/>
                </a:solidFill>
                <a:latin typeface="微软雅黑" panose="020B0503020204020204" charset="-122"/>
                <a:ea typeface="微软雅黑" panose="020B0503020204020204" charset="-122"/>
              </a:rPr>
              <a:t>报考常见问题解答</a:t>
            </a:r>
            <a:endParaRPr lang="zh-CN" altLang="en-US" sz="2400" spc="200" dirty="0">
              <a:solidFill>
                <a:srgbClr val="333132"/>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0483"/>
                                        </p:tgtEl>
                                        <p:attrNameLst>
                                          <p:attrName>style.visibility</p:attrName>
                                        </p:attrNameLst>
                                      </p:cBhvr>
                                      <p:to>
                                        <p:strVal val="visible"/>
                                      </p:to>
                                    </p:set>
                                    <p:animEffect transition="in" filter="blinds(horizontal)">
                                      <p:cBhvr>
                                        <p:cTn id="7" dur="500"/>
                                        <p:tgtEl>
                                          <p:spTgt spid="20483"/>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p:cTn id="10" dur="500" fill="hold"/>
                                        <p:tgtEl>
                                          <p:spTgt spid="5"/>
                                        </p:tgtEl>
                                        <p:attrNameLst>
                                          <p:attrName>ppt_w</p:attrName>
                                        </p:attrNameLst>
                                      </p:cBhvr>
                                      <p:tavLst>
                                        <p:tav tm="0">
                                          <p:val>
                                            <p:fltVal val="0"/>
                                          </p:val>
                                        </p:tav>
                                        <p:tav tm="100000">
                                          <p:val>
                                            <p:strVal val="#ppt_w"/>
                                          </p:val>
                                        </p:tav>
                                      </p:tavLst>
                                    </p:anim>
                                    <p:anim calcmode="lin" valueType="num">
                                      <p:cBhvr>
                                        <p:cTn id="11" dur="500" fill="hold"/>
                                        <p:tgtEl>
                                          <p:spTgt spid="5"/>
                                        </p:tgtEl>
                                        <p:attrNameLst>
                                          <p:attrName>ppt_h</p:attrName>
                                        </p:attrNameLst>
                                      </p:cBhvr>
                                      <p:tavLst>
                                        <p:tav tm="0">
                                          <p:val>
                                            <p:fltVal val="0"/>
                                          </p:val>
                                        </p:tav>
                                        <p:tav tm="100000">
                                          <p:val>
                                            <p:strVal val="#ppt_h"/>
                                          </p:val>
                                        </p:tav>
                                      </p:tavLst>
                                    </p:anim>
                                    <p:animEffect transition="in" filter="fade">
                                      <p:cBhvr>
                                        <p:cTn id="12" dur="500"/>
                                        <p:tgtEl>
                                          <p:spTgt spid="5"/>
                                        </p:tgtEl>
                                      </p:cBhvr>
                                    </p:animEffect>
                                  </p:childTnLst>
                                </p:cTn>
                              </p:par>
                              <p:par>
                                <p:cTn id="13" presetID="22" presetClass="entr" presetSubtype="8" fill="hold" grpId="0" nodeType="withEffect">
                                  <p:stCondLst>
                                    <p:cond delay="400"/>
                                  </p:stCondLst>
                                  <p:childTnLst>
                                    <p:set>
                                      <p:cBhvr>
                                        <p:cTn id="14" dur="1" fill="hold">
                                          <p:stCondLst>
                                            <p:cond delay="0"/>
                                          </p:stCondLst>
                                        </p:cTn>
                                        <p:tgtEl>
                                          <p:spTgt spid="2"/>
                                        </p:tgtEl>
                                        <p:attrNameLst>
                                          <p:attrName>style.visibility</p:attrName>
                                        </p:attrNameLst>
                                      </p:cBhvr>
                                      <p:to>
                                        <p:strVal val="visible"/>
                                      </p:to>
                                    </p:set>
                                    <p:animEffect transition="in" filter="wipe(left)">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ldLvl="0"/>
      <p:bldP spid="5" grpId="0" bldLvl="0" animBg="1"/>
      <p:bldP spid="2" grpId="0" bldLvl="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矩形标注 6"/>
          <p:cNvSpPr/>
          <p:nvPr/>
        </p:nvSpPr>
        <p:spPr>
          <a:xfrm>
            <a:off x="2208530" y="1756410"/>
            <a:ext cx="4948555" cy="2491105"/>
          </a:xfrm>
          <a:prstGeom prst="wedgeRectCallout">
            <a:avLst>
              <a:gd name="adj1" fmla="val -62357"/>
              <a:gd name="adj2" fmla="val -3344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文本框 7"/>
          <p:cNvSpPr txBox="1"/>
          <p:nvPr/>
        </p:nvSpPr>
        <p:spPr>
          <a:xfrm>
            <a:off x="2360930" y="1974215"/>
            <a:ext cx="4919980" cy="1756410"/>
          </a:xfrm>
          <a:prstGeom prst="rect">
            <a:avLst/>
          </a:prstGeom>
          <a:noFill/>
        </p:spPr>
        <p:txBody>
          <a:bodyPr wrap="square" rtlCol="0">
            <a:spAutoFit/>
          </a:bodyPr>
          <a:p>
            <a:pPr lvl="0"/>
            <a:r>
              <a:rPr lang="zh-CN" altLang="en-US" dirty="0">
                <a:solidFill>
                  <a:schemeClr val="bg1"/>
                </a:solidFill>
                <a:latin typeface="微软雅黑" panose="020B0503020204020204" charset="-122"/>
                <a:ea typeface="微软雅黑" panose="020B0503020204020204" charset="-122"/>
                <a:sym typeface="+mn-ea"/>
              </a:rPr>
              <a:t>1. 共产党员：包含共产党员和共产党预备党员。</a:t>
            </a:r>
            <a:endParaRPr lang="zh-CN" altLang="en-US" dirty="0">
              <a:solidFill>
                <a:schemeClr val="bg1"/>
              </a:solidFill>
              <a:latin typeface="微软雅黑" panose="020B0503020204020204" charset="-122"/>
              <a:ea typeface="微软雅黑" panose="020B0503020204020204" charset="-122"/>
              <a:sym typeface="+mn-ea"/>
            </a:endParaRPr>
          </a:p>
          <a:p>
            <a:pPr lvl="0"/>
            <a:endParaRPr lang="zh-CN" altLang="en-US" dirty="0">
              <a:solidFill>
                <a:schemeClr val="bg1"/>
              </a:solidFill>
              <a:latin typeface="微软雅黑" panose="020B0503020204020204" charset="-122"/>
              <a:ea typeface="微软雅黑" panose="020B0503020204020204" charset="-122"/>
              <a:sym typeface="+mn-ea"/>
            </a:endParaRPr>
          </a:p>
          <a:p>
            <a:pPr lvl="0"/>
            <a:r>
              <a:rPr lang="zh-CN" altLang="en-US" dirty="0">
                <a:solidFill>
                  <a:schemeClr val="bg1"/>
                </a:solidFill>
                <a:latin typeface="微软雅黑" panose="020B0503020204020204" charset="-122"/>
                <a:ea typeface="微软雅黑" panose="020B0503020204020204" charset="-122"/>
                <a:sym typeface="+mn-ea"/>
              </a:rPr>
              <a:t>2. 非民主党派：八个民主党派是中国国民党革命委员会、中国民主同盟、中国民主建国会、中国民主促进会、中国农工民主党、中国致公党、九三学社、台湾民主自治同盟。</a:t>
            </a:r>
            <a:endParaRPr lang="zh-CN" altLang="en-US" dirty="0">
              <a:solidFill>
                <a:schemeClr val="bg1"/>
              </a:solidFill>
              <a:latin typeface="微软雅黑" panose="020B0503020204020204" charset="-122"/>
              <a:ea typeface="微软雅黑" panose="020B0503020204020204" charset="-122"/>
              <a:sym typeface="+mn-ea"/>
            </a:endParaRPr>
          </a:p>
        </p:txBody>
      </p:sp>
      <p:pic>
        <p:nvPicPr>
          <p:cNvPr id="2" name="图片 1" descr="huida"/>
          <p:cNvPicPr>
            <a:picLocks noChangeAspect="1"/>
          </p:cNvPicPr>
          <p:nvPr/>
        </p:nvPicPr>
        <p:blipFill>
          <a:blip r:embed="rId1"/>
          <a:stretch>
            <a:fillRect/>
          </a:stretch>
        </p:blipFill>
        <p:spPr>
          <a:xfrm>
            <a:off x="219075" y="1407160"/>
            <a:ext cx="1536700" cy="1536700"/>
          </a:xfrm>
          <a:prstGeom prst="rect">
            <a:avLst/>
          </a:prstGeom>
        </p:spPr>
      </p:pic>
      <p:sp>
        <p:nvSpPr>
          <p:cNvPr id="5" name="MH_Number_1"/>
          <p:cNvSpPr/>
          <p:nvPr>
            <p:custDataLst>
              <p:tags r:id="rId2"/>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rPr>
              <a:t>02</a:t>
            </a:r>
            <a:endParaRPr lang="zh-CN" altLang="en-US" sz="2800" dirty="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endParaRPr>
          </a:p>
        </p:txBody>
      </p:sp>
      <p:sp>
        <p:nvSpPr>
          <p:cNvPr id="3" name="MH_Entry_1"/>
          <p:cNvSpPr/>
          <p:nvPr>
            <p:custDataLst>
              <p:tags r:id="rId3"/>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a:defRPr/>
            </a:pPr>
            <a:r>
              <a:rPr lang="zh-CN" altLang="en-US" sz="2400" spc="200" dirty="0">
                <a:solidFill>
                  <a:srgbClr val="333132"/>
                </a:solidFill>
                <a:latin typeface="微软雅黑" panose="020B0503020204020204" charset="-122"/>
                <a:ea typeface="微软雅黑" panose="020B0503020204020204" charset="-122"/>
              </a:rPr>
              <a:t>报考常见问题解答</a:t>
            </a:r>
            <a:endParaRPr lang="zh-CN" altLang="en-US" sz="2400" spc="200" dirty="0">
              <a:solidFill>
                <a:srgbClr val="333132"/>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22" presetClass="entr" presetSubtype="8" fill="hold" grpId="0" nodeType="withEffect">
                                  <p:stCondLst>
                                    <p:cond delay="40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3" grpId="0" bldLvl="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 name="组合 2"/>
          <p:cNvGrpSpPr/>
          <p:nvPr/>
        </p:nvGrpSpPr>
        <p:grpSpPr>
          <a:xfrm>
            <a:off x="2456815" y="501650"/>
            <a:ext cx="4018280" cy="696595"/>
            <a:chOff x="3909" y="2869"/>
            <a:chExt cx="6328" cy="1097"/>
          </a:xfrm>
        </p:grpSpPr>
        <p:sp>
          <p:nvSpPr>
            <p:cNvPr id="92163" name="圆角矩形 11"/>
            <p:cNvSpPr/>
            <p:nvPr/>
          </p:nvSpPr>
          <p:spPr>
            <a:xfrm>
              <a:off x="3909" y="2869"/>
              <a:ext cx="6328" cy="1097"/>
            </a:xfrm>
            <a:prstGeom prst="roundRect">
              <a:avLst>
                <a:gd name="adj" fmla="val 16667"/>
              </a:avLst>
            </a:prstGeom>
            <a:gradFill rotWithShape="1">
              <a:gsLst>
                <a:gs pos="0">
                  <a:srgbClr val="8C8C8C">
                    <a:alpha val="100000"/>
                  </a:srgbClr>
                </a:gs>
                <a:gs pos="50000">
                  <a:srgbClr val="CACACA">
                    <a:alpha val="100000"/>
                  </a:srgbClr>
                </a:gs>
                <a:gs pos="100000">
                  <a:srgbClr val="F2F2F2">
                    <a:alpha val="100000"/>
                  </a:srgbClr>
                </a:gs>
              </a:gsLst>
              <a:lin ang="18900000" scaled="1"/>
              <a:tileRect/>
            </a:gradFill>
            <a:ln w="9525">
              <a:noFill/>
            </a:ln>
          </p:spPr>
          <p:txBody>
            <a:bodyPr anchor="ctr"/>
            <a:p>
              <a:pPr lvl="0" algn="ctr" eaLnBrk="1" hangingPunct="1"/>
              <a:endParaRPr lang="zh-CN" altLang="zh-CN" sz="2100" dirty="0">
                <a:solidFill>
                  <a:srgbClr val="FFFFFF"/>
                </a:solidFill>
                <a:latin typeface="微软雅黑" panose="020B0503020204020204" charset="-122"/>
                <a:ea typeface="微软雅黑" panose="020B0503020204020204" charset="-122"/>
                <a:sym typeface="宋体" panose="02010600030101010101" pitchFamily="2" charset="-122"/>
              </a:endParaRPr>
            </a:p>
          </p:txBody>
        </p:sp>
        <p:sp>
          <p:nvSpPr>
            <p:cNvPr id="2" name="TextBox 14"/>
            <p:cNvSpPr/>
            <p:nvPr/>
          </p:nvSpPr>
          <p:spPr>
            <a:xfrm>
              <a:off x="4294" y="2987"/>
              <a:ext cx="5566" cy="915"/>
            </a:xfrm>
            <a:prstGeom prst="rect">
              <a:avLst/>
            </a:prstGeom>
            <a:noFill/>
            <a:ln w="9525">
              <a:noFill/>
            </a:ln>
          </p:spPr>
          <p:txBody>
            <a:bodyPr wrap="square">
              <a:spAutoFit/>
            </a:bodyPr>
            <a:p>
              <a:pPr lvl="0" algn="ctr" eaLnBrk="1" hangingPunct="1"/>
              <a:r>
                <a:rPr lang="zh-CN" altLang="zh-CN" sz="3000" b="1" dirty="0">
                  <a:solidFill>
                    <a:schemeClr val="tx2">
                      <a:lumMod val="60000"/>
                      <a:lumOff val="40000"/>
                    </a:schemeClr>
                  </a:solidFill>
                  <a:latin typeface="微软雅黑" panose="020B0503020204020204" charset="-122"/>
                  <a:ea typeface="微软雅黑" panose="020B0503020204020204" charset="-122"/>
                </a:rPr>
                <a:t>联系我们</a:t>
              </a:r>
              <a:endParaRPr lang="zh-CN" altLang="zh-CN" sz="3000" b="1" dirty="0">
                <a:solidFill>
                  <a:schemeClr val="tx2">
                    <a:lumMod val="60000"/>
                    <a:lumOff val="40000"/>
                  </a:schemeClr>
                </a:solidFill>
                <a:latin typeface="微软雅黑" panose="020B0503020204020204" charset="-122"/>
                <a:ea typeface="微软雅黑" panose="020B0503020204020204" charset="-122"/>
              </a:endParaRPr>
            </a:p>
          </p:txBody>
        </p:sp>
      </p:grpSp>
      <p:sp>
        <p:nvSpPr>
          <p:cNvPr id="5" name="文本框 4"/>
          <p:cNvSpPr txBox="1"/>
          <p:nvPr/>
        </p:nvSpPr>
        <p:spPr>
          <a:xfrm>
            <a:off x="2557145" y="1572260"/>
            <a:ext cx="4493260" cy="2286000"/>
          </a:xfrm>
          <a:prstGeom prst="rect">
            <a:avLst/>
          </a:prstGeom>
          <a:noFill/>
        </p:spPr>
        <p:txBody>
          <a:bodyPr wrap="none" rtlCol="0">
            <a:spAutoFit/>
          </a:bodyPr>
          <a:p>
            <a:pPr algn="l">
              <a:lnSpc>
                <a:spcPct val="150000"/>
              </a:lnSpc>
            </a:pPr>
            <a:r>
              <a:rPr lang="zh-CN" altLang="en-US" sz="2400" dirty="0">
                <a:solidFill>
                  <a:schemeClr val="tx2">
                    <a:lumMod val="60000"/>
                    <a:lumOff val="40000"/>
                  </a:schemeClr>
                </a:solidFill>
                <a:latin typeface="微软雅黑" panose="020B0503020204020204" charset="-122"/>
                <a:ea typeface="微软雅黑" panose="020B0503020204020204" charset="-122"/>
              </a:rPr>
              <a:t>网站：http://www.leenjy.com/</a:t>
            </a:r>
            <a:endParaRPr lang="zh-CN" altLang="en-US" sz="2400" dirty="0">
              <a:solidFill>
                <a:schemeClr val="tx2">
                  <a:lumMod val="60000"/>
                  <a:lumOff val="40000"/>
                </a:schemeClr>
              </a:solidFill>
              <a:latin typeface="微软雅黑" panose="020B0503020204020204" charset="-122"/>
              <a:ea typeface="微软雅黑" panose="020B0503020204020204" charset="-122"/>
            </a:endParaRPr>
          </a:p>
          <a:p>
            <a:pPr algn="l">
              <a:lnSpc>
                <a:spcPct val="150000"/>
              </a:lnSpc>
            </a:pPr>
            <a:r>
              <a:rPr lang="zh-CN" altLang="en-US" sz="2400" dirty="0">
                <a:solidFill>
                  <a:schemeClr val="tx2">
                    <a:lumMod val="60000"/>
                    <a:lumOff val="40000"/>
                  </a:schemeClr>
                </a:solidFill>
                <a:latin typeface="微软雅黑" panose="020B0503020204020204" charset="-122"/>
                <a:ea typeface="微软雅黑" panose="020B0503020204020204" charset="-122"/>
              </a:rPr>
              <a:t>电话：023-88730955</a:t>
            </a:r>
            <a:endParaRPr lang="zh-CN" altLang="en-US" sz="2400" dirty="0">
              <a:solidFill>
                <a:schemeClr val="tx2">
                  <a:lumMod val="60000"/>
                  <a:lumOff val="40000"/>
                </a:schemeClr>
              </a:solidFill>
              <a:latin typeface="微软雅黑" panose="020B0503020204020204" charset="-122"/>
              <a:ea typeface="微软雅黑" panose="020B0503020204020204" charset="-122"/>
            </a:endParaRPr>
          </a:p>
          <a:p>
            <a:pPr algn="l">
              <a:lnSpc>
                <a:spcPct val="150000"/>
              </a:lnSpc>
            </a:pPr>
            <a:r>
              <a:rPr lang="zh-CN" altLang="zh-CN" sz="2400" dirty="0">
                <a:solidFill>
                  <a:schemeClr val="tx2">
                    <a:lumMod val="60000"/>
                    <a:lumOff val="40000"/>
                  </a:schemeClr>
                </a:solidFill>
                <a:latin typeface="微软雅黑" panose="020B0503020204020204" charset="-122"/>
                <a:ea typeface="微软雅黑" panose="020B0503020204020204" charset="-122"/>
              </a:rPr>
              <a:t>咨询</a:t>
            </a:r>
            <a:r>
              <a:rPr lang="en-US" altLang="zh-CN" sz="2400" dirty="0">
                <a:solidFill>
                  <a:schemeClr val="tx2">
                    <a:lumMod val="60000"/>
                    <a:lumOff val="40000"/>
                  </a:schemeClr>
                </a:solidFill>
                <a:latin typeface="微软雅黑" panose="020B0503020204020204" charset="-122"/>
                <a:ea typeface="微软雅黑" panose="020B0503020204020204" charset="-122"/>
              </a:rPr>
              <a:t>QQ</a:t>
            </a:r>
            <a:r>
              <a:rPr lang="zh-CN" altLang="en-US" sz="2400" dirty="0">
                <a:solidFill>
                  <a:schemeClr val="tx2">
                    <a:lumMod val="60000"/>
                    <a:lumOff val="40000"/>
                  </a:schemeClr>
                </a:solidFill>
                <a:latin typeface="微软雅黑" panose="020B0503020204020204" charset="-122"/>
                <a:ea typeface="微软雅黑" panose="020B0503020204020204" charset="-122"/>
              </a:rPr>
              <a:t>：1050647344</a:t>
            </a:r>
            <a:endParaRPr lang="zh-CN" altLang="en-US" sz="2400" dirty="0">
              <a:solidFill>
                <a:schemeClr val="tx2">
                  <a:lumMod val="60000"/>
                  <a:lumOff val="40000"/>
                </a:schemeClr>
              </a:solidFill>
              <a:latin typeface="微软雅黑" panose="020B0503020204020204" charset="-122"/>
              <a:ea typeface="微软雅黑" panose="020B0503020204020204" charset="-122"/>
            </a:endParaRPr>
          </a:p>
          <a:p>
            <a:pPr algn="l">
              <a:lnSpc>
                <a:spcPct val="150000"/>
              </a:lnSpc>
            </a:pPr>
            <a:endParaRPr lang="en-US" altLang="zh-CN" sz="2400" dirty="0">
              <a:solidFill>
                <a:srgbClr val="FF0000"/>
              </a:solidFill>
              <a:latin typeface="微软雅黑" panose="020B0503020204020204" charset="-122"/>
              <a:ea typeface="微软雅黑" panose="020B0503020204020204" charset="-122"/>
            </a:endParaRPr>
          </a:p>
        </p:txBody>
      </p:sp>
    </p:spTree>
  </p:cSld>
  <p:clrMapOvr>
    <a:masterClrMapping/>
  </p:clrMapOvr>
  <p:transition spd="med">
    <p:split orient="vert"/>
  </p:transition>
</p:sld>
</file>

<file path=ppt/tags/tag1.xml><?xml version="1.0" encoding="utf-8"?>
<p:tagLst xmlns:p="http://schemas.openxmlformats.org/presentationml/2006/main">
  <p:tag name="MH" val="20150429225421"/>
  <p:tag name="MH_LIBRARY" val="CONTENTS"/>
  <p:tag name="MH_TYPE" val="ENTRY"/>
  <p:tag name="ID" val="547142"/>
  <p:tag name="MH_ORDER" val="1"/>
</p:tagLst>
</file>

<file path=ppt/tags/tag2.xml><?xml version="1.0" encoding="utf-8"?>
<p:tagLst xmlns:p="http://schemas.openxmlformats.org/presentationml/2006/main">
  <p:tag name="MH" val="20150429225421"/>
  <p:tag name="MH_LIBRARY" val="CONTENTS"/>
  <p:tag name="MH_TYPE" val="NUMBER"/>
  <p:tag name="ID" val="547142"/>
  <p:tag name="MH_ORDER" val="1"/>
</p:tagLst>
</file>

<file path=ppt/tags/tag3.xml><?xml version="1.0" encoding="utf-8"?>
<p:tagLst xmlns:p="http://schemas.openxmlformats.org/presentationml/2006/main">
  <p:tag name="MH" val="20150429225421"/>
  <p:tag name="MH_LIBRARY" val="CONTENTS"/>
  <p:tag name="MH_TYPE" val="ENTRY"/>
  <p:tag name="ID" val="547142"/>
  <p:tag name="MH_ORDER" val="1"/>
</p:tagLst>
</file>

<file path=ppt/tags/tag4.xml><?xml version="1.0" encoding="utf-8"?>
<p:tagLst xmlns:p="http://schemas.openxmlformats.org/presentationml/2006/main">
  <p:tag name="MH" val="20150429225421"/>
  <p:tag name="MH_LIBRARY" val="CONTENTS"/>
  <p:tag name="MH_TYPE" val="NUMBER"/>
  <p:tag name="ID" val="547142"/>
  <p:tag name="MH_ORDER" val="1"/>
</p:tagLst>
</file>

<file path=ppt/tags/tag5.xml><?xml version="1.0" encoding="utf-8"?>
<p:tagLst xmlns:p="http://schemas.openxmlformats.org/presentationml/2006/main">
  <p:tag name="MH" val="20150429225421"/>
  <p:tag name="MH_LIBRARY" val="CONTENTS"/>
  <p:tag name="MH_TYPE" val="ENTRY"/>
  <p:tag name="ID" val="547142"/>
  <p:tag name="MH_ORDER" val="1"/>
</p:tagLst>
</file>

<file path=ppt/tags/tag6.xml><?xml version="1.0" encoding="utf-8"?>
<p:tagLst xmlns:p="http://schemas.openxmlformats.org/presentationml/2006/main">
  <p:tag name="MH" val="20150429225421"/>
  <p:tag name="MH_LIBRARY" val="CONTENTS"/>
  <p:tag name="MH_TYPE" val="NUMBER"/>
  <p:tag name="ID" val="547142"/>
  <p:tag name="MH_ORDER" val="1"/>
</p:tagLst>
</file>

<file path=ppt/tags/tag7.xml><?xml version="1.0" encoding="utf-8"?>
<p:tagLst xmlns:p="http://schemas.openxmlformats.org/presentationml/2006/main">
  <p:tag name="MH" val="20150429225421"/>
  <p:tag name="MH_LIBRARY" val="CONTENTS"/>
  <p:tag name="MH_TYPE" val="ENTRY"/>
  <p:tag name="ID" val="547142"/>
  <p:tag name="MH_ORDER" val="1"/>
</p:tagLst>
</file>

<file path=ppt/tags/tag8.xml><?xml version="1.0" encoding="utf-8"?>
<p:tagLst xmlns:p="http://schemas.openxmlformats.org/presentationml/2006/main">
  <p:tag name="MH" val="20150429225421"/>
  <p:tag name="MH_LIBRARY" val="CONTENTS"/>
  <p:tag name="MH_TYPE" val="NUMBER"/>
  <p:tag name="ID" val="547142"/>
  <p:tag name="MH_ORDER" val="1"/>
</p:tagLst>
</file>

<file path=ppt/tags/tag9.xml><?xml version="1.0" encoding="utf-8"?>
<p:tagLst xmlns:p="http://schemas.openxmlformats.org/presentationml/2006/main">
  <p:tag name="MH" val="20150429225421"/>
  <p:tag name="MH_LIBRARY" val="CONTENTS"/>
  <p:tag name="MH_TYPE" val="ENTRY"/>
  <p:tag name="ID" val="547142"/>
  <p:tag name="MH_ORDER" val="1"/>
</p:tagLst>
</file>

<file path=ppt/tags/tag10.xml><?xml version="1.0" encoding="utf-8"?>
<p:tagLst xmlns:p="http://schemas.openxmlformats.org/presentationml/2006/main">
  <p:tag name="MH" val="20150429225421"/>
  <p:tag name="MH_LIBRARY" val="CONTENTS"/>
  <p:tag name="MH_TYPE" val="NUMBER"/>
  <p:tag name="ID" val="547142"/>
  <p:tag name="MH_ORDER" val="1"/>
</p:tagLst>
</file>

<file path=ppt/tags/tag11.xml><?xml version="1.0" encoding="utf-8"?>
<p:tagLst xmlns:p="http://schemas.openxmlformats.org/presentationml/2006/main">
  <p:tag name="MH" val="20150429225421"/>
  <p:tag name="MH_LIBRARY" val="CONTENTS"/>
  <p:tag name="MH_TYPE" val="ENTRY"/>
  <p:tag name="ID" val="547142"/>
  <p:tag name="MH_ORDER" val="1"/>
</p:tagLst>
</file>

<file path=ppt/tags/tag12.xml><?xml version="1.0" encoding="utf-8"?>
<p:tagLst xmlns:p="http://schemas.openxmlformats.org/presentationml/2006/main">
  <p:tag name="MH" val="20150429225421"/>
  <p:tag name="MH_LIBRARY" val="CONTENTS"/>
  <p:tag name="MH_TYPE" val="NUMBER"/>
  <p:tag name="ID" val="547142"/>
  <p:tag name="MH_ORDER" val="1"/>
</p:tagLst>
</file>

<file path=ppt/tags/tag13.xml><?xml version="1.0" encoding="utf-8"?>
<p:tagLst xmlns:p="http://schemas.openxmlformats.org/presentationml/2006/main">
  <p:tag name="MH" val="20150429225421"/>
  <p:tag name="MH_LIBRARY" val="CONTENTS"/>
  <p:tag name="MH_TYPE" val="ENTRY"/>
  <p:tag name="ID" val="547142"/>
  <p:tag name="MH_ORDER" val="1"/>
</p:tagLst>
</file>

<file path=ppt/tags/tag14.xml><?xml version="1.0" encoding="utf-8"?>
<p:tagLst xmlns:p="http://schemas.openxmlformats.org/presentationml/2006/main">
  <p:tag name="MH" val="20150429225421"/>
  <p:tag name="MH_LIBRARY" val="CONTENTS"/>
  <p:tag name="MH_TYPE" val="NUMBER"/>
  <p:tag name="ID" val="547142"/>
  <p:tag name="MH_ORDER" val="1"/>
</p:tagLst>
</file>

<file path=ppt/tags/tag15.xml><?xml version="1.0" encoding="utf-8"?>
<p:tagLst xmlns:p="http://schemas.openxmlformats.org/presentationml/2006/main">
  <p:tag name="MH" val="20150429225421"/>
  <p:tag name="MH_LIBRARY" val="CONTENTS"/>
  <p:tag name="MH_TYPE" val="ENTRY"/>
  <p:tag name="ID" val="547142"/>
  <p:tag name="MH_ORDER" val="1"/>
</p:tagLst>
</file>

<file path=ppt/tags/tag16.xml><?xml version="1.0" encoding="utf-8"?>
<p:tagLst xmlns:p="http://schemas.openxmlformats.org/presentationml/2006/main">
  <p:tag name="MH" val="20150429225421"/>
  <p:tag name="MH_LIBRARY" val="CONTENTS"/>
  <p:tag name="MH_TYPE" val="NUMBER"/>
  <p:tag name="ID" val="547142"/>
  <p:tag name="MH_ORDER" val="1"/>
</p:tagLst>
</file>

<file path=ppt/tags/tag17.xml><?xml version="1.0" encoding="utf-8"?>
<p:tagLst xmlns:p="http://schemas.openxmlformats.org/presentationml/2006/main">
  <p:tag name="MH" val="20150429225421"/>
  <p:tag name="MH_LIBRARY" val="CONTENTS"/>
  <p:tag name="MH_TYPE" val="ENTRY"/>
  <p:tag name="ID" val="547142"/>
  <p:tag name="MH_ORDER" val="1"/>
</p:tagLst>
</file>

<file path=ppt/tags/tag18.xml><?xml version="1.0" encoding="utf-8"?>
<p:tagLst xmlns:p="http://schemas.openxmlformats.org/presentationml/2006/main">
  <p:tag name="MH" val="20150429225421"/>
  <p:tag name="MH_LIBRARY" val="CONTENTS"/>
  <p:tag name="MH_TYPE" val="NUMBER"/>
  <p:tag name="ID" val="547142"/>
  <p:tag name="MH_ORDER" val="1"/>
</p:tagLst>
</file>

<file path=ppt/tags/tag19.xml><?xml version="1.0" encoding="utf-8"?>
<p:tagLst xmlns:p="http://schemas.openxmlformats.org/presentationml/2006/main">
  <p:tag name="MH" val="20150429225421"/>
  <p:tag name="MH_LIBRARY" val="CONTENTS"/>
  <p:tag name="MH_TYPE" val="ENTRY"/>
  <p:tag name="ID" val="547142"/>
  <p:tag name="MH_ORDER" val="1"/>
</p:tagLst>
</file>

<file path=ppt/tags/tag20.xml><?xml version="1.0" encoding="utf-8"?>
<p:tagLst xmlns:p="http://schemas.openxmlformats.org/presentationml/2006/main">
  <p:tag name="MH" val="20150429225421"/>
  <p:tag name="MH_LIBRARY" val="CONTENTS"/>
  <p:tag name="MH_TYPE" val="NUMBER"/>
  <p:tag name="ID" val="547142"/>
  <p:tag name="MH_ORDER" val="1"/>
</p:tagLst>
</file>

<file path=ppt/tags/tag21.xml><?xml version="1.0" encoding="utf-8"?>
<p:tagLst xmlns:p="http://schemas.openxmlformats.org/presentationml/2006/main">
  <p:tag name="MH" val="20150429225421"/>
  <p:tag name="MH_LIBRARY" val="CONTENTS"/>
  <p:tag name="MH_TYPE" val="ENTRY"/>
  <p:tag name="ID" val="547142"/>
  <p:tag name="MH_ORDER" val="1"/>
</p:tagLst>
</file>

<file path=ppt/tags/tag22.xml><?xml version="1.0" encoding="utf-8"?>
<p:tagLst xmlns:p="http://schemas.openxmlformats.org/presentationml/2006/main">
  <p:tag name="MH" val="20150429225421"/>
  <p:tag name="MH_LIBRARY" val="CONTENTS"/>
  <p:tag name="MH_TYPE" val="NUMBER"/>
  <p:tag name="ID" val="547142"/>
  <p:tag name="MH_ORDER" val="1"/>
</p:tagLst>
</file>

<file path=ppt/tags/tag23.xml><?xml version="1.0" encoding="utf-8"?>
<p:tagLst xmlns:p="http://schemas.openxmlformats.org/presentationml/2006/main">
  <p:tag name="MH" val="20150429225421"/>
  <p:tag name="MH_LIBRARY" val="CONTENTS"/>
  <p:tag name="MH_TYPE" val="ENTRY"/>
  <p:tag name="ID" val="547142"/>
  <p:tag name="MH_ORDER" val="1"/>
</p:tagLst>
</file>

<file path=ppt/tags/tag24.xml><?xml version="1.0" encoding="utf-8"?>
<p:tagLst xmlns:p="http://schemas.openxmlformats.org/presentationml/2006/main">
  <p:tag name="MH" val="20150429225421"/>
  <p:tag name="MH_LIBRARY" val="CONTENTS"/>
  <p:tag name="MH_TYPE" val="NUMBER"/>
  <p:tag name="ID" val="547142"/>
  <p:tag name="MH_ORDER" val="1"/>
</p:tagLst>
</file>

<file path=ppt/tags/tag25.xml><?xml version="1.0" encoding="utf-8"?>
<p:tagLst xmlns:p="http://schemas.openxmlformats.org/presentationml/2006/main">
  <p:tag name="MH" val="20150429225421"/>
  <p:tag name="MH_LIBRARY" val="CONTENTS"/>
  <p:tag name="MH_TYPE" val="ENTRY"/>
  <p:tag name="ID" val="547142"/>
  <p:tag name="MH_ORDER" val="1"/>
</p:tagLst>
</file>

<file path=ppt/tags/tag26.xml><?xml version="1.0" encoding="utf-8"?>
<p:tagLst xmlns:p="http://schemas.openxmlformats.org/presentationml/2006/main">
  <p:tag name="MH" val="20150429225421"/>
  <p:tag name="MH_LIBRARY" val="CONTENTS"/>
  <p:tag name="MH_TYPE" val="NUMBER"/>
  <p:tag name="ID" val="547142"/>
  <p:tag name="MH_ORDER" val="1"/>
</p:tagLst>
</file>

<file path=ppt/tags/tag27.xml><?xml version="1.0" encoding="utf-8"?>
<p:tagLst xmlns:p="http://schemas.openxmlformats.org/presentationml/2006/main">
  <p:tag name="MH" val="20150429225421"/>
  <p:tag name="MH_LIBRARY" val="CONTENTS"/>
  <p:tag name="MH_TYPE" val="ENTRY"/>
  <p:tag name="ID" val="547142"/>
  <p:tag name="MH_ORDER" val="1"/>
</p:tagLst>
</file>

<file path=ppt/tags/tag28.xml><?xml version="1.0" encoding="utf-8"?>
<p:tagLst xmlns:p="http://schemas.openxmlformats.org/presentationml/2006/main">
  <p:tag name="MH" val="20150429225421"/>
  <p:tag name="MH_LIBRARY" val="CONTENTS"/>
  <p:tag name="MH_TYPE" val="NUMBER"/>
  <p:tag name="ID" val="547142"/>
  <p:tag name="MH_ORDER" val="1"/>
</p:tagLst>
</file>

<file path=ppt/tags/tag29.xml><?xml version="1.0" encoding="utf-8"?>
<p:tagLst xmlns:p="http://schemas.openxmlformats.org/presentationml/2006/main">
  <p:tag name="MH" val="20150429225421"/>
  <p:tag name="MH_LIBRARY" val="CONTENTS"/>
  <p:tag name="MH_TYPE" val="ENTRY"/>
  <p:tag name="ID" val="547142"/>
  <p:tag name="MH_ORDER" val="1"/>
</p:tagLst>
</file>

<file path=ppt/tags/tag30.xml><?xml version="1.0" encoding="utf-8"?>
<p:tagLst xmlns:p="http://schemas.openxmlformats.org/presentationml/2006/main">
  <p:tag name="MH" val="20150429225421"/>
  <p:tag name="MH_LIBRARY" val="CONTENTS"/>
  <p:tag name="MH_TYPE" val="NUMBER"/>
  <p:tag name="ID" val="547142"/>
  <p:tag name="MH_ORDER" val="1"/>
</p:tagLst>
</file>

<file path=ppt/tags/tag31.xml><?xml version="1.0" encoding="utf-8"?>
<p:tagLst xmlns:p="http://schemas.openxmlformats.org/presentationml/2006/main">
  <p:tag name="MH" val="20150429225421"/>
  <p:tag name="MH_LIBRARY" val="CONTENTS"/>
  <p:tag name="MH_TYPE" val="ENTRY"/>
  <p:tag name="ID" val="547142"/>
  <p:tag name="MH_ORDER" val="1"/>
</p:tagLst>
</file>

<file path=ppt/tags/tag32.xml><?xml version="1.0" encoding="utf-8"?>
<p:tagLst xmlns:p="http://schemas.openxmlformats.org/presentationml/2006/main">
  <p:tag name="MH" val="20150429225421"/>
  <p:tag name="MH_LIBRARY" val="CONTENTS"/>
  <p:tag name="MH_TYPE" val="NUMBER"/>
  <p:tag name="ID" val="547142"/>
  <p:tag name="MH_ORDER" val="1"/>
</p:tagLst>
</file>

<file path=ppt/tags/tag33.xml><?xml version="1.0" encoding="utf-8"?>
<p:tagLst xmlns:p="http://schemas.openxmlformats.org/presentationml/2006/main">
  <p:tag name="MH" val="20150429225421"/>
  <p:tag name="MH_LIBRARY" val="CONTENTS"/>
  <p:tag name="MH_TYPE" val="ENTRY"/>
  <p:tag name="ID" val="547142"/>
  <p:tag name="MH_ORDER" val="1"/>
</p:tagLst>
</file>

<file path=ppt/tags/tag34.xml><?xml version="1.0" encoding="utf-8"?>
<p:tagLst xmlns:p="http://schemas.openxmlformats.org/presentationml/2006/main">
  <p:tag name="MH" val="20150429225421"/>
  <p:tag name="MH_LIBRARY" val="CONTENTS"/>
  <p:tag name="MH_TYPE" val="NUMBER"/>
  <p:tag name="ID" val="547142"/>
  <p:tag name="MH_ORDER" val="1"/>
</p:tagLst>
</file>

<file path=ppt/tags/tag35.xml><?xml version="1.0" encoding="utf-8"?>
<p:tagLst xmlns:p="http://schemas.openxmlformats.org/presentationml/2006/main">
  <p:tag name="MH" val="20150429225421"/>
  <p:tag name="MH_LIBRARY" val="CONTENTS"/>
  <p:tag name="MH_TYPE" val="ENTRY"/>
  <p:tag name="ID" val="547142"/>
  <p:tag name="MH_ORDER" val="1"/>
</p:tagLst>
</file>

<file path=ppt/tags/tag36.xml><?xml version="1.0" encoding="utf-8"?>
<p:tagLst xmlns:p="http://schemas.openxmlformats.org/presentationml/2006/main">
  <p:tag name="MH" val="20150429225421"/>
  <p:tag name="MH_LIBRARY" val="CONTENTS"/>
  <p:tag name="MH_TYPE" val="NUMBER"/>
  <p:tag name="ID" val="547142"/>
  <p:tag name="MH_ORDER" val="1"/>
</p:tagLst>
</file>

<file path=ppt/tags/tag37.xml><?xml version="1.0" encoding="utf-8"?>
<p:tagLst xmlns:p="http://schemas.openxmlformats.org/presentationml/2006/main">
  <p:tag name="MH" val="20150429225421"/>
  <p:tag name="MH_LIBRARY" val="CONTENTS"/>
  <p:tag name="MH_TYPE" val="ENTRY"/>
  <p:tag name="ID" val="547142"/>
  <p:tag name="MH_ORDER" val="1"/>
</p:tagLst>
</file>

<file path=ppt/tags/tag38.xml><?xml version="1.0" encoding="utf-8"?>
<p:tagLst xmlns:p="http://schemas.openxmlformats.org/presentationml/2006/main">
  <p:tag name="MH" val="20150429225421"/>
  <p:tag name="MH_LIBRARY" val="CONTENTS"/>
  <p:tag name="MH_TYPE" val="NUMBER"/>
  <p:tag name="ID" val="547142"/>
  <p:tag name="MH_ORDER" val="1"/>
</p:tagLst>
</file>

<file path=ppt/tags/tag39.xml><?xml version="1.0" encoding="utf-8"?>
<p:tagLst xmlns:p="http://schemas.openxmlformats.org/presentationml/2006/main">
  <p:tag name="MH" val="20150429225421"/>
  <p:tag name="MH_LIBRARY" val="CONTENTS"/>
  <p:tag name="MH_TYPE" val="ENTRY"/>
  <p:tag name="ID" val="547142"/>
  <p:tag name="MH_ORDER" val="1"/>
</p:tagLst>
</file>

<file path=ppt/tags/tag40.xml><?xml version="1.0" encoding="utf-8"?>
<p:tagLst xmlns:p="http://schemas.openxmlformats.org/presentationml/2006/main">
  <p:tag name="MH" val="20150429225421"/>
  <p:tag name="MH_LIBRARY" val="CONTENTS"/>
  <p:tag name="MH_TYPE" val="NUMBER"/>
  <p:tag name="ID" val="547142"/>
  <p:tag name="MH_ORDER" val="1"/>
</p:tagLst>
</file>

<file path=ppt/tags/tag41.xml><?xml version="1.0" encoding="utf-8"?>
<p:tagLst xmlns:p="http://schemas.openxmlformats.org/presentationml/2006/main">
  <p:tag name="MH" val="20150429225421"/>
  <p:tag name="MH_LIBRARY" val="CONTENTS"/>
  <p:tag name="MH_TYPE" val="ENTRY"/>
  <p:tag name="ID" val="547142"/>
  <p:tag name="MH_ORDER" val="1"/>
</p:tagLst>
</file>

<file path=ppt/tags/tag42.xml><?xml version="1.0" encoding="utf-8"?>
<p:tagLst xmlns:p="http://schemas.openxmlformats.org/presentationml/2006/main">
  <p:tag name="MH" val="20150429225421"/>
  <p:tag name="MH_LIBRARY" val="CONTENTS"/>
  <p:tag name="MH_TYPE" val="NUMBER"/>
  <p:tag name="ID" val="547142"/>
  <p:tag name="MH_ORDER" val="1"/>
</p:tagLst>
</file>

<file path=ppt/tags/tag43.xml><?xml version="1.0" encoding="utf-8"?>
<p:tagLst xmlns:p="http://schemas.openxmlformats.org/presentationml/2006/main">
  <p:tag name="MH" val="20150429225421"/>
  <p:tag name="MH_LIBRARY" val="CONTENTS"/>
  <p:tag name="MH_TYPE" val="ENTRY"/>
  <p:tag name="ID" val="547142"/>
  <p:tag name="MH_ORDER" val="1"/>
</p:tagLst>
</file>

<file path=ppt/tags/tag44.xml><?xml version="1.0" encoding="utf-8"?>
<p:tagLst xmlns:p="http://schemas.openxmlformats.org/presentationml/2006/main">
  <p:tag name="MH" val="20150429225421"/>
  <p:tag name="MH_LIBRARY" val="CONTENTS"/>
  <p:tag name="MH_TYPE" val="NUMBER"/>
  <p:tag name="ID" val="547142"/>
  <p:tag name="MH_ORDER" val="1"/>
</p:tagLst>
</file>

<file path=ppt/tags/tag45.xml><?xml version="1.0" encoding="utf-8"?>
<p:tagLst xmlns:p="http://schemas.openxmlformats.org/presentationml/2006/main">
  <p:tag name="MH" val="20150429225421"/>
  <p:tag name="MH_LIBRARY" val="CONTENTS"/>
  <p:tag name="MH_TYPE" val="ENTRY"/>
  <p:tag name="ID" val="547142"/>
  <p:tag name="MH_ORDER" val="1"/>
</p:tagLst>
</file>

<file path=ppt/tags/tag46.xml><?xml version="1.0" encoding="utf-8"?>
<p:tagLst xmlns:p="http://schemas.openxmlformats.org/presentationml/2006/main">
  <p:tag name="MH" val="20150429225421"/>
  <p:tag name="MH_LIBRARY" val="CONTENTS"/>
  <p:tag name="MH_TYPE" val="NUMBER"/>
  <p:tag name="ID" val="547142"/>
  <p:tag name="MH_ORDER" val="1"/>
</p:tagLst>
</file>

<file path=ppt/tags/tag47.xml><?xml version="1.0" encoding="utf-8"?>
<p:tagLst xmlns:p="http://schemas.openxmlformats.org/presentationml/2006/main">
  <p:tag name="MH" val="20150429225421"/>
  <p:tag name="MH_LIBRARY" val="CONTENTS"/>
  <p:tag name="MH_TYPE" val="ENTRY"/>
  <p:tag name="ID" val="547142"/>
  <p:tag name="MH_ORDER" val="1"/>
</p:tagLst>
</file>

<file path=ppt/tags/tag48.xml><?xml version="1.0" encoding="utf-8"?>
<p:tagLst xmlns:p="http://schemas.openxmlformats.org/presentationml/2006/main">
  <p:tag name="MH" val="20150429225421"/>
  <p:tag name="MH_LIBRARY" val="CONTENTS"/>
  <p:tag name="MH_TYPE" val="NUMBER"/>
  <p:tag name="ID" val="547142"/>
  <p:tag name="MH_ORDER" val="1"/>
</p:tagLst>
</file>

<file path=ppt/tags/tag49.xml><?xml version="1.0" encoding="utf-8"?>
<p:tagLst xmlns:p="http://schemas.openxmlformats.org/presentationml/2006/main">
  <p:tag name="MH" val="20150429225421"/>
  <p:tag name="MH_LIBRARY" val="CONTENTS"/>
  <p:tag name="MH_TYPE" val="ENTRY"/>
  <p:tag name="ID" val="547142"/>
  <p:tag name="MH_ORDER" val="1"/>
</p:tagLst>
</file>

<file path=ppt/tags/tag50.xml><?xml version="1.0" encoding="utf-8"?>
<p:tagLst xmlns:p="http://schemas.openxmlformats.org/presentationml/2006/main">
  <p:tag name="MH" val="20150429225421"/>
  <p:tag name="MH_LIBRARY" val="CONTENTS"/>
  <p:tag name="MH_TYPE" val="NUMBER"/>
  <p:tag name="ID" val="547142"/>
  <p:tag name="MH_ORDER" val="1"/>
</p:tagLst>
</file>

<file path=ppt/tags/tag51.xml><?xml version="1.0" encoding="utf-8"?>
<p:tagLst xmlns:p="http://schemas.openxmlformats.org/presentationml/2006/main">
  <p:tag name="MH" val="20150429225421"/>
  <p:tag name="MH_LIBRARY" val="CONTENTS"/>
  <p:tag name="MH_TYPE" val="ENTRY"/>
  <p:tag name="ID" val="547142"/>
  <p:tag name="MH_ORDER" val="1"/>
</p:tagLst>
</file>

<file path=ppt/tags/tag52.xml><?xml version="1.0" encoding="utf-8"?>
<p:tagLst xmlns:p="http://schemas.openxmlformats.org/presentationml/2006/main">
  <p:tag name="MH" val="20150429225421"/>
  <p:tag name="MH_LIBRARY" val="CONTENTS"/>
  <p:tag name="MH_TYPE" val="NUMBER"/>
  <p:tag name="ID" val="547142"/>
  <p:tag name="MH_ORDER" val="1"/>
</p:tagLst>
</file>

<file path=ppt/tags/tag53.xml><?xml version="1.0" encoding="utf-8"?>
<p:tagLst xmlns:p="http://schemas.openxmlformats.org/presentationml/2006/main">
  <p:tag name="MH" val="20150429225421"/>
  <p:tag name="MH_LIBRARY" val="CONTENTS"/>
  <p:tag name="MH_TYPE" val="ENTRY"/>
  <p:tag name="ID" val="547142"/>
  <p:tag name="MH_ORDER" val="1"/>
</p:tagLst>
</file>

<file path=ppt/tags/tag54.xml><?xml version="1.0" encoding="utf-8"?>
<p:tagLst xmlns:p="http://schemas.openxmlformats.org/presentationml/2006/main">
  <p:tag name="MH" val="20150429225421"/>
  <p:tag name="MH_LIBRARY" val="CONTENTS"/>
  <p:tag name="MH_TYPE" val="NUMBER"/>
  <p:tag name="ID" val="547142"/>
  <p:tag name="MH_ORDER" val="1"/>
</p:tagLst>
</file>

<file path=ppt/tags/tag55.xml><?xml version="1.0" encoding="utf-8"?>
<p:tagLst xmlns:p="http://schemas.openxmlformats.org/presentationml/2006/main">
  <p:tag name="MH" val="20150429225421"/>
  <p:tag name="MH_LIBRARY" val="CONTENTS"/>
  <p:tag name="MH_TYPE" val="ENTRY"/>
  <p:tag name="ID" val="547142"/>
  <p:tag name="MH_ORDER" val="1"/>
</p:tagLst>
</file>

<file path=ppt/tags/tag56.xml><?xml version="1.0" encoding="utf-8"?>
<p:tagLst xmlns:p="http://schemas.openxmlformats.org/presentationml/2006/main">
  <p:tag name="MH" val="20150429225421"/>
  <p:tag name="MH_LIBRARY" val="CONTENTS"/>
  <p:tag name="MH_TYPE" val="NUMBER"/>
  <p:tag name="ID" val="547142"/>
  <p:tag name="MH_ORDER" val="1"/>
</p:tagLst>
</file>

<file path=ppt/tags/tag57.xml><?xml version="1.0" encoding="utf-8"?>
<p:tagLst xmlns:p="http://schemas.openxmlformats.org/presentationml/2006/main">
  <p:tag name="MH" val="20150429225421"/>
  <p:tag name="MH_LIBRARY" val="CONTENTS"/>
  <p:tag name="MH_TYPE" val="ENTRY"/>
  <p:tag name="ID" val="547142"/>
  <p:tag name="MH_ORDER" val="1"/>
</p:tagLst>
</file>

<file path=ppt/tags/tag58.xml><?xml version="1.0" encoding="utf-8"?>
<p:tagLst xmlns:p="http://schemas.openxmlformats.org/presentationml/2006/main">
  <p:tag name="MH" val="20150429225421"/>
  <p:tag name="MH_LIBRARY" val="CONTENTS"/>
  <p:tag name="MH_TYPE" val="NUMBER"/>
  <p:tag name="ID" val="547142"/>
  <p:tag name="MH_ORDER" val="1"/>
</p:tagLst>
</file>

<file path=ppt/tags/tag59.xml><?xml version="1.0" encoding="utf-8"?>
<p:tagLst xmlns:p="http://schemas.openxmlformats.org/presentationml/2006/main">
  <p:tag name="MH" val="20150429225421"/>
  <p:tag name="MH_LIBRARY" val="CONTENTS"/>
  <p:tag name="MH_TYPE" val="ENTRY"/>
  <p:tag name="ID" val="547142"/>
  <p:tag name="MH_ORDER" val="1"/>
</p:tagLst>
</file>

<file path=ppt/tags/tag60.xml><?xml version="1.0" encoding="utf-8"?>
<p:tagLst xmlns:p="http://schemas.openxmlformats.org/presentationml/2006/main">
  <p:tag name="MH" val="20150429225421"/>
  <p:tag name="MH_LIBRARY" val="CONTENTS"/>
  <p:tag name="MH_TYPE" val="NUMBER"/>
  <p:tag name="ID" val="547142"/>
  <p:tag name="MH_ORDER" val="1"/>
</p:tagLst>
</file>

<file path=ppt/tags/tag61.xml><?xml version="1.0" encoding="utf-8"?>
<p:tagLst xmlns:p="http://schemas.openxmlformats.org/presentationml/2006/main">
  <p:tag name="MH" val="20150429225421"/>
  <p:tag name="MH_LIBRARY" val="CONTENTS"/>
  <p:tag name="MH_TYPE" val="ENTRY"/>
  <p:tag name="ID" val="547142"/>
  <p:tag name="MH_ORDER" val="1"/>
</p:tagLst>
</file>

<file path=ppt/tags/tag62.xml><?xml version="1.0" encoding="utf-8"?>
<p:tagLst xmlns:p="http://schemas.openxmlformats.org/presentationml/2006/main">
  <p:tag name="MH" val="20150429225421"/>
  <p:tag name="MH_LIBRARY" val="CONTENTS"/>
  <p:tag name="MH_TYPE" val="NUMBER"/>
  <p:tag name="ID" val="547142"/>
  <p:tag name="MH_ORDER" val="1"/>
</p:tagLst>
</file>

<file path=ppt/tags/tag63.xml><?xml version="1.0" encoding="utf-8"?>
<p:tagLst xmlns:p="http://schemas.openxmlformats.org/presentationml/2006/main">
  <p:tag name="MH" val="20150429225421"/>
  <p:tag name="MH_LIBRARY" val="CONTENTS"/>
  <p:tag name="MH_TYPE" val="ENTRY"/>
  <p:tag name="ID" val="547142"/>
  <p:tag name="MH_ORDER" val="1"/>
</p:tagLst>
</file>

<file path=ppt/tags/tag64.xml><?xml version="1.0" encoding="utf-8"?>
<p:tagLst xmlns:p="http://schemas.openxmlformats.org/presentationml/2006/main">
  <p:tag name="MH" val="20150429225421"/>
  <p:tag name="MH_LIBRARY" val="CONTENTS"/>
  <p:tag name="MH_TYPE" val="NUMBER"/>
  <p:tag name="ID" val="547142"/>
  <p:tag name="MH_ORDER" val="1"/>
</p:tagLst>
</file>

<file path=ppt/tags/tag65.xml><?xml version="1.0" encoding="utf-8"?>
<p:tagLst xmlns:p="http://schemas.openxmlformats.org/presentationml/2006/main">
  <p:tag name="MH" val="20150429225421"/>
  <p:tag name="MH_LIBRARY" val="CONTENTS"/>
  <p:tag name="MH_TYPE" val="ENTRY"/>
  <p:tag name="ID" val="547142"/>
  <p:tag name="MH_ORDER" val="1"/>
</p:tagLst>
</file>

<file path=ppt/tags/tag66.xml><?xml version="1.0" encoding="utf-8"?>
<p:tagLst xmlns:p="http://schemas.openxmlformats.org/presentationml/2006/main">
  <p:tag name="MH" val="20150429225421"/>
  <p:tag name="MH_LIBRARY" val="CONTENTS"/>
  <p:tag name="MH_TYPE" val="NUMBER"/>
  <p:tag name="ID" val="547142"/>
  <p:tag name="MH_ORDER" val="1"/>
</p:tagLst>
</file>

<file path=ppt/tags/tag67.xml><?xml version="1.0" encoding="utf-8"?>
<p:tagLst xmlns:p="http://schemas.openxmlformats.org/presentationml/2006/main">
  <p:tag name="MH" val="20150429225421"/>
  <p:tag name="MH_LIBRARY" val="CONTENTS"/>
  <p:tag name="MH_TYPE" val="ENTRY"/>
  <p:tag name="ID" val="547142"/>
  <p:tag name="MH_ORDER"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nSpc>
            <a:spcPct val="150000"/>
          </a:lnSpc>
          <a:defRPr sz="2400" dirty="0">
            <a:solidFill>
              <a:schemeClr val="accent6">
                <a:lumMod val="75000"/>
              </a:schemeClr>
            </a:solidFill>
            <a:latin typeface="方正正中黑简体" charset="0"/>
            <a:ea typeface="方正正中黑简体"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7892</Words>
  <Application>WPS 演示</Application>
  <PresentationFormat>全屏显示(16:9)</PresentationFormat>
  <Paragraphs>384</Paragraphs>
  <Slides>37</Slides>
  <Notes>49</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37</vt:i4>
      </vt:variant>
    </vt:vector>
  </HeadingPairs>
  <TitlesOfParts>
    <vt:vector size="46" baseType="lpstr">
      <vt:lpstr>Arial</vt:lpstr>
      <vt:lpstr>宋体</vt:lpstr>
      <vt:lpstr>Wingdings</vt:lpstr>
      <vt:lpstr>方正正中黑简体</vt:lpstr>
      <vt:lpstr>微软雅黑</vt:lpstr>
      <vt:lpstr>Calibri</vt:lpstr>
      <vt:lpstr>Times New Roman</vt:lpstr>
      <vt:lpstr>黑体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End User License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End User</dc:creator>
  <cp:lastModifiedBy>rigin</cp:lastModifiedBy>
  <cp:revision>249</cp:revision>
  <dcterms:created xsi:type="dcterms:W3CDTF">2015-08-25T13:10:00Z</dcterms:created>
  <dcterms:modified xsi:type="dcterms:W3CDTF">2017-03-20T11:19:42Z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2052-10.1.0.6260</vt:lpwstr>
  </property>
</Properties>
</file>