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1"/>
  </p:notesMasterIdLst>
  <p:sldIdLst>
    <p:sldId id="256" r:id="rId2"/>
    <p:sldId id="257" r:id="rId3"/>
    <p:sldId id="264" r:id="rId4"/>
    <p:sldId id="303" r:id="rId5"/>
    <p:sldId id="393" r:id="rId6"/>
    <p:sldId id="394" r:id="rId7"/>
    <p:sldId id="395" r:id="rId8"/>
    <p:sldId id="426" r:id="rId9"/>
    <p:sldId id="304" r:id="rId10"/>
    <p:sldId id="427" r:id="rId11"/>
    <p:sldId id="397" r:id="rId12"/>
    <p:sldId id="398" r:id="rId13"/>
    <p:sldId id="399" r:id="rId14"/>
    <p:sldId id="400" r:id="rId15"/>
    <p:sldId id="305" r:id="rId16"/>
    <p:sldId id="396" r:id="rId17"/>
    <p:sldId id="401" r:id="rId18"/>
    <p:sldId id="402" r:id="rId19"/>
    <p:sldId id="307" r:id="rId20"/>
    <p:sldId id="308" r:id="rId21"/>
    <p:sldId id="387" r:id="rId22"/>
    <p:sldId id="310" r:id="rId23"/>
    <p:sldId id="311" r:id="rId24"/>
    <p:sldId id="403" r:id="rId25"/>
    <p:sldId id="312" r:id="rId26"/>
    <p:sldId id="404" r:id="rId27"/>
    <p:sldId id="313" r:id="rId28"/>
    <p:sldId id="314" r:id="rId29"/>
    <p:sldId id="315" r:id="rId30"/>
    <p:sldId id="425" r:id="rId31"/>
    <p:sldId id="406" r:id="rId32"/>
    <p:sldId id="407" r:id="rId33"/>
    <p:sldId id="408" r:id="rId34"/>
    <p:sldId id="409" r:id="rId35"/>
    <p:sldId id="410" r:id="rId36"/>
    <p:sldId id="411" r:id="rId37"/>
    <p:sldId id="412" r:id="rId38"/>
    <p:sldId id="413" r:id="rId39"/>
    <p:sldId id="414" r:id="rId40"/>
    <p:sldId id="415" r:id="rId41"/>
    <p:sldId id="416" r:id="rId42"/>
    <p:sldId id="417" r:id="rId43"/>
    <p:sldId id="418" r:id="rId44"/>
    <p:sldId id="419" r:id="rId45"/>
    <p:sldId id="420" r:id="rId46"/>
    <p:sldId id="421" r:id="rId47"/>
    <p:sldId id="422" r:id="rId48"/>
    <p:sldId id="424" r:id="rId49"/>
    <p:sldId id="423" r:id="rId50"/>
    <p:sldId id="332" r:id="rId51"/>
    <p:sldId id="430" r:id="rId52"/>
    <p:sldId id="431" r:id="rId53"/>
    <p:sldId id="432" r:id="rId54"/>
    <p:sldId id="433" r:id="rId55"/>
    <p:sldId id="434" r:id="rId56"/>
    <p:sldId id="436" r:id="rId57"/>
    <p:sldId id="369" r:id="rId58"/>
    <p:sldId id="368" r:id="rId59"/>
    <p:sldId id="285" r:id="rId6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B39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6" d="100"/>
          <a:sy n="76" d="100"/>
        </p:scale>
        <p:origin x="-33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2018/3/23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pPr/>
              <a:t>57</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pPr/>
              <a:t>58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8C13F57-0AF9-4B59-A3E2-9F8DB6BF13F7}" type="datetimeFigureOut">
              <a:rPr lang="zh-CN" altLang="en-US" smtClean="0"/>
              <a:pPr/>
              <a:t>2018/3/23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E5A885-781C-40C6-A168-0D96080F4170}"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标题幻灯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accent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grpSp>
        <p:nvGrpSpPr>
          <p:cNvPr id="3" name="组合 2"/>
          <p:cNvGrpSpPr/>
          <p:nvPr userDrawn="1"/>
        </p:nvGrpSpPr>
        <p:grpSpPr>
          <a:xfrm rot="16200000">
            <a:off x="10991698" y="5654717"/>
            <a:ext cx="1200130" cy="1120170"/>
            <a:chOff x="240632" y="529389"/>
            <a:chExt cx="739051" cy="689811"/>
          </a:xfrm>
          <a:solidFill>
            <a:srgbClr val="00A78B"/>
          </a:solidFill>
        </p:grpSpPr>
        <p:sp>
          <p:nvSpPr>
            <p:cNvPr id="4" name="直角三角形 3"/>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13F57-0AF9-4B59-A3E2-9F8DB6BF13F7}" type="datetimeFigureOut">
              <a:rPr lang="zh-CN" altLang="en-US" smtClean="0"/>
              <a:pPr/>
              <a:t>2018/3/23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E5A885-781C-40C6-A168-0D96080F417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5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矩形 10"/>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951355" y="2260600"/>
            <a:ext cx="2294968" cy="739775"/>
            <a:chOff x="910" y="3298"/>
            <a:chExt cx="4859" cy="1165"/>
          </a:xfrm>
        </p:grpSpPr>
        <p:sp>
          <p:nvSpPr>
            <p:cNvPr id="6" name="圆角矩形 5"/>
            <p:cNvSpPr/>
            <p:nvPr/>
          </p:nvSpPr>
          <p:spPr>
            <a:xfrm>
              <a:off x="910" y="3298"/>
              <a:ext cx="4698" cy="1165"/>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975" y="3384"/>
              <a:ext cx="4794" cy="1016"/>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乐恩</a:t>
              </a:r>
              <a:r>
                <a:rPr lang="zh-CN" altLang="en-US" sz="3600" b="1" dirty="0">
                  <a:solidFill>
                    <a:schemeClr val="bg1"/>
                  </a:solidFill>
                  <a:latin typeface="微软雅黑" panose="020B0503020204020204" pitchFamily="34" charset="-122"/>
                  <a:ea typeface="微软雅黑" panose="020B0503020204020204" pitchFamily="34" charset="-122"/>
                </a:rPr>
                <a:t>教育</a:t>
              </a:r>
            </a:p>
          </p:txBody>
        </p:sp>
      </p:grpSp>
      <p:sp>
        <p:nvSpPr>
          <p:cNvPr id="8" name="文本框 7"/>
          <p:cNvSpPr txBox="1"/>
          <p:nvPr/>
        </p:nvSpPr>
        <p:spPr>
          <a:xfrm>
            <a:off x="538443" y="3201605"/>
            <a:ext cx="5032147" cy="923330"/>
          </a:xfrm>
          <a:prstGeom prst="rect">
            <a:avLst/>
          </a:prstGeom>
          <a:noFill/>
        </p:spPr>
        <p:txBody>
          <a:bodyPr wrap="none" rtlCol="0">
            <a:spAutoFit/>
          </a:bodyPr>
          <a:lstStyle/>
          <a:p>
            <a:r>
              <a:rPr lang="zh-CN" altLang="en-US" sz="5400" b="1" dirty="0" smtClean="0">
                <a:solidFill>
                  <a:srgbClr val="3DB39E"/>
                </a:solidFill>
                <a:latin typeface="微软雅黑" panose="020B0503020204020204" pitchFamily="34" charset="-122"/>
                <a:ea typeface="微软雅黑" panose="020B0503020204020204" pitchFamily="34" charset="-122"/>
              </a:rPr>
              <a:t>重庆公务员考试</a:t>
            </a:r>
          </a:p>
        </p:txBody>
      </p:sp>
      <p:cxnSp>
        <p:nvCxnSpPr>
          <p:cNvPr id="13" name="直接连接符 12"/>
          <p:cNvCxnSpPr/>
          <p:nvPr/>
        </p:nvCxnSpPr>
        <p:spPr>
          <a:xfrm>
            <a:off x="633730" y="4196715"/>
            <a:ext cx="7124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3321045" y="5486880"/>
            <a:ext cx="2105836" cy="39878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重庆乐恩</a:t>
            </a:r>
          </a:p>
        </p:txBody>
      </p:sp>
      <p:pic>
        <p:nvPicPr>
          <p:cNvPr id="17" name="图片 16"/>
          <p:cNvPicPr>
            <a:picLocks noChangeAspect="1"/>
          </p:cNvPicPr>
          <p:nvPr/>
        </p:nvPicPr>
        <p:blipFill rotWithShape="1">
          <a:blip r:embed="rId3" cstate="print">
            <a:extLst>
              <a:ext uri="{28A0092B-C50C-407E-A947-70E740481C1C}">
                <a14:useLocalDpi xmlns="" xmlns:a14="http://schemas.microsoft.com/office/drawing/2010/main" val="0"/>
              </a:ext>
            </a:extLst>
          </a:blip>
          <a:srcRect r="60309"/>
          <a:stretch>
            <a:fillRect/>
          </a:stretch>
        </p:blipFill>
        <p:spPr>
          <a:xfrm>
            <a:off x="2797316" y="5377930"/>
            <a:ext cx="489717" cy="375238"/>
          </a:xfrm>
          <a:prstGeom prst="rect">
            <a:avLst/>
          </a:prstGeom>
        </p:spPr>
      </p:pic>
      <p:pic>
        <p:nvPicPr>
          <p:cNvPr id="20" name="图片 1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927149" y="5353111"/>
            <a:ext cx="601391" cy="601391"/>
          </a:xfrm>
          <a:prstGeom prst="rect">
            <a:avLst/>
          </a:prstGeom>
        </p:spPr>
      </p:pic>
      <p:sp>
        <p:nvSpPr>
          <p:cNvPr id="21" name="文本框 20"/>
          <p:cNvSpPr txBox="1"/>
          <p:nvPr/>
        </p:nvSpPr>
        <p:spPr>
          <a:xfrm>
            <a:off x="5525045" y="5486727"/>
            <a:ext cx="2105836" cy="39878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重庆乐恩</a:t>
            </a:r>
          </a:p>
        </p:txBody>
      </p:sp>
      <p:sp>
        <p:nvSpPr>
          <p:cNvPr id="2" name="文本框 1"/>
          <p:cNvSpPr txBox="1"/>
          <p:nvPr/>
        </p:nvSpPr>
        <p:spPr>
          <a:xfrm>
            <a:off x="538443" y="4319840"/>
            <a:ext cx="4339650" cy="923330"/>
          </a:xfrm>
          <a:prstGeom prst="rect">
            <a:avLst/>
          </a:prstGeom>
          <a:noFill/>
        </p:spPr>
        <p:txBody>
          <a:bodyPr wrap="non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rPr>
              <a:t>招录公告解读</a:t>
            </a:r>
          </a:p>
        </p:txBody>
      </p:sp>
      <p:pic>
        <p:nvPicPr>
          <p:cNvPr id="5" name="图片 4" descr="LOGO2"/>
          <p:cNvPicPr>
            <a:picLocks noChangeAspect="1"/>
          </p:cNvPicPr>
          <p:nvPr/>
        </p:nvPicPr>
        <p:blipFill>
          <a:blip r:embed="rId5" cstate="print"/>
          <a:stretch>
            <a:fillRect/>
          </a:stretch>
        </p:blipFill>
        <p:spPr>
          <a:xfrm>
            <a:off x="537845" y="2020570"/>
            <a:ext cx="1219835" cy="1219835"/>
          </a:xfrm>
          <a:prstGeom prst="rect">
            <a:avLst/>
          </a:prstGeom>
          <a:effectLst>
            <a:softEdge rad="1270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728133" y="385491"/>
            <a:ext cx="10735733" cy="598311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文本框 4"/>
          <p:cNvSpPr txBox="1"/>
          <p:nvPr/>
        </p:nvSpPr>
        <p:spPr>
          <a:xfrm>
            <a:off x="1021645" y="821267"/>
            <a:ext cx="2630311" cy="830997"/>
          </a:xfrm>
          <a:prstGeom prst="rect">
            <a:avLst/>
          </a:prstGeom>
          <a:noFill/>
        </p:spPr>
        <p:txBody>
          <a:bodyPr wrap="square" rtlCol="0">
            <a:spAutoFit/>
          </a:body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cs typeface="+mn-ea"/>
                <a:sym typeface="+mn-lt"/>
              </a:rPr>
              <a:t>目录</a:t>
            </a:r>
            <a:endParaRPr lang="zh-CN" altLang="en-US" sz="4800" dirty="0">
              <a:solidFill>
                <a:schemeClr val="bg1"/>
              </a:solidFill>
              <a:latin typeface="微软雅黑" panose="020B0503020204020204" pitchFamily="34" charset="-122"/>
              <a:ea typeface="微软雅黑" panose="020B0503020204020204" pitchFamily="34" charset="-122"/>
              <a:cs typeface="+mn-ea"/>
              <a:sym typeface="+mn-lt"/>
            </a:endParaRPr>
          </a:p>
        </p:txBody>
      </p:sp>
      <p:cxnSp>
        <p:nvCxnSpPr>
          <p:cNvPr id="6" name="直接连接符 5"/>
          <p:cNvCxnSpPr/>
          <p:nvPr/>
        </p:nvCxnSpPr>
        <p:spPr>
          <a:xfrm>
            <a:off x="1471597" y="1659249"/>
            <a:ext cx="17304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328882" y="1684425"/>
            <a:ext cx="2015836" cy="461665"/>
          </a:xfrm>
          <a:prstGeom prst="rect">
            <a:avLst/>
          </a:prstGeom>
          <a:noFill/>
        </p:spPr>
        <p:txBody>
          <a:bodyPr wrap="square" rtlCol="0">
            <a:spAutoFit/>
          </a:bodyPr>
          <a:lstStyle/>
          <a:p>
            <a:pPr algn="ctr"/>
            <a:r>
              <a:rPr lang="en-US" altLang="zh-CN" sz="2400" dirty="0" smtClean="0">
                <a:solidFill>
                  <a:schemeClr val="bg1"/>
                </a:solidFill>
                <a:cs typeface="+mn-ea"/>
                <a:sym typeface="+mn-lt"/>
              </a:rPr>
              <a:t>CONTENS</a:t>
            </a:r>
            <a:endParaRPr lang="zh-CN" altLang="en-US" sz="2400" dirty="0">
              <a:solidFill>
                <a:schemeClr val="bg1"/>
              </a:solidFill>
              <a:cs typeface="+mn-ea"/>
              <a:sym typeface="+mn-lt"/>
            </a:endParaRPr>
          </a:p>
        </p:txBody>
      </p:sp>
      <p:grpSp>
        <p:nvGrpSpPr>
          <p:cNvPr id="2" name="组合 1"/>
          <p:cNvGrpSpPr/>
          <p:nvPr/>
        </p:nvGrpSpPr>
        <p:grpSpPr>
          <a:xfrm>
            <a:off x="2019300" y="2784475"/>
            <a:ext cx="2016760" cy="1877060"/>
            <a:chOff x="1366" y="4385"/>
            <a:chExt cx="3176" cy="2956"/>
          </a:xfrm>
        </p:grpSpPr>
        <p:sp>
          <p:nvSpPr>
            <p:cNvPr id="8" name="椭圆 7"/>
            <p:cNvSpPr/>
            <p:nvPr/>
          </p:nvSpPr>
          <p:spPr>
            <a:xfrm>
              <a:off x="1476" y="4385"/>
              <a:ext cx="2956" cy="2956"/>
            </a:xfrm>
            <a:prstGeom prst="ellips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157"/>
            <p:cNvSpPr>
              <a:spLocks noChangeArrowheads="1"/>
            </p:cNvSpPr>
            <p:nvPr/>
          </p:nvSpPr>
          <p:spPr bwMode="auto">
            <a:xfrm>
              <a:off x="2545" y="4922"/>
              <a:ext cx="817" cy="793"/>
            </a:xfrm>
            <a:custGeom>
              <a:avLst/>
              <a:gdLst>
                <a:gd name="T0" fmla="*/ 262805 w 519288"/>
                <a:gd name="T1" fmla="*/ 111558 h 503774"/>
                <a:gd name="T2" fmla="*/ 439744 w 519288"/>
                <a:gd name="T3" fmla="*/ 276036 h 503774"/>
                <a:gd name="T4" fmla="*/ 439744 w 519288"/>
                <a:gd name="T5" fmla="*/ 484796 h 503774"/>
                <a:gd name="T6" fmla="*/ 433425 w 519288"/>
                <a:gd name="T7" fmla="*/ 503774 h 503774"/>
                <a:gd name="T8" fmla="*/ 414467 w 519288"/>
                <a:gd name="T9" fmla="*/ 503774 h 503774"/>
                <a:gd name="T10" fmla="*/ 319678 w 519288"/>
                <a:gd name="T11" fmla="*/ 503774 h 503774"/>
                <a:gd name="T12" fmla="*/ 313359 w 519288"/>
                <a:gd name="T13" fmla="*/ 503774 h 503774"/>
                <a:gd name="T14" fmla="*/ 307040 w 519288"/>
                <a:gd name="T15" fmla="*/ 497448 h 503774"/>
                <a:gd name="T16" fmla="*/ 307040 w 519288"/>
                <a:gd name="T17" fmla="*/ 396231 h 503774"/>
                <a:gd name="T18" fmla="*/ 212251 w 519288"/>
                <a:gd name="T19" fmla="*/ 396231 h 503774"/>
                <a:gd name="T20" fmla="*/ 212251 w 519288"/>
                <a:gd name="T21" fmla="*/ 497448 h 503774"/>
                <a:gd name="T22" fmla="*/ 212251 w 519288"/>
                <a:gd name="T23" fmla="*/ 503774 h 503774"/>
                <a:gd name="T24" fmla="*/ 199612 w 519288"/>
                <a:gd name="T25" fmla="*/ 503774 h 503774"/>
                <a:gd name="T26" fmla="*/ 104823 w 519288"/>
                <a:gd name="T27" fmla="*/ 503774 h 503774"/>
                <a:gd name="T28" fmla="*/ 92185 w 519288"/>
                <a:gd name="T29" fmla="*/ 503774 h 503774"/>
                <a:gd name="T30" fmla="*/ 79546 w 519288"/>
                <a:gd name="T31" fmla="*/ 484796 h 503774"/>
                <a:gd name="T32" fmla="*/ 79546 w 519288"/>
                <a:gd name="T33" fmla="*/ 276036 h 503774"/>
                <a:gd name="T34" fmla="*/ 259644 w 519288"/>
                <a:gd name="T35" fmla="*/ 0 h 503774"/>
                <a:gd name="T36" fmla="*/ 281809 w 519288"/>
                <a:gd name="T37" fmla="*/ 9516 h 503774"/>
                <a:gd name="T38" fmla="*/ 370468 w 519288"/>
                <a:gd name="T39" fmla="*/ 91992 h 503774"/>
                <a:gd name="T40" fmla="*/ 370468 w 519288"/>
                <a:gd name="T41" fmla="*/ 22205 h 503774"/>
                <a:gd name="T42" fmla="*/ 383134 w 519288"/>
                <a:gd name="T43" fmla="*/ 9516 h 503774"/>
                <a:gd name="T44" fmla="*/ 414798 w 519288"/>
                <a:gd name="T45" fmla="*/ 9516 h 503774"/>
                <a:gd name="T46" fmla="*/ 427463 w 519288"/>
                <a:gd name="T47" fmla="*/ 22205 h 503774"/>
                <a:gd name="T48" fmla="*/ 427463 w 519288"/>
                <a:gd name="T49" fmla="*/ 142746 h 503774"/>
                <a:gd name="T50" fmla="*/ 509789 w 519288"/>
                <a:gd name="T51" fmla="*/ 218877 h 503774"/>
                <a:gd name="T52" fmla="*/ 509789 w 519288"/>
                <a:gd name="T53" fmla="*/ 269631 h 503774"/>
                <a:gd name="T54" fmla="*/ 465460 w 519288"/>
                <a:gd name="T55" fmla="*/ 269631 h 503774"/>
                <a:gd name="T56" fmla="*/ 262810 w 519288"/>
                <a:gd name="T57" fmla="*/ 79303 h 503774"/>
                <a:gd name="T58" fmla="*/ 60161 w 519288"/>
                <a:gd name="T59" fmla="*/ 269631 h 503774"/>
                <a:gd name="T60" fmla="*/ 34830 w 519288"/>
                <a:gd name="T61" fmla="*/ 275975 h 503774"/>
                <a:gd name="T62" fmla="*/ 9499 w 519288"/>
                <a:gd name="T63" fmla="*/ 269631 h 503774"/>
                <a:gd name="T64" fmla="*/ 9499 w 519288"/>
                <a:gd name="T65" fmla="*/ 218877 h 503774"/>
                <a:gd name="T66" fmla="*/ 237479 w 519288"/>
                <a:gd name="T67" fmla="*/ 9516 h 503774"/>
                <a:gd name="T68" fmla="*/ 259644 w 519288"/>
                <a:gd name="T69" fmla="*/ 0 h 5037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19288"/>
                <a:gd name="T106" fmla="*/ 0 h 503774"/>
                <a:gd name="T107" fmla="*/ 519288 w 519288"/>
                <a:gd name="T108" fmla="*/ 503774 h 5037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lnTo>
                    <a:pt x="262805" y="111558"/>
                  </a:ln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txBody>
            <a:bodyPr anchor="ctr"/>
            <a:lstStyle/>
            <a:p>
              <a:pPr fontAlgn="base">
                <a:spcBef>
                  <a:spcPct val="0"/>
                </a:spcBef>
                <a:spcAft>
                  <a:spcPct val="0"/>
                </a:spcAft>
                <a:buFont typeface="Arial" panose="020B0604020202020204" pitchFamily="34" charset="0"/>
                <a:buNone/>
              </a:pPr>
              <a:endParaRPr lang="zh-CN" altLang="en-US">
                <a:solidFill>
                  <a:prstClr val="black"/>
                </a:solidFill>
                <a:cs typeface="+mn-ea"/>
                <a:sym typeface="+mn-lt"/>
              </a:endParaRPr>
            </a:p>
          </p:txBody>
        </p:sp>
        <p:sp>
          <p:nvSpPr>
            <p:cNvPr id="16" name="文本框 15"/>
            <p:cNvSpPr txBox="1"/>
            <p:nvPr/>
          </p:nvSpPr>
          <p:spPr>
            <a:xfrm>
              <a:off x="1366" y="5936"/>
              <a:ext cx="3176" cy="1115"/>
            </a:xfrm>
            <a:prstGeom prst="rect">
              <a:avLst/>
            </a:prstGeom>
            <a:noFill/>
          </p:spPr>
          <p:txBody>
            <a:bodyPr wrap="square" rtlCol="0">
              <a:spAutoFit/>
            </a:bodyPr>
            <a:lstStyle/>
            <a:p>
              <a:pPr algn="ctr"/>
              <a:r>
                <a:rPr lang="zh-CN" altLang="zh-CN" sz="2000" dirty="0" smtClean="0">
                  <a:solidFill>
                    <a:schemeClr val="bg1"/>
                  </a:solidFill>
                  <a:latin typeface="微软雅黑" panose="020B0503020204020204" pitchFamily="34" charset="-122"/>
                  <a:ea typeface="微软雅黑" panose="020B0503020204020204" pitchFamily="34" charset="-122"/>
                  <a:cs typeface="+mn-ea"/>
                  <a:sym typeface="+mn-lt"/>
                </a:rPr>
                <a:t>招录公告</a:t>
              </a:r>
              <a:endParaRPr lang="en-US" altLang="zh-CN" sz="2000" dirty="0" smtClean="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2000" dirty="0" smtClean="0">
                  <a:solidFill>
                    <a:schemeClr val="bg1"/>
                  </a:solidFill>
                  <a:latin typeface="微软雅黑" panose="020B0503020204020204" pitchFamily="34" charset="-122"/>
                  <a:ea typeface="微软雅黑" panose="020B0503020204020204" pitchFamily="34" charset="-122"/>
                  <a:cs typeface="+mn-ea"/>
                  <a:sym typeface="+mn-lt"/>
                </a:rPr>
                <a:t>解读</a:t>
              </a:r>
              <a:endParaRPr lang="zh-CN" altLang="zh-CN" sz="2000" dirty="0" smtClean="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3" name="组合 2"/>
          <p:cNvGrpSpPr/>
          <p:nvPr/>
        </p:nvGrpSpPr>
        <p:grpSpPr>
          <a:xfrm>
            <a:off x="8353425" y="2784475"/>
            <a:ext cx="2016760" cy="1877060"/>
            <a:chOff x="5670" y="4385"/>
            <a:chExt cx="3176" cy="2956"/>
          </a:xfrm>
        </p:grpSpPr>
        <p:sp>
          <p:nvSpPr>
            <p:cNvPr id="9" name="椭圆 8"/>
            <p:cNvSpPr/>
            <p:nvPr/>
          </p:nvSpPr>
          <p:spPr>
            <a:xfrm>
              <a:off x="5780" y="4385"/>
              <a:ext cx="2956" cy="2956"/>
            </a:xfrm>
            <a:prstGeom prst="ellips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Freeform 129"/>
            <p:cNvSpPr>
              <a:spLocks noChangeAspect="1" noEditPoints="1" noChangeArrowheads="1"/>
            </p:cNvSpPr>
            <p:nvPr/>
          </p:nvSpPr>
          <p:spPr bwMode="auto">
            <a:xfrm>
              <a:off x="6853" y="4906"/>
              <a:ext cx="809" cy="809"/>
            </a:xfrm>
            <a:custGeom>
              <a:avLst/>
              <a:gdLst>
                <a:gd name="T0" fmla="*/ 1347898219 w 97"/>
                <a:gd name="T1" fmla="*/ 0 h 97"/>
                <a:gd name="T2" fmla="*/ 1404064177 w 97"/>
                <a:gd name="T3" fmla="*/ 0 h 97"/>
                <a:gd name="T4" fmla="*/ 1488305166 w 97"/>
                <a:gd name="T5" fmla="*/ 758195398 h 97"/>
                <a:gd name="T6" fmla="*/ 1375983847 w 97"/>
                <a:gd name="T7" fmla="*/ 926682675 h 97"/>
                <a:gd name="T8" fmla="*/ 1375983847 w 97"/>
                <a:gd name="T9" fmla="*/ 954763005 h 97"/>
                <a:gd name="T10" fmla="*/ 1039009293 w 97"/>
                <a:gd name="T11" fmla="*/ 1123250282 h 97"/>
                <a:gd name="T12" fmla="*/ 645868780 w 97"/>
                <a:gd name="T13" fmla="*/ 1291737559 h 97"/>
                <a:gd name="T14" fmla="*/ 505461832 w 97"/>
                <a:gd name="T15" fmla="*/ 1207496570 h 97"/>
                <a:gd name="T16" fmla="*/ 365054884 w 97"/>
                <a:gd name="T17" fmla="*/ 1263657229 h 97"/>
                <a:gd name="T18" fmla="*/ 28080330 w 97"/>
                <a:gd name="T19" fmla="*/ 1067089622 h 97"/>
                <a:gd name="T20" fmla="*/ 1347898219 w 97"/>
                <a:gd name="T21" fmla="*/ 0 h 97"/>
                <a:gd name="T22" fmla="*/ 1600631784 w 97"/>
                <a:gd name="T23" fmla="*/ 28080330 h 97"/>
                <a:gd name="T24" fmla="*/ 2147483647 w 97"/>
                <a:gd name="T25" fmla="*/ 336974555 h 97"/>
                <a:gd name="T26" fmla="*/ 1712958402 w 97"/>
                <a:gd name="T27" fmla="*/ 758195398 h 97"/>
                <a:gd name="T28" fmla="*/ 1684872773 w 97"/>
                <a:gd name="T29" fmla="*/ 730115068 h 97"/>
                <a:gd name="T30" fmla="*/ 1600631784 w 97"/>
                <a:gd name="T31" fmla="*/ 28080330 h 97"/>
                <a:gd name="T32" fmla="*/ 2147483647 w 97"/>
                <a:gd name="T33" fmla="*/ 477381502 h 97"/>
                <a:gd name="T34" fmla="*/ 1825279721 w 97"/>
                <a:gd name="T35" fmla="*/ 926682675 h 97"/>
                <a:gd name="T36" fmla="*/ 1825279721 w 97"/>
                <a:gd name="T37" fmla="*/ 926682675 h 97"/>
                <a:gd name="T38" fmla="*/ 1656792444 w 97"/>
                <a:gd name="T39" fmla="*/ 1123250282 h 97"/>
                <a:gd name="T40" fmla="*/ 1656792444 w 97"/>
                <a:gd name="T41" fmla="*/ 1263657229 h 97"/>
                <a:gd name="T42" fmla="*/ 1600631784 w 97"/>
                <a:gd name="T43" fmla="*/ 1769119061 h 97"/>
                <a:gd name="T44" fmla="*/ 1684872773 w 97"/>
                <a:gd name="T45" fmla="*/ 1909526009 h 97"/>
                <a:gd name="T46" fmla="*/ 2147483647 w 97"/>
                <a:gd name="T47" fmla="*/ 2106093616 h 97"/>
                <a:gd name="T48" fmla="*/ 2147483647 w 97"/>
                <a:gd name="T49" fmla="*/ 1347898219 h 97"/>
                <a:gd name="T50" fmla="*/ 2147483647 w 97"/>
                <a:gd name="T51" fmla="*/ 477381502 h 97"/>
                <a:gd name="T52" fmla="*/ 2147483647 w 97"/>
                <a:gd name="T53" fmla="*/ 2147483647 h 97"/>
                <a:gd name="T54" fmla="*/ 1375983847 w 97"/>
                <a:gd name="T55" fmla="*/ 2147483647 h 97"/>
                <a:gd name="T56" fmla="*/ 1516385496 w 97"/>
                <a:gd name="T57" fmla="*/ 2147483647 h 97"/>
                <a:gd name="T58" fmla="*/ 1628712114 w 97"/>
                <a:gd name="T59" fmla="*/ 2078013286 h 97"/>
                <a:gd name="T60" fmla="*/ 2147483647 w 97"/>
                <a:gd name="T61" fmla="*/ 2147483647 h 97"/>
                <a:gd name="T62" fmla="*/ 1179410941 w 97"/>
                <a:gd name="T63" fmla="*/ 2147483647 h 97"/>
                <a:gd name="T64" fmla="*/ 28080330 w 97"/>
                <a:gd name="T65" fmla="*/ 1684872773 h 97"/>
                <a:gd name="T66" fmla="*/ 336974555 w 97"/>
                <a:gd name="T67" fmla="*/ 1600631784 h 97"/>
                <a:gd name="T68" fmla="*/ 505461832 w 97"/>
                <a:gd name="T69" fmla="*/ 1656792444 h 97"/>
                <a:gd name="T70" fmla="*/ 589708120 w 97"/>
                <a:gd name="T71" fmla="*/ 1628712114 h 97"/>
                <a:gd name="T72" fmla="*/ 1263657229 w 97"/>
                <a:gd name="T73" fmla="*/ 1965686668 h 97"/>
                <a:gd name="T74" fmla="*/ 1347898219 w 97"/>
                <a:gd name="T75" fmla="*/ 2106093616 h 97"/>
                <a:gd name="T76" fmla="*/ 1179410941 w 97"/>
                <a:gd name="T77" fmla="*/ 2147483647 h 97"/>
                <a:gd name="T78" fmla="*/ 0 w 97"/>
                <a:gd name="T79" fmla="*/ 1488305166 h 97"/>
                <a:gd name="T80" fmla="*/ 224647937 w 97"/>
                <a:gd name="T81" fmla="*/ 1432144507 h 97"/>
                <a:gd name="T82" fmla="*/ 0 w 97"/>
                <a:gd name="T83" fmla="*/ 1263657229 h 97"/>
                <a:gd name="T84" fmla="*/ 0 w 97"/>
                <a:gd name="T85" fmla="*/ 1347898219 h 97"/>
                <a:gd name="T86" fmla="*/ 0 w 97"/>
                <a:gd name="T87" fmla="*/ 1488305166 h 97"/>
                <a:gd name="T88" fmla="*/ 1460224836 w 97"/>
                <a:gd name="T89" fmla="*/ 1123250282 h 97"/>
                <a:gd name="T90" fmla="*/ 1123250282 w 97"/>
                <a:gd name="T91" fmla="*/ 1291737559 h 97"/>
                <a:gd name="T92" fmla="*/ 702029439 w 97"/>
                <a:gd name="T93" fmla="*/ 1460224836 h 97"/>
                <a:gd name="T94" fmla="*/ 702029439 w 97"/>
                <a:gd name="T95" fmla="*/ 1460224836 h 97"/>
                <a:gd name="T96" fmla="*/ 1347898219 w 97"/>
                <a:gd name="T97" fmla="*/ 1769119061 h 97"/>
                <a:gd name="T98" fmla="*/ 1404064177 w 97"/>
                <a:gd name="T99" fmla="*/ 1741038732 h 97"/>
                <a:gd name="T100" fmla="*/ 1460224836 w 97"/>
                <a:gd name="T101" fmla="*/ 1235576900 h 97"/>
                <a:gd name="T102" fmla="*/ 1460224836 w 97"/>
                <a:gd name="T103" fmla="*/ 1123250282 h 9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7"/>
                <a:gd name="T157" fmla="*/ 0 h 97"/>
                <a:gd name="T158" fmla="*/ 97 w 97"/>
                <a:gd name="T159" fmla="*/ 97 h 9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a:lstStyle/>
            <a:p>
              <a:pPr fontAlgn="base">
                <a:spcBef>
                  <a:spcPct val="0"/>
                </a:spcBef>
                <a:spcAft>
                  <a:spcPct val="0"/>
                </a:spcAft>
                <a:buFont typeface="Arial" panose="020B0604020202020204" pitchFamily="34" charset="0"/>
                <a:buNone/>
              </a:pPr>
              <a:endParaRPr lang="zh-CN" altLang="en-US">
                <a:solidFill>
                  <a:prstClr val="black"/>
                </a:solidFill>
                <a:cs typeface="+mn-ea"/>
                <a:sym typeface="+mn-lt"/>
              </a:endParaRPr>
            </a:p>
          </p:txBody>
        </p:sp>
        <p:sp>
          <p:nvSpPr>
            <p:cNvPr id="17" name="文本框 16"/>
            <p:cNvSpPr txBox="1"/>
            <p:nvPr/>
          </p:nvSpPr>
          <p:spPr>
            <a:xfrm>
              <a:off x="5670" y="5936"/>
              <a:ext cx="3176" cy="1113"/>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cs typeface="+mn-ea"/>
                  <a:sym typeface="+mn-lt"/>
                </a:rPr>
                <a:t>常见</a:t>
              </a: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问题</a:t>
              </a:r>
            </a:p>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答疑</a:t>
              </a:r>
            </a:p>
          </p:txBody>
        </p:sp>
      </p:grpSp>
      <p:grpSp>
        <p:nvGrpSpPr>
          <p:cNvPr id="20" name="组合 19"/>
          <p:cNvGrpSpPr/>
          <p:nvPr/>
        </p:nvGrpSpPr>
        <p:grpSpPr>
          <a:xfrm>
            <a:off x="5186680" y="2784766"/>
            <a:ext cx="2016760" cy="1877289"/>
            <a:chOff x="14658" y="4385"/>
            <a:chExt cx="3176" cy="2956"/>
          </a:xfrm>
        </p:grpSpPr>
        <p:sp>
          <p:nvSpPr>
            <p:cNvPr id="11" name="椭圆 10"/>
            <p:cNvSpPr/>
            <p:nvPr/>
          </p:nvSpPr>
          <p:spPr>
            <a:xfrm>
              <a:off x="14768" y="4385"/>
              <a:ext cx="2956" cy="2956"/>
            </a:xfrm>
            <a:prstGeom prst="ellips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46"/>
            <p:cNvSpPr>
              <a:spLocks noChangeArrowheads="1"/>
            </p:cNvSpPr>
            <p:nvPr/>
          </p:nvSpPr>
          <p:spPr bwMode="auto">
            <a:xfrm>
              <a:off x="15813" y="4998"/>
              <a:ext cx="867" cy="649"/>
            </a:xfrm>
            <a:custGeom>
              <a:avLst/>
              <a:gdLst>
                <a:gd name="T0" fmla="*/ 152941 w 574972"/>
                <a:gd name="T1" fmla="*/ 399844 h 399845"/>
                <a:gd name="T2" fmla="*/ 61228 w 574972"/>
                <a:gd name="T3" fmla="*/ 398217 h 399845"/>
                <a:gd name="T4" fmla="*/ 121790 w 574972"/>
                <a:gd name="T5" fmla="*/ 346388 h 399845"/>
                <a:gd name="T6" fmla="*/ 147415 w 574972"/>
                <a:gd name="T7" fmla="*/ 328444 h 399845"/>
                <a:gd name="T8" fmla="*/ 270881 w 574972"/>
                <a:gd name="T9" fmla="*/ 219691 h 399845"/>
                <a:gd name="T10" fmla="*/ 179168 w 574972"/>
                <a:gd name="T11" fmla="*/ 399845 h 399845"/>
                <a:gd name="T12" fmla="*/ 185489 w 574972"/>
                <a:gd name="T13" fmla="*/ 291396 h 399845"/>
                <a:gd name="T14" fmla="*/ 226257 w 574972"/>
                <a:gd name="T15" fmla="*/ 259235 h 399845"/>
                <a:gd name="T16" fmla="*/ 263531 w 574972"/>
                <a:gd name="T17" fmla="*/ 225912 h 399845"/>
                <a:gd name="T18" fmla="*/ 297108 w 574972"/>
                <a:gd name="T19" fmla="*/ 209429 h 399845"/>
                <a:gd name="T20" fmla="*/ 309758 w 574972"/>
                <a:gd name="T21" fmla="*/ 223349 h 399845"/>
                <a:gd name="T22" fmla="*/ 342372 w 574972"/>
                <a:gd name="T23" fmla="*/ 256672 h 399845"/>
                <a:gd name="T24" fmla="*/ 370328 w 574972"/>
                <a:gd name="T25" fmla="*/ 264362 h 399845"/>
                <a:gd name="T26" fmla="*/ 388821 w 574972"/>
                <a:gd name="T27" fmla="*/ 248907 h 399845"/>
                <a:gd name="T28" fmla="*/ 297108 w 574972"/>
                <a:gd name="T29" fmla="*/ 399844 h 399845"/>
                <a:gd name="T30" fmla="*/ 506761 w 574972"/>
                <a:gd name="T31" fmla="*/ 139370 h 399845"/>
                <a:gd name="T32" fmla="*/ 415048 w 574972"/>
                <a:gd name="T33" fmla="*/ 399844 h 399845"/>
                <a:gd name="T34" fmla="*/ 418375 w 574972"/>
                <a:gd name="T35" fmla="*/ 219183 h 399845"/>
                <a:gd name="T36" fmla="*/ 458488 w 574972"/>
                <a:gd name="T37" fmla="*/ 184898 h 399845"/>
                <a:gd name="T38" fmla="*/ 506761 w 574972"/>
                <a:gd name="T39" fmla="*/ 139370 h 399845"/>
                <a:gd name="T40" fmla="*/ 533039 w 574972"/>
                <a:gd name="T41" fmla="*/ 0 h 399845"/>
                <a:gd name="T42" fmla="*/ 567983 w 574972"/>
                <a:gd name="T43" fmla="*/ 5127 h 399845"/>
                <a:gd name="T44" fmla="*/ 574972 w 574972"/>
                <a:gd name="T45" fmla="*/ 117913 h 399845"/>
                <a:gd name="T46" fmla="*/ 535369 w 574972"/>
                <a:gd name="T47" fmla="*/ 117913 h 399845"/>
                <a:gd name="T48" fmla="*/ 533039 w 574972"/>
                <a:gd name="T49" fmla="*/ 69209 h 399845"/>
                <a:gd name="T50" fmla="*/ 437526 w 574972"/>
                <a:gd name="T51" fmla="*/ 156362 h 399845"/>
                <a:gd name="T52" fmla="*/ 383945 w 574972"/>
                <a:gd name="T53" fmla="*/ 202502 h 399845"/>
                <a:gd name="T54" fmla="*/ 349001 w 574972"/>
                <a:gd name="T55" fmla="*/ 207629 h 399845"/>
                <a:gd name="T56" fmla="*/ 337353 w 574972"/>
                <a:gd name="T57" fmla="*/ 194812 h 399845"/>
                <a:gd name="T58" fmla="*/ 293091 w 574972"/>
                <a:gd name="T59" fmla="*/ 146109 h 399845"/>
                <a:gd name="T60" fmla="*/ 239510 w 574972"/>
                <a:gd name="T61" fmla="*/ 192249 h 399845"/>
                <a:gd name="T62" fmla="*/ 216214 w 574972"/>
                <a:gd name="T63" fmla="*/ 210192 h 399845"/>
                <a:gd name="T64" fmla="*/ 139337 w 574972"/>
                <a:gd name="T65" fmla="*/ 274275 h 399845"/>
                <a:gd name="T66" fmla="*/ 32175 w 574972"/>
                <a:gd name="T67" fmla="*/ 363992 h 399845"/>
                <a:gd name="T68" fmla="*/ 4220 w 574972"/>
                <a:gd name="T69" fmla="*/ 358865 h 399845"/>
                <a:gd name="T70" fmla="*/ 18197 w 574972"/>
                <a:gd name="T71" fmla="*/ 317851 h 399845"/>
                <a:gd name="T72" fmla="*/ 139337 w 574972"/>
                <a:gd name="T73" fmla="*/ 220445 h 399845"/>
                <a:gd name="T74" fmla="*/ 216214 w 574972"/>
                <a:gd name="T75" fmla="*/ 156362 h 399845"/>
                <a:gd name="T76" fmla="*/ 239510 w 574972"/>
                <a:gd name="T77" fmla="*/ 138419 h 399845"/>
                <a:gd name="T78" fmla="*/ 283772 w 574972"/>
                <a:gd name="T79" fmla="*/ 99969 h 399845"/>
                <a:gd name="T80" fmla="*/ 314057 w 574972"/>
                <a:gd name="T81" fmla="*/ 107659 h 399845"/>
                <a:gd name="T82" fmla="*/ 346671 w 574972"/>
                <a:gd name="T83" fmla="*/ 140982 h 399845"/>
                <a:gd name="T84" fmla="*/ 383945 w 574972"/>
                <a:gd name="T85" fmla="*/ 146109 h 399845"/>
                <a:gd name="T86" fmla="*/ 437526 w 574972"/>
                <a:gd name="T87" fmla="*/ 99969 h 399845"/>
                <a:gd name="T88" fmla="*/ 498095 w 574972"/>
                <a:gd name="T89" fmla="*/ 43576 h 399845"/>
                <a:gd name="T90" fmla="*/ 463151 w 574972"/>
                <a:gd name="T91" fmla="*/ 43576 h 399845"/>
                <a:gd name="T92" fmla="*/ 442185 w 574972"/>
                <a:gd name="T93" fmla="*/ 20506 h 399845"/>
                <a:gd name="T94" fmla="*/ 456163 w 574972"/>
                <a:gd name="T95" fmla="*/ 2563 h 399845"/>
                <a:gd name="T96" fmla="*/ 0 w 574972"/>
                <a:gd name="T97" fmla="*/ 0 h 399845"/>
                <a:gd name="T98" fmla="*/ 574972 w 574972"/>
                <a:gd name="T99" fmla="*/ 399845 h 399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lnTo>
                    <a:pt x="152941" y="323694"/>
                  </a:ln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lnTo>
                    <a:pt x="270881" y="219691"/>
                  </a:ln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lnTo>
                    <a:pt x="297108" y="209429"/>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lnTo>
                    <a:pt x="506761" y="139370"/>
                  </a:ln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a:lstStyle/>
            <a:p>
              <a:pPr fontAlgn="base">
                <a:spcBef>
                  <a:spcPct val="0"/>
                </a:spcBef>
                <a:spcAft>
                  <a:spcPct val="0"/>
                </a:spcAft>
                <a:buFont typeface="Arial" panose="020B0604020202020204" pitchFamily="34" charset="0"/>
                <a:buNone/>
              </a:pPr>
              <a:endParaRPr lang="zh-CN" altLang="en-US">
                <a:solidFill>
                  <a:prstClr val="black"/>
                </a:solidFill>
                <a:cs typeface="+mn-ea"/>
                <a:sym typeface="+mn-lt"/>
              </a:endParaRPr>
            </a:p>
          </p:txBody>
        </p:sp>
        <p:sp>
          <p:nvSpPr>
            <p:cNvPr id="19" name="文本框 18"/>
            <p:cNvSpPr txBox="1"/>
            <p:nvPr/>
          </p:nvSpPr>
          <p:spPr>
            <a:xfrm>
              <a:off x="14658" y="5916"/>
              <a:ext cx="3176" cy="1115"/>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cs typeface="+mn-ea"/>
                  <a:sym typeface="+mn-lt"/>
                </a:rPr>
                <a:t>报考流程</a:t>
              </a:r>
              <a:endParaRPr lang="en-US" altLang="zh-CN" sz="2000" dirty="0" smtClean="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2000" dirty="0" smtClean="0">
                  <a:solidFill>
                    <a:schemeClr val="bg1"/>
                  </a:solidFill>
                  <a:latin typeface="微软雅黑" panose="020B0503020204020204" pitchFamily="34" charset="-122"/>
                  <a:ea typeface="微软雅黑" panose="020B0503020204020204" pitchFamily="34" charset="-122"/>
                  <a:cs typeface="+mn-ea"/>
                  <a:sym typeface="+mn-lt"/>
                </a:rPr>
                <a:t>指导</a:t>
              </a:r>
            </a:p>
          </p:txBody>
        </p:sp>
      </p:gr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grpSp>
        <p:nvGrpSpPr>
          <p:cNvPr id="10" name="组合 9"/>
          <p:cNvGrpSpPr/>
          <p:nvPr/>
        </p:nvGrpSpPr>
        <p:grpSpPr>
          <a:xfrm>
            <a:off x="4314857" y="1647857"/>
            <a:ext cx="3562286" cy="3562286"/>
            <a:chOff x="3536260" y="834737"/>
            <a:chExt cx="5188527" cy="5188527"/>
          </a:xfrm>
        </p:grpSpPr>
        <p:sp>
          <p:nvSpPr>
            <p:cNvPr id="3" name="椭圆 2"/>
            <p:cNvSpPr/>
            <p:nvPr/>
          </p:nvSpPr>
          <p:spPr>
            <a:xfrm>
              <a:off x="3536260" y="834737"/>
              <a:ext cx="5188527" cy="5188527"/>
            </a:xfrm>
            <a:prstGeom prst="ellips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3736085" y="1069085"/>
              <a:ext cx="4719830" cy="471983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4072980" y="1120124"/>
              <a:ext cx="4046035" cy="4459474"/>
              <a:chOff x="4072980" y="958921"/>
              <a:chExt cx="4046035" cy="4459474"/>
            </a:xfrm>
          </p:grpSpPr>
          <p:sp>
            <p:nvSpPr>
              <p:cNvPr id="6" name="文本框 5"/>
              <p:cNvSpPr txBox="1"/>
              <p:nvPr/>
            </p:nvSpPr>
            <p:spPr>
              <a:xfrm>
                <a:off x="4470676" y="958921"/>
                <a:ext cx="3250646" cy="1862048"/>
              </a:xfrm>
              <a:prstGeom prst="rect">
                <a:avLst/>
              </a:prstGeom>
              <a:noFill/>
            </p:spPr>
            <p:txBody>
              <a:bodyPr wrap="square" rtlCol="0">
                <a:spAutoFit/>
              </a:bodyPr>
              <a:lstStyle/>
              <a:p>
                <a:pPr algn="ctr"/>
                <a:r>
                  <a:rPr lang="en-US" altLang="zh-CN" sz="11500" b="1" dirty="0" smtClean="0">
                    <a:solidFill>
                      <a:schemeClr val="bg1"/>
                    </a:solidFill>
                    <a:cs typeface="+mn-ea"/>
                    <a:sym typeface="+mn-lt"/>
                  </a:rPr>
                  <a:t>01</a:t>
                </a:r>
                <a:endParaRPr lang="zh-CN" altLang="en-US" sz="11500" b="1" dirty="0">
                  <a:solidFill>
                    <a:schemeClr val="bg1"/>
                  </a:solidFill>
                  <a:cs typeface="+mn-ea"/>
                  <a:sym typeface="+mn-lt"/>
                </a:endParaRPr>
              </a:p>
            </p:txBody>
          </p:sp>
          <p:sp>
            <p:nvSpPr>
              <p:cNvPr id="7" name="文本框 6"/>
              <p:cNvSpPr txBox="1"/>
              <p:nvPr/>
            </p:nvSpPr>
            <p:spPr>
              <a:xfrm>
                <a:off x="4072980" y="3133922"/>
                <a:ext cx="4046035" cy="2284473"/>
              </a:xfrm>
              <a:prstGeom prst="rect">
                <a:avLst/>
              </a:prstGeom>
              <a:noFill/>
            </p:spPr>
            <p:txBody>
              <a:bodyPr wrap="square" rtlCol="0">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cs typeface="+mn-ea"/>
                    <a:sym typeface="+mn-lt"/>
                  </a:rPr>
                  <a:t>招录公告正文</a:t>
                </a:r>
              </a:p>
              <a:p>
                <a:pPr algn="ct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3200" dirty="0">
                    <a:solidFill>
                      <a:schemeClr val="bg1"/>
                    </a:solidFill>
                    <a:latin typeface="微软雅黑" panose="020B0503020204020204" pitchFamily="34" charset="-122"/>
                    <a:ea typeface="微软雅黑" panose="020B0503020204020204" pitchFamily="34" charset="-122"/>
                    <a:cs typeface="+mn-ea"/>
                    <a:sym typeface="+mn-lt"/>
                  </a:rPr>
                  <a:t>详解</a:t>
                </a:r>
              </a:p>
            </p:txBody>
          </p:sp>
          <p:cxnSp>
            <p:nvCxnSpPr>
              <p:cNvPr id="8" name="直接连接符 7"/>
              <p:cNvCxnSpPr/>
              <p:nvPr/>
            </p:nvCxnSpPr>
            <p:spPr>
              <a:xfrm flipV="1">
                <a:off x="4774766" y="4231673"/>
                <a:ext cx="2642464" cy="1515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1615" y="613410"/>
            <a:ext cx="9208770" cy="5355312"/>
          </a:xfrm>
          <a:prstGeom prst="rect">
            <a:avLst/>
          </a:prstGeom>
          <a:noFill/>
        </p:spPr>
        <p:txBody>
          <a:bodyPr wrap="square" rtlCol="0">
            <a:spAutoFit/>
          </a:bodyPr>
          <a:lstStyle/>
          <a:p>
            <a:pPr algn="ctr">
              <a:lnSpc>
                <a:spcPct val="150000"/>
              </a:lnSpc>
            </a:pPr>
            <a:r>
              <a:rPr lang="en-US" altLang="zh-CN" sz="2800" dirty="0" smtClean="0">
                <a:latin typeface="微软雅黑" pitchFamily="34" charset="-122"/>
                <a:ea typeface="微软雅黑" pitchFamily="34" charset="-122"/>
              </a:rPr>
              <a:t>2018</a:t>
            </a:r>
            <a:r>
              <a:rPr lang="zh-CN" altLang="en-US" sz="2800" dirty="0" smtClean="0">
                <a:latin typeface="微软雅黑" pitchFamily="34" charset="-122"/>
                <a:ea typeface="微软雅黑" pitchFamily="34" charset="-122"/>
              </a:rPr>
              <a:t>年上半年公开考试录用公务员公告</a:t>
            </a:r>
            <a:endParaRPr lang="en-US" altLang="zh-CN" sz="2800" dirty="0" smtClean="0">
              <a:latin typeface="微软雅黑" pitchFamily="34" charset="-122"/>
              <a:ea typeface="微软雅黑" pitchFamily="34" charset="-122"/>
            </a:endParaRPr>
          </a:p>
          <a:p>
            <a:pPr>
              <a:lnSpc>
                <a:spcPct val="150000"/>
              </a:lnSpc>
            </a:pPr>
            <a:r>
              <a:rPr lang="zh-CN" altLang="en-US" sz="2000" dirty="0" smtClean="0"/>
              <a:t> </a:t>
            </a:r>
            <a:r>
              <a:rPr lang="zh-CN" altLang="en-US" sz="2000" dirty="0" smtClean="0">
                <a:latin typeface="微软雅黑" pitchFamily="34" charset="-122"/>
                <a:ea typeface="微软雅黑" pitchFamily="34" charset="-122"/>
              </a:rPr>
              <a:t>一、招录对象</a:t>
            </a:r>
          </a:p>
          <a:p>
            <a:pPr>
              <a:lnSpc>
                <a:spcPct val="150000"/>
              </a:lnSpc>
            </a:pPr>
            <a:r>
              <a:rPr lang="zh-CN" altLang="en-US" sz="2000" dirty="0" smtClean="0">
                <a:latin typeface="微软雅黑" pitchFamily="34" charset="-122"/>
                <a:ea typeface="微软雅黑" pitchFamily="34" charset="-122"/>
              </a:rPr>
              <a:t>    本次招录对象为符合下列条件之一的人员：</a:t>
            </a:r>
          </a:p>
          <a:p>
            <a:pPr>
              <a:lnSpc>
                <a:spcPct val="150000"/>
              </a:lnSpc>
            </a:pPr>
            <a:r>
              <a:rPr lang="zh-CN" altLang="en-US" sz="2000" dirty="0" smtClean="0">
                <a:latin typeface="微软雅黑" pitchFamily="34" charset="-122"/>
                <a:ea typeface="微软雅黑" pitchFamily="34" charset="-122"/>
              </a:rPr>
              <a:t>    （一）</a:t>
            </a:r>
            <a:r>
              <a:rPr lang="zh-CN" altLang="en-US" sz="2000" u="sng" dirty="0" smtClean="0">
                <a:solidFill>
                  <a:srgbClr val="FF0000"/>
                </a:solidFill>
                <a:latin typeface="微软雅黑" pitchFamily="34" charset="-122"/>
                <a:ea typeface="微软雅黑" pitchFamily="34" charset="-122"/>
              </a:rPr>
              <a:t>在报名开始日（</a:t>
            </a:r>
            <a:r>
              <a:rPr lang="en-US" altLang="zh-CN" sz="2000" u="sng" dirty="0" smtClean="0">
                <a:solidFill>
                  <a:srgbClr val="FF0000"/>
                </a:solidFill>
                <a:latin typeface="微软雅黑" pitchFamily="34" charset="-122"/>
                <a:ea typeface="微软雅黑" pitchFamily="34" charset="-122"/>
              </a:rPr>
              <a:t>2018</a:t>
            </a:r>
            <a:r>
              <a:rPr lang="zh-CN" altLang="en-US" sz="2000" u="sng" dirty="0" smtClean="0">
                <a:solidFill>
                  <a:srgbClr val="FF0000"/>
                </a:solidFill>
                <a:latin typeface="微软雅黑" pitchFamily="34" charset="-122"/>
                <a:ea typeface="微软雅黑" pitchFamily="34" charset="-122"/>
              </a:rPr>
              <a:t>年</a:t>
            </a:r>
            <a:r>
              <a:rPr lang="en-US" altLang="zh-CN" sz="2000" u="sng" dirty="0" smtClean="0">
                <a:solidFill>
                  <a:srgbClr val="FF0000"/>
                </a:solidFill>
                <a:latin typeface="微软雅黑" pitchFamily="34" charset="-122"/>
                <a:ea typeface="微软雅黑" pitchFamily="34" charset="-122"/>
              </a:rPr>
              <a:t>3</a:t>
            </a:r>
            <a:r>
              <a:rPr lang="zh-CN" altLang="en-US" sz="2000" u="sng" dirty="0" smtClean="0">
                <a:solidFill>
                  <a:srgbClr val="FF0000"/>
                </a:solidFill>
                <a:latin typeface="微软雅黑" pitchFamily="34" charset="-122"/>
                <a:ea typeface="微软雅黑" pitchFamily="34" charset="-122"/>
              </a:rPr>
              <a:t>月</a:t>
            </a:r>
            <a:r>
              <a:rPr lang="en-US" altLang="zh-CN" sz="2000" u="sng" dirty="0" smtClean="0">
                <a:solidFill>
                  <a:srgbClr val="FF0000"/>
                </a:solidFill>
                <a:latin typeface="微软雅黑" pitchFamily="34" charset="-122"/>
                <a:ea typeface="微软雅黑" pitchFamily="34" charset="-122"/>
              </a:rPr>
              <a:t>23</a:t>
            </a:r>
            <a:r>
              <a:rPr lang="zh-CN" altLang="en-US" sz="2000" u="sng" dirty="0" smtClean="0">
                <a:solidFill>
                  <a:srgbClr val="FF0000"/>
                </a:solidFill>
                <a:latin typeface="微软雅黑" pitchFamily="34" charset="-122"/>
                <a:ea typeface="微软雅黑" pitchFamily="34" charset="-122"/>
              </a:rPr>
              <a:t>日，下同）前已取得或者能够在</a:t>
            </a:r>
            <a:r>
              <a:rPr lang="en-US" altLang="zh-CN" sz="2000" u="sng" dirty="0" smtClean="0">
                <a:solidFill>
                  <a:srgbClr val="FF0000"/>
                </a:solidFill>
                <a:latin typeface="微软雅黑" pitchFamily="34" charset="-122"/>
                <a:ea typeface="微软雅黑" pitchFamily="34" charset="-122"/>
              </a:rPr>
              <a:t>2018</a:t>
            </a:r>
            <a:r>
              <a:rPr lang="zh-CN" altLang="en-US" sz="2000" u="sng" dirty="0" smtClean="0">
                <a:solidFill>
                  <a:srgbClr val="FF0000"/>
                </a:solidFill>
                <a:latin typeface="微软雅黑" pitchFamily="34" charset="-122"/>
                <a:ea typeface="微软雅黑" pitchFamily="34" charset="-122"/>
              </a:rPr>
              <a:t>年</a:t>
            </a:r>
            <a:r>
              <a:rPr lang="en-US" altLang="zh-CN" sz="2000" u="sng" dirty="0" smtClean="0">
                <a:solidFill>
                  <a:srgbClr val="FF0000"/>
                </a:solidFill>
                <a:latin typeface="微软雅黑" pitchFamily="34" charset="-122"/>
                <a:ea typeface="微软雅黑" pitchFamily="34" charset="-122"/>
              </a:rPr>
              <a:t>7</a:t>
            </a:r>
            <a:r>
              <a:rPr lang="zh-CN" altLang="en-US" sz="2000" u="sng" dirty="0" smtClean="0">
                <a:solidFill>
                  <a:srgbClr val="FF0000"/>
                </a:solidFill>
                <a:latin typeface="微软雅黑" pitchFamily="34" charset="-122"/>
                <a:ea typeface="微软雅黑" pitchFamily="34" charset="-122"/>
              </a:rPr>
              <a:t>月</a:t>
            </a:r>
            <a:r>
              <a:rPr lang="en-US" altLang="zh-CN" sz="2000" u="sng" dirty="0" smtClean="0">
                <a:solidFill>
                  <a:srgbClr val="FF0000"/>
                </a:solidFill>
                <a:latin typeface="微软雅黑" pitchFamily="34" charset="-122"/>
                <a:ea typeface="微软雅黑" pitchFamily="34" charset="-122"/>
              </a:rPr>
              <a:t>31</a:t>
            </a:r>
            <a:r>
              <a:rPr lang="zh-CN" altLang="en-US" sz="2000" u="sng" dirty="0" smtClean="0">
                <a:solidFill>
                  <a:srgbClr val="FF0000"/>
                </a:solidFill>
                <a:latin typeface="微软雅黑" pitchFamily="34" charset="-122"/>
                <a:ea typeface="微软雅黑" pitchFamily="34" charset="-122"/>
              </a:rPr>
              <a:t>日前取得</a:t>
            </a:r>
            <a:r>
              <a:rPr lang="zh-CN" altLang="en-US" sz="2000" b="1" u="sng" dirty="0" smtClean="0">
                <a:solidFill>
                  <a:srgbClr val="FF0000"/>
                </a:solidFill>
                <a:latin typeface="微软雅黑" pitchFamily="34" charset="-122"/>
                <a:ea typeface="微软雅黑" pitchFamily="34" charset="-122"/>
              </a:rPr>
              <a:t>全日制普通高校普通本科及以上学历并取得学士及以上学位</a:t>
            </a:r>
            <a:r>
              <a:rPr lang="zh-CN" altLang="en-US" sz="2000" u="sng" dirty="0" smtClean="0">
                <a:solidFill>
                  <a:srgbClr val="FF0000"/>
                </a:solidFill>
                <a:latin typeface="微软雅黑" pitchFamily="34" charset="-122"/>
                <a:ea typeface="微软雅黑" pitchFamily="34" charset="-122"/>
              </a:rPr>
              <a:t>的人员</a:t>
            </a:r>
            <a:r>
              <a:rPr lang="zh-CN" altLang="en-US" sz="2000" dirty="0" smtClean="0">
                <a:latin typeface="微软雅黑" pitchFamily="34" charset="-122"/>
                <a:ea typeface="微软雅黑" pitchFamily="34" charset="-122"/>
              </a:rPr>
              <a:t>；</a:t>
            </a:r>
          </a:p>
          <a:p>
            <a:pPr>
              <a:lnSpc>
                <a:spcPct val="150000"/>
              </a:lnSpc>
            </a:pPr>
            <a:r>
              <a:rPr lang="zh-CN" altLang="en-US" sz="2000" dirty="0" smtClean="0">
                <a:latin typeface="微软雅黑" pitchFamily="34" charset="-122"/>
                <a:ea typeface="微软雅黑" pitchFamily="34" charset="-122"/>
              </a:rPr>
              <a:t>    （二）</a:t>
            </a:r>
            <a:r>
              <a:rPr lang="zh-CN" altLang="en-US" sz="2000" u="sng" dirty="0" smtClean="0">
                <a:solidFill>
                  <a:srgbClr val="FF0000"/>
                </a:solidFill>
                <a:latin typeface="微软雅黑" pitchFamily="34" charset="-122"/>
                <a:ea typeface="微软雅黑" pitchFamily="34" charset="-122"/>
              </a:rPr>
              <a:t>在报名开始日前取得</a:t>
            </a:r>
            <a:r>
              <a:rPr lang="zh-CN" altLang="en-US" sz="2000" b="1" u="sng" dirty="0" smtClean="0">
                <a:solidFill>
                  <a:srgbClr val="FF0000"/>
                </a:solidFill>
                <a:latin typeface="微软雅黑" pitchFamily="34" charset="-122"/>
                <a:ea typeface="微软雅黑" pitchFamily="34" charset="-122"/>
              </a:rPr>
              <a:t>国民教育</a:t>
            </a:r>
            <a:r>
              <a:rPr lang="zh-CN" altLang="en-US" sz="2000" u="sng" dirty="0" smtClean="0">
                <a:solidFill>
                  <a:srgbClr val="FF0000"/>
                </a:solidFill>
                <a:latin typeface="微软雅黑" pitchFamily="34" charset="-122"/>
                <a:ea typeface="微软雅黑" pitchFamily="34" charset="-122"/>
              </a:rPr>
              <a:t>（包括全日制、自学考试、成人教育、网络教育、夜大、电大、函授）序列专科及以上学历且在报名开始日前</a:t>
            </a:r>
            <a:r>
              <a:rPr lang="zh-CN" altLang="en-US" sz="2000" b="1" u="sng" dirty="0" smtClean="0">
                <a:solidFill>
                  <a:srgbClr val="FF0000"/>
                </a:solidFill>
                <a:latin typeface="微软雅黑" pitchFamily="34" charset="-122"/>
                <a:ea typeface="微软雅黑" pitchFamily="34" charset="-122"/>
              </a:rPr>
              <a:t>户口已在重庆市辖区内的人员</a:t>
            </a:r>
            <a:r>
              <a:rPr lang="zh-CN" altLang="en-US" sz="2000" dirty="0" smtClean="0">
                <a:latin typeface="微软雅黑" pitchFamily="34" charset="-122"/>
                <a:ea typeface="微软雅黑" pitchFamily="34" charset="-122"/>
              </a:rPr>
              <a:t>；</a:t>
            </a:r>
          </a:p>
          <a:p>
            <a:pPr>
              <a:lnSpc>
                <a:spcPct val="150000"/>
              </a:lnSpc>
            </a:pPr>
            <a:r>
              <a:rPr lang="zh-CN" altLang="en-US" sz="2000" dirty="0" smtClean="0">
                <a:latin typeface="微软雅黑" pitchFamily="34" charset="-122"/>
                <a:ea typeface="微软雅黑" pitchFamily="34" charset="-122"/>
              </a:rPr>
              <a:t>    （三）</a:t>
            </a:r>
            <a:r>
              <a:rPr lang="zh-CN" altLang="en-US" sz="2000" u="sng" dirty="0" smtClean="0">
                <a:solidFill>
                  <a:srgbClr val="FF0000"/>
                </a:solidFill>
                <a:latin typeface="微软雅黑" pitchFamily="34" charset="-122"/>
                <a:ea typeface="微软雅黑" pitchFamily="34" charset="-122"/>
              </a:rPr>
              <a:t>重庆市外生源在重庆市内高校就读以及重庆市生源在重庆市内外高校就读且能够在</a:t>
            </a:r>
            <a:r>
              <a:rPr lang="en-US" altLang="zh-CN" sz="2000" u="sng" dirty="0" smtClean="0">
                <a:solidFill>
                  <a:srgbClr val="FF0000"/>
                </a:solidFill>
                <a:latin typeface="微软雅黑" pitchFamily="34" charset="-122"/>
                <a:ea typeface="微软雅黑" pitchFamily="34" charset="-122"/>
              </a:rPr>
              <a:t>2018</a:t>
            </a:r>
            <a:r>
              <a:rPr lang="zh-CN" altLang="en-US" sz="2000" u="sng" dirty="0" smtClean="0">
                <a:solidFill>
                  <a:srgbClr val="FF0000"/>
                </a:solidFill>
                <a:latin typeface="微软雅黑" pitchFamily="34" charset="-122"/>
                <a:ea typeface="微软雅黑" pitchFamily="34" charset="-122"/>
              </a:rPr>
              <a:t>年</a:t>
            </a:r>
            <a:r>
              <a:rPr lang="en-US" altLang="zh-CN" sz="2000" u="sng" dirty="0" smtClean="0">
                <a:solidFill>
                  <a:srgbClr val="FF0000"/>
                </a:solidFill>
                <a:latin typeface="微软雅黑" pitchFamily="34" charset="-122"/>
                <a:ea typeface="微软雅黑" pitchFamily="34" charset="-122"/>
              </a:rPr>
              <a:t>7</a:t>
            </a:r>
            <a:r>
              <a:rPr lang="zh-CN" altLang="en-US" sz="2000" u="sng" dirty="0" smtClean="0">
                <a:solidFill>
                  <a:srgbClr val="FF0000"/>
                </a:solidFill>
                <a:latin typeface="微软雅黑" pitchFamily="34" charset="-122"/>
                <a:ea typeface="微软雅黑" pitchFamily="34" charset="-122"/>
              </a:rPr>
              <a:t>月</a:t>
            </a:r>
            <a:r>
              <a:rPr lang="en-US" altLang="zh-CN" sz="2000" u="sng" dirty="0" smtClean="0">
                <a:solidFill>
                  <a:srgbClr val="FF0000"/>
                </a:solidFill>
                <a:latin typeface="微软雅黑" pitchFamily="34" charset="-122"/>
                <a:ea typeface="微软雅黑" pitchFamily="34" charset="-122"/>
              </a:rPr>
              <a:t>31</a:t>
            </a:r>
            <a:r>
              <a:rPr lang="zh-CN" altLang="en-US" sz="2000" u="sng" dirty="0" smtClean="0">
                <a:solidFill>
                  <a:srgbClr val="FF0000"/>
                </a:solidFill>
                <a:latin typeface="微软雅黑" pitchFamily="34" charset="-122"/>
                <a:ea typeface="微软雅黑" pitchFamily="34" charset="-122"/>
              </a:rPr>
              <a:t>日前取得全日制普通高校普通专科及以上学历的</a:t>
            </a:r>
            <a:r>
              <a:rPr lang="en-US" altLang="zh-CN" sz="2000" b="1" u="sng" dirty="0" smtClean="0">
                <a:solidFill>
                  <a:srgbClr val="FF0000"/>
                </a:solidFill>
                <a:latin typeface="微软雅黑" pitchFamily="34" charset="-122"/>
                <a:ea typeface="微软雅黑" pitchFamily="34" charset="-122"/>
              </a:rPr>
              <a:t>2018</a:t>
            </a:r>
            <a:r>
              <a:rPr lang="zh-CN" altLang="en-US" sz="2000" b="1" u="sng" dirty="0" smtClean="0">
                <a:solidFill>
                  <a:srgbClr val="FF0000"/>
                </a:solidFill>
                <a:latin typeface="微软雅黑" pitchFamily="34" charset="-122"/>
                <a:ea typeface="微软雅黑" pitchFamily="34" charset="-122"/>
              </a:rPr>
              <a:t>年毕业生</a:t>
            </a:r>
            <a:r>
              <a:rPr lang="zh-CN" altLang="en-US" sz="2000" u="sng" dirty="0" smtClean="0">
                <a:solidFill>
                  <a:srgbClr val="FF0000"/>
                </a:solidFill>
                <a:latin typeface="微软雅黑" pitchFamily="34" charset="-122"/>
                <a:ea typeface="微软雅黑" pitchFamily="34" charset="-122"/>
              </a:rPr>
              <a:t>。</a:t>
            </a:r>
            <a:endParaRPr lang="zh-CN" altLang="en-US" sz="2000" u="sng" dirty="0">
              <a:solidFill>
                <a:srgbClr val="FF0000"/>
              </a:solidFill>
              <a:latin typeface="微软雅黑" pitchFamily="34" charset="-122"/>
              <a:ea typeface="微软雅黑"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0" name="表格 9"/>
          <p:cNvGraphicFramePr>
            <a:graphicFrameLocks noGrp="1"/>
          </p:cNvGraphicFramePr>
          <p:nvPr/>
        </p:nvGraphicFramePr>
        <p:xfrm>
          <a:off x="663879" y="644507"/>
          <a:ext cx="11348581" cy="2746098"/>
        </p:xfrm>
        <a:graphic>
          <a:graphicData uri="http://schemas.openxmlformats.org/drawingml/2006/table">
            <a:tbl>
              <a:tblPr firstRow="1" bandRow="1">
                <a:tableStyleId>{5940675A-B579-460E-94D1-54222C63F5DA}</a:tableStyleId>
              </a:tblPr>
              <a:tblGrid>
                <a:gridCol w="7853820"/>
                <a:gridCol w="3494761"/>
              </a:tblGrid>
              <a:tr h="570518">
                <a:tc>
                  <a:txBody>
                    <a:bodyPr/>
                    <a:lstStyle/>
                    <a:p>
                      <a:pPr algn="ctr"/>
                      <a:r>
                        <a:rPr lang="en-US" altLang="zh-CN" b="0" dirty="0" smtClean="0">
                          <a:solidFill>
                            <a:schemeClr val="tx1"/>
                          </a:solidFill>
                          <a:latin typeface="微软雅黑" pitchFamily="34" charset="-122"/>
                          <a:ea typeface="微软雅黑" pitchFamily="34" charset="-122"/>
                        </a:rPr>
                        <a:t>2018</a:t>
                      </a:r>
                      <a:r>
                        <a:rPr lang="zh-CN" altLang="en-US" b="0" dirty="0" smtClean="0">
                          <a:solidFill>
                            <a:schemeClr val="tx1"/>
                          </a:solidFill>
                          <a:latin typeface="微软雅黑" pitchFamily="34" charset="-122"/>
                          <a:ea typeface="微软雅黑" pitchFamily="34" charset="-122"/>
                        </a:rPr>
                        <a:t>年</a:t>
                      </a:r>
                      <a:r>
                        <a:rPr lang="en-US" altLang="zh-CN" b="0" dirty="0" smtClean="0">
                          <a:solidFill>
                            <a:schemeClr val="tx1"/>
                          </a:solidFill>
                          <a:latin typeface="微软雅黑" pitchFamily="34" charset="-122"/>
                          <a:ea typeface="微软雅黑" pitchFamily="34" charset="-122"/>
                        </a:rPr>
                        <a:t>7</a:t>
                      </a:r>
                      <a:r>
                        <a:rPr lang="zh-CN" altLang="en-US" b="0" dirty="0" smtClean="0">
                          <a:solidFill>
                            <a:schemeClr val="tx1"/>
                          </a:solidFill>
                          <a:latin typeface="微软雅黑" pitchFamily="34" charset="-122"/>
                          <a:ea typeface="微软雅黑" pitchFamily="34" charset="-122"/>
                        </a:rPr>
                        <a:t>月</a:t>
                      </a:r>
                      <a:r>
                        <a:rPr lang="en-US" altLang="zh-CN" b="0" dirty="0" smtClean="0">
                          <a:solidFill>
                            <a:schemeClr val="tx1"/>
                          </a:solidFill>
                          <a:latin typeface="微软雅黑" pitchFamily="34" charset="-122"/>
                          <a:ea typeface="微软雅黑" pitchFamily="34" charset="-122"/>
                        </a:rPr>
                        <a:t>31</a:t>
                      </a:r>
                      <a:r>
                        <a:rPr lang="zh-CN" altLang="en-US" b="0" dirty="0" smtClean="0">
                          <a:solidFill>
                            <a:schemeClr val="tx1"/>
                          </a:solidFill>
                          <a:latin typeface="微软雅黑" pitchFamily="34" charset="-122"/>
                          <a:ea typeface="微软雅黑" pitchFamily="34" charset="-122"/>
                        </a:rPr>
                        <a:t>日前取得的</a:t>
                      </a:r>
                      <a:r>
                        <a:rPr lang="zh-CN" altLang="en-US" b="1" u="sng" dirty="0" smtClean="0">
                          <a:solidFill>
                            <a:srgbClr val="FF0000"/>
                          </a:solidFill>
                          <a:latin typeface="微软雅黑" pitchFamily="34" charset="-122"/>
                          <a:ea typeface="微软雅黑" pitchFamily="34" charset="-122"/>
                        </a:rPr>
                        <a:t>毕业证和学位证</a:t>
                      </a:r>
                      <a:endParaRPr lang="en-US" altLang="zh-CN" b="1" u="sng" dirty="0" smtClean="0">
                        <a:solidFill>
                          <a:srgbClr val="FF0000"/>
                        </a:solidFill>
                        <a:latin typeface="微软雅黑" pitchFamily="34" charset="-122"/>
                        <a:ea typeface="微软雅黑" pitchFamily="34" charset="-122"/>
                      </a:endParaRPr>
                    </a:p>
                  </a:txBody>
                  <a:tcPr anchor="ctr">
                    <a:noFill/>
                  </a:tcPr>
                </a:tc>
                <a:tc>
                  <a:txBody>
                    <a:bodyPr/>
                    <a:lstStyle/>
                    <a:p>
                      <a:pPr algn="ctr"/>
                      <a:r>
                        <a:rPr lang="zh-CN" altLang="en-US" sz="1600" b="1" dirty="0" smtClean="0">
                          <a:solidFill>
                            <a:schemeClr val="tx1"/>
                          </a:solidFill>
                          <a:latin typeface="微软雅黑" pitchFamily="34" charset="-122"/>
                          <a:ea typeface="微软雅黑" pitchFamily="34" charset="-122"/>
                        </a:rPr>
                        <a:t>不限制户口</a:t>
                      </a:r>
                      <a:endParaRPr lang="zh-CN" altLang="en-US" sz="1600" b="1" dirty="0">
                        <a:solidFill>
                          <a:schemeClr val="tx1"/>
                        </a:solidFill>
                        <a:latin typeface="微软雅黑" pitchFamily="34" charset="-122"/>
                        <a:ea typeface="微软雅黑" pitchFamily="34" charset="-122"/>
                      </a:endParaRPr>
                    </a:p>
                  </a:txBody>
                  <a:tcPr anchor="ctr">
                    <a:noFill/>
                  </a:tcPr>
                </a:tc>
              </a:tr>
              <a:tr h="914400">
                <a:tc>
                  <a:txBody>
                    <a:bodyPr/>
                    <a:lstStyle/>
                    <a:p>
                      <a:pPr algn="ctr">
                        <a:lnSpc>
                          <a:spcPct val="150000"/>
                        </a:lnSpc>
                      </a:pPr>
                      <a:r>
                        <a:rPr lang="en-US" altLang="zh-CN" b="0" dirty="0" smtClean="0">
                          <a:solidFill>
                            <a:schemeClr val="tx1"/>
                          </a:solidFill>
                          <a:latin typeface="微软雅黑" pitchFamily="34" charset="-122"/>
                          <a:ea typeface="微软雅黑" pitchFamily="34" charset="-122"/>
                        </a:rPr>
                        <a:t>2018</a:t>
                      </a:r>
                      <a:r>
                        <a:rPr lang="zh-CN" altLang="en-US" b="0" dirty="0" smtClean="0">
                          <a:solidFill>
                            <a:schemeClr val="tx1"/>
                          </a:solidFill>
                          <a:latin typeface="微软雅黑" pitchFamily="34" charset="-122"/>
                          <a:ea typeface="微软雅黑" pitchFamily="34" charset="-122"/>
                        </a:rPr>
                        <a:t>年</a:t>
                      </a:r>
                      <a:r>
                        <a:rPr lang="en-US" altLang="zh-CN" b="0" dirty="0" smtClean="0">
                          <a:solidFill>
                            <a:schemeClr val="tx1"/>
                          </a:solidFill>
                          <a:latin typeface="微软雅黑" pitchFamily="34" charset="-122"/>
                          <a:ea typeface="微软雅黑" pitchFamily="34" charset="-122"/>
                        </a:rPr>
                        <a:t>7</a:t>
                      </a:r>
                      <a:r>
                        <a:rPr lang="zh-CN" altLang="en-US" b="0" dirty="0" smtClean="0">
                          <a:solidFill>
                            <a:schemeClr val="tx1"/>
                          </a:solidFill>
                          <a:latin typeface="微软雅黑" pitchFamily="34" charset="-122"/>
                          <a:ea typeface="微软雅黑" pitchFamily="34" charset="-122"/>
                        </a:rPr>
                        <a:t>月</a:t>
                      </a:r>
                      <a:r>
                        <a:rPr lang="en-US" altLang="zh-CN" b="0" dirty="0" smtClean="0">
                          <a:solidFill>
                            <a:schemeClr val="tx1"/>
                          </a:solidFill>
                          <a:latin typeface="微软雅黑" pitchFamily="34" charset="-122"/>
                          <a:ea typeface="微软雅黑" pitchFamily="34" charset="-122"/>
                        </a:rPr>
                        <a:t>31</a:t>
                      </a:r>
                      <a:r>
                        <a:rPr lang="zh-CN" altLang="en-US" b="0" dirty="0" smtClean="0">
                          <a:solidFill>
                            <a:schemeClr val="tx1"/>
                          </a:solidFill>
                          <a:latin typeface="微软雅黑" pitchFamily="34" charset="-122"/>
                          <a:ea typeface="微软雅黑" pitchFamily="34" charset="-122"/>
                        </a:rPr>
                        <a:t>日前</a:t>
                      </a:r>
                      <a:r>
                        <a:rPr lang="zh-CN" altLang="en-US" b="1" u="sng" dirty="0" smtClean="0">
                          <a:solidFill>
                            <a:srgbClr val="FF0000"/>
                          </a:solidFill>
                          <a:latin typeface="微软雅黑" pitchFamily="34" charset="-122"/>
                          <a:ea typeface="微软雅黑" pitchFamily="34" charset="-122"/>
                        </a:rPr>
                        <a:t>只能取得毕业证、没有学位证</a:t>
                      </a:r>
                      <a:endParaRPr lang="en-US" altLang="zh-CN" b="1" u="sng" dirty="0" smtClean="0">
                        <a:solidFill>
                          <a:srgbClr val="FF0000"/>
                        </a:solidFill>
                        <a:latin typeface="微软雅黑" pitchFamily="34" charset="-122"/>
                        <a:ea typeface="微软雅黑" pitchFamily="34" charset="-122"/>
                      </a:endParaRPr>
                    </a:p>
                  </a:txBody>
                  <a:tcPr anchor="ctr"/>
                </a:tc>
                <a:tc>
                  <a:txBody>
                    <a:bodyPr/>
                    <a:lstStyle/>
                    <a:p>
                      <a:pPr algn="ctr">
                        <a:lnSpc>
                          <a:spcPct val="150000"/>
                        </a:lnSpc>
                      </a:pPr>
                      <a:r>
                        <a:rPr lang="zh-CN" altLang="zh-CN" sz="1600" b="1" kern="1200" dirty="0" smtClean="0">
                          <a:solidFill>
                            <a:schemeClr val="tx1"/>
                          </a:solidFill>
                          <a:latin typeface="微软雅黑" pitchFamily="34" charset="-122"/>
                          <a:ea typeface="微软雅黑" pitchFamily="34" charset="-122"/>
                          <a:cs typeface="+mn-cs"/>
                        </a:rPr>
                        <a:t>重庆市辖区户口</a:t>
                      </a:r>
                      <a:endParaRPr lang="en-US" altLang="zh-CN" sz="1600" b="1" kern="1200" dirty="0" smtClean="0">
                        <a:solidFill>
                          <a:schemeClr val="tx1"/>
                        </a:solidFill>
                        <a:latin typeface="微软雅黑" pitchFamily="34" charset="-122"/>
                        <a:ea typeface="微软雅黑" pitchFamily="34" charset="-122"/>
                        <a:cs typeface="+mn-cs"/>
                      </a:endParaRPr>
                    </a:p>
                    <a:p>
                      <a:pPr algn="ctr">
                        <a:lnSpc>
                          <a:spcPct val="150000"/>
                        </a:lnSpc>
                      </a:pPr>
                      <a:r>
                        <a:rPr lang="zh-CN" altLang="en-US" sz="1600" b="0" kern="1200" dirty="0" smtClean="0">
                          <a:solidFill>
                            <a:schemeClr val="tx1"/>
                          </a:solidFill>
                          <a:latin typeface="微软雅黑" pitchFamily="34" charset="-122"/>
                          <a:ea typeface="微软雅黑" pitchFamily="34" charset="-122"/>
                          <a:cs typeface="+mn-cs"/>
                        </a:rPr>
                        <a:t>（</a:t>
                      </a:r>
                      <a:r>
                        <a:rPr lang="en-US" altLang="zh-CN" sz="1600" b="0" kern="1200" dirty="0" smtClean="0">
                          <a:solidFill>
                            <a:schemeClr val="tx1"/>
                          </a:solidFill>
                          <a:latin typeface="微软雅黑" pitchFamily="34" charset="-122"/>
                          <a:ea typeface="微软雅黑" pitchFamily="34" charset="-122"/>
                          <a:cs typeface="+mn-cs"/>
                        </a:rPr>
                        <a:t>3</a:t>
                      </a:r>
                      <a:r>
                        <a:rPr lang="zh-CN" altLang="zh-CN" sz="1600" b="0" kern="1200" dirty="0" smtClean="0">
                          <a:solidFill>
                            <a:schemeClr val="tx1"/>
                          </a:solidFill>
                          <a:latin typeface="微软雅黑" pitchFamily="34" charset="-122"/>
                          <a:ea typeface="微软雅黑" pitchFamily="34" charset="-122"/>
                          <a:cs typeface="+mn-cs"/>
                        </a:rPr>
                        <a:t>月</a:t>
                      </a:r>
                      <a:r>
                        <a:rPr lang="en-US" altLang="zh-CN" sz="1600" b="0" kern="1200" dirty="0" smtClean="0">
                          <a:solidFill>
                            <a:schemeClr val="tx1"/>
                          </a:solidFill>
                          <a:latin typeface="微软雅黑" pitchFamily="34" charset="-122"/>
                          <a:ea typeface="微软雅黑" pitchFamily="34" charset="-122"/>
                          <a:cs typeface="+mn-cs"/>
                        </a:rPr>
                        <a:t>23</a:t>
                      </a:r>
                      <a:r>
                        <a:rPr lang="zh-CN" altLang="zh-CN" sz="1600" b="0" kern="1200" dirty="0" smtClean="0">
                          <a:solidFill>
                            <a:schemeClr val="tx1"/>
                          </a:solidFill>
                          <a:latin typeface="微软雅黑" pitchFamily="34" charset="-122"/>
                          <a:ea typeface="微软雅黑" pitchFamily="34" charset="-122"/>
                          <a:cs typeface="+mn-cs"/>
                        </a:rPr>
                        <a:t>日前取得</a:t>
                      </a:r>
                      <a:r>
                        <a:rPr lang="zh-CN" altLang="en-US" sz="1600" b="0" kern="1200" dirty="0" smtClean="0">
                          <a:solidFill>
                            <a:schemeClr val="tx1"/>
                          </a:solidFill>
                          <a:latin typeface="微软雅黑" pitchFamily="34" charset="-122"/>
                          <a:ea typeface="微软雅黑" pitchFamily="34" charset="-122"/>
                          <a:cs typeface="+mn-cs"/>
                        </a:rPr>
                        <a:t>）</a:t>
                      </a:r>
                      <a:endParaRPr lang="zh-CN" altLang="en-US" sz="1600" b="0" dirty="0">
                        <a:solidFill>
                          <a:schemeClr val="tx1"/>
                        </a:solidFill>
                        <a:latin typeface="微软雅黑" pitchFamily="34" charset="-122"/>
                        <a:ea typeface="微软雅黑" pitchFamily="34" charset="-122"/>
                      </a:endParaRPr>
                    </a:p>
                  </a:txBody>
                  <a:tcPr anchor="ctr"/>
                </a:tc>
              </a:tr>
              <a:tr h="630590">
                <a:tc>
                  <a:txBody>
                    <a:bodyPr/>
                    <a:lstStyle/>
                    <a:p>
                      <a:pPr algn="l"/>
                      <a:r>
                        <a:rPr lang="en-US" altLang="zh-CN" sz="1800" b="0" kern="1200" dirty="0" smtClean="0">
                          <a:solidFill>
                            <a:schemeClr val="tx1"/>
                          </a:solidFill>
                          <a:latin typeface="微软雅黑" pitchFamily="34" charset="-122"/>
                          <a:ea typeface="微软雅黑" pitchFamily="34" charset="-122"/>
                          <a:cs typeface="+mn-cs"/>
                        </a:rPr>
                        <a:t>2018</a:t>
                      </a:r>
                      <a:r>
                        <a:rPr lang="zh-CN" altLang="en-US" sz="1800" b="0" kern="1200" dirty="0" smtClean="0">
                          <a:solidFill>
                            <a:schemeClr val="tx1"/>
                          </a:solidFill>
                          <a:latin typeface="微软雅黑" pitchFamily="34" charset="-122"/>
                          <a:ea typeface="微软雅黑" pitchFamily="34" charset="-122"/>
                          <a:cs typeface="+mn-cs"/>
                        </a:rPr>
                        <a:t>年毕业生：</a:t>
                      </a:r>
                      <a:r>
                        <a:rPr lang="zh-CN" altLang="en-US" sz="1800" b="1" u="sng" kern="1200" dirty="0" smtClean="0">
                          <a:solidFill>
                            <a:srgbClr val="FF0000"/>
                          </a:solidFill>
                          <a:latin typeface="微软雅黑" pitchFamily="34" charset="-122"/>
                          <a:ea typeface="微软雅黑" pitchFamily="34" charset="-122"/>
                          <a:cs typeface="+mn-cs"/>
                        </a:rPr>
                        <a:t>生源地不在重庆，但在重庆读大学的</a:t>
                      </a:r>
                      <a:endParaRPr lang="zh-CN" altLang="en-US" b="1" u="sng" dirty="0">
                        <a:solidFill>
                          <a:srgbClr val="FF0000"/>
                        </a:solidFill>
                        <a:latin typeface="微软雅黑" pitchFamily="34" charset="-122"/>
                        <a:ea typeface="微软雅黑" pitchFamily="34" charset="-122"/>
                      </a:endParaRPr>
                    </a:p>
                  </a:txBody>
                  <a:tcPr anchor="ctr"/>
                </a:tc>
                <a:tc rowSpan="2">
                  <a:txBody>
                    <a:bodyPr/>
                    <a:lstStyle/>
                    <a:p>
                      <a:pPr algn="ctr">
                        <a:lnSpc>
                          <a:spcPct val="150000"/>
                        </a:lnSpc>
                      </a:pPr>
                      <a:r>
                        <a:rPr lang="zh-CN" altLang="en-US" sz="1600" b="1" kern="1200" dirty="0" smtClean="0">
                          <a:solidFill>
                            <a:schemeClr val="tx1"/>
                          </a:solidFill>
                          <a:latin typeface="微软雅黑" pitchFamily="34" charset="-122"/>
                          <a:ea typeface="微软雅黑" pitchFamily="34" charset="-122"/>
                          <a:cs typeface="+mn-cs"/>
                        </a:rPr>
                        <a:t>必须在</a:t>
                      </a:r>
                      <a:r>
                        <a:rPr lang="en-US" altLang="zh-CN" sz="1600" b="1" kern="1200" dirty="0" smtClean="0">
                          <a:solidFill>
                            <a:schemeClr val="tx1"/>
                          </a:solidFill>
                          <a:latin typeface="微软雅黑" pitchFamily="34" charset="-122"/>
                          <a:ea typeface="微软雅黑" pitchFamily="34" charset="-122"/>
                          <a:cs typeface="+mn-cs"/>
                        </a:rPr>
                        <a:t>2018</a:t>
                      </a:r>
                      <a:r>
                        <a:rPr lang="zh-CN" altLang="en-US" sz="1600" b="1" kern="1200" dirty="0" smtClean="0">
                          <a:solidFill>
                            <a:schemeClr val="tx1"/>
                          </a:solidFill>
                          <a:latin typeface="微软雅黑" pitchFamily="34" charset="-122"/>
                          <a:ea typeface="微软雅黑" pitchFamily="34" charset="-122"/>
                          <a:cs typeface="+mn-cs"/>
                        </a:rPr>
                        <a:t>年</a:t>
                      </a:r>
                      <a:r>
                        <a:rPr lang="en-US" altLang="zh-CN" sz="1600" b="1" kern="1200" dirty="0" smtClean="0">
                          <a:solidFill>
                            <a:schemeClr val="tx1"/>
                          </a:solidFill>
                          <a:latin typeface="微软雅黑" pitchFamily="34" charset="-122"/>
                          <a:ea typeface="微软雅黑" pitchFamily="34" charset="-122"/>
                          <a:cs typeface="+mn-cs"/>
                        </a:rPr>
                        <a:t>7</a:t>
                      </a:r>
                      <a:r>
                        <a:rPr lang="zh-CN" altLang="zh-CN" sz="1600" b="1" kern="1200" dirty="0" smtClean="0">
                          <a:solidFill>
                            <a:schemeClr val="tx1"/>
                          </a:solidFill>
                          <a:latin typeface="微软雅黑" pitchFamily="34" charset="-122"/>
                          <a:ea typeface="微软雅黑" pitchFamily="34" charset="-122"/>
                          <a:cs typeface="+mn-cs"/>
                        </a:rPr>
                        <a:t>月</a:t>
                      </a:r>
                      <a:r>
                        <a:rPr lang="en-US" altLang="zh-CN" sz="1600" b="1" kern="1200" dirty="0" smtClean="0">
                          <a:solidFill>
                            <a:schemeClr val="tx1"/>
                          </a:solidFill>
                          <a:latin typeface="微软雅黑" pitchFamily="34" charset="-122"/>
                          <a:ea typeface="微软雅黑" pitchFamily="34" charset="-122"/>
                          <a:cs typeface="+mn-cs"/>
                        </a:rPr>
                        <a:t>31</a:t>
                      </a:r>
                      <a:r>
                        <a:rPr lang="zh-CN" altLang="zh-CN" sz="1600" b="1" kern="1200" dirty="0" smtClean="0">
                          <a:solidFill>
                            <a:schemeClr val="tx1"/>
                          </a:solidFill>
                          <a:latin typeface="微软雅黑" pitchFamily="34" charset="-122"/>
                          <a:ea typeface="微软雅黑" pitchFamily="34" charset="-122"/>
                          <a:cs typeface="+mn-cs"/>
                        </a:rPr>
                        <a:t>日前取得全日制普通高校普通专科及以上</a:t>
                      </a:r>
                      <a:r>
                        <a:rPr lang="zh-CN" altLang="en-US" sz="1600" b="1" kern="1200" dirty="0" smtClean="0">
                          <a:solidFill>
                            <a:schemeClr val="tx1"/>
                          </a:solidFill>
                          <a:latin typeface="微软雅黑" pitchFamily="34" charset="-122"/>
                          <a:ea typeface="微软雅黑" pitchFamily="34" charset="-122"/>
                          <a:cs typeface="+mn-cs"/>
                        </a:rPr>
                        <a:t>的毕业证</a:t>
                      </a:r>
                      <a:endParaRPr lang="zh-CN" altLang="en-US" sz="1600" b="1" dirty="0">
                        <a:solidFill>
                          <a:schemeClr val="tx1"/>
                        </a:solidFill>
                        <a:latin typeface="微软雅黑" pitchFamily="34" charset="-122"/>
                        <a:ea typeface="微软雅黑" pitchFamily="34" charset="-122"/>
                      </a:endParaRPr>
                    </a:p>
                  </a:txBody>
                  <a:tcPr anchor="ctr"/>
                </a:tc>
              </a:tr>
              <a:tr h="630590">
                <a:tc>
                  <a:txBody>
                    <a:bodyPr/>
                    <a:lstStyle/>
                    <a:p>
                      <a:pPr algn="l"/>
                      <a:r>
                        <a:rPr lang="en-US" altLang="zh-CN" sz="1800" b="0" kern="1200" dirty="0" smtClean="0">
                          <a:solidFill>
                            <a:schemeClr val="tx1"/>
                          </a:solidFill>
                          <a:latin typeface="微软雅黑" pitchFamily="34" charset="-122"/>
                          <a:ea typeface="微软雅黑" pitchFamily="34" charset="-122"/>
                          <a:cs typeface="+mn-cs"/>
                        </a:rPr>
                        <a:t>2018</a:t>
                      </a:r>
                      <a:r>
                        <a:rPr lang="zh-CN" altLang="en-US" sz="1800" b="0" kern="1200" dirty="0" smtClean="0">
                          <a:solidFill>
                            <a:schemeClr val="tx1"/>
                          </a:solidFill>
                          <a:latin typeface="微软雅黑" pitchFamily="34" charset="-122"/>
                          <a:ea typeface="微软雅黑" pitchFamily="34" charset="-122"/>
                          <a:cs typeface="+mn-cs"/>
                        </a:rPr>
                        <a:t>年毕业生：</a:t>
                      </a:r>
                      <a:r>
                        <a:rPr lang="zh-CN" altLang="en-US" b="1" u="sng" dirty="0" smtClean="0">
                          <a:solidFill>
                            <a:srgbClr val="FF0000"/>
                          </a:solidFill>
                          <a:latin typeface="微软雅黑" pitchFamily="34" charset="-122"/>
                          <a:ea typeface="微软雅黑" pitchFamily="34" charset="-122"/>
                        </a:rPr>
                        <a:t>生源地在重庆，但在外地读大学的</a:t>
                      </a:r>
                      <a:endParaRPr lang="zh-CN" altLang="en-US" b="1" u="sng" dirty="0">
                        <a:solidFill>
                          <a:srgbClr val="FF0000"/>
                        </a:solidFill>
                        <a:latin typeface="微软雅黑" pitchFamily="34" charset="-122"/>
                        <a:ea typeface="微软雅黑" pitchFamily="34" charset="-122"/>
                      </a:endParaRPr>
                    </a:p>
                  </a:txBody>
                  <a:tcPr anchor="ctr"/>
                </a:tc>
                <a:tc vMerge="1">
                  <a:txBody>
                    <a:bodyPr/>
                    <a:lstStyle/>
                    <a:p>
                      <a:endParaRPr lang="zh-CN" altLang="en-US" dirty="0"/>
                    </a:p>
                  </a:txBody>
                  <a:tcPr/>
                </a:tc>
              </a:tr>
            </a:tbl>
          </a:graphicData>
        </a:graphic>
      </p:graphicFrame>
      <p:sp>
        <p:nvSpPr>
          <p:cNvPr id="13" name="矩形 12"/>
          <p:cNvSpPr/>
          <p:nvPr/>
        </p:nvSpPr>
        <p:spPr>
          <a:xfrm>
            <a:off x="664044" y="3371174"/>
            <a:ext cx="10985162" cy="2862322"/>
          </a:xfrm>
          <a:prstGeom prst="rect">
            <a:avLst/>
          </a:prstGeom>
        </p:spPr>
        <p:txBody>
          <a:bodyPr wrap="square">
            <a:spAutoFit/>
          </a:bodyPr>
          <a:lstStyle/>
          <a:p>
            <a:pPr>
              <a:lnSpc>
                <a:spcPct val="150000"/>
              </a:lnSpc>
            </a:pPr>
            <a:r>
              <a:rPr lang="zh-CN" altLang="en-US" sz="2000" dirty="0" smtClean="0">
                <a:latin typeface="微软雅黑" pitchFamily="34" charset="-122"/>
                <a:ea typeface="微软雅黑" pitchFamily="34" charset="-122"/>
              </a:rPr>
              <a:t>比如：</a:t>
            </a:r>
            <a:endParaRPr lang="en-US" altLang="zh-CN" sz="2000" dirty="0" smtClean="0">
              <a:latin typeface="微软雅黑" pitchFamily="34" charset="-122"/>
              <a:ea typeface="微软雅黑" pitchFamily="34" charset="-122"/>
            </a:endParaRPr>
          </a:p>
          <a:p>
            <a:pPr>
              <a:lnSpc>
                <a:spcPct val="150000"/>
              </a:lnSpc>
            </a:pPr>
            <a:r>
              <a:rPr lang="zh-CN" altLang="zh-CN" sz="2000" dirty="0" smtClean="0">
                <a:latin typeface="微软雅黑" pitchFamily="34" charset="-122"/>
                <a:ea typeface="微软雅黑" pitchFamily="34" charset="-122"/>
              </a:rPr>
              <a:t>户口</a:t>
            </a:r>
            <a:r>
              <a:rPr lang="zh-CN" altLang="zh-CN" sz="2000" b="1" dirty="0" smtClean="0">
                <a:solidFill>
                  <a:srgbClr val="FF0000"/>
                </a:solidFill>
                <a:latin typeface="微软雅黑" pitchFamily="34" charset="-122"/>
                <a:ea typeface="微软雅黑" pitchFamily="34" charset="-122"/>
              </a:rPr>
              <a:t>不在</a:t>
            </a:r>
            <a:r>
              <a:rPr lang="zh-CN" altLang="zh-CN" sz="2000" dirty="0" smtClean="0">
                <a:latin typeface="微软雅黑" pitchFamily="34" charset="-122"/>
                <a:ea typeface="微软雅黑" pitchFamily="34" charset="-122"/>
              </a:rPr>
              <a:t>重庆市，</a:t>
            </a:r>
            <a:r>
              <a:rPr lang="zh-CN" altLang="en-US" sz="2000" dirty="0" smtClean="0">
                <a:latin typeface="微软雅黑" pitchFamily="34" charset="-122"/>
                <a:ea typeface="微软雅黑" pitchFamily="34" charset="-122"/>
              </a:rPr>
              <a:t>只有</a:t>
            </a:r>
            <a:r>
              <a:rPr lang="zh-CN" altLang="zh-CN" sz="2000" dirty="0" smtClean="0">
                <a:solidFill>
                  <a:srgbClr val="FF0000"/>
                </a:solidFill>
                <a:latin typeface="微软雅黑" pitchFamily="34" charset="-122"/>
                <a:ea typeface="微软雅黑" pitchFamily="34" charset="-122"/>
              </a:rPr>
              <a:t>本科毕业证书</a:t>
            </a:r>
            <a:r>
              <a:rPr lang="zh-CN" altLang="en-US" sz="2000" dirty="0" smtClean="0">
                <a:latin typeface="微软雅黑" pitchFamily="34" charset="-122"/>
                <a:ea typeface="微软雅黑" pitchFamily="34" charset="-122"/>
              </a:rPr>
              <a:t>，没有学位证</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不能报考</a:t>
            </a:r>
            <a:endParaRPr lang="en-US" altLang="zh-CN" sz="2000" dirty="0" smtClean="0">
              <a:latin typeface="微软雅黑" pitchFamily="34" charset="-122"/>
              <a:ea typeface="微软雅黑" pitchFamily="34" charset="-122"/>
            </a:endParaRPr>
          </a:p>
          <a:p>
            <a:pPr>
              <a:lnSpc>
                <a:spcPct val="150000"/>
              </a:lnSpc>
            </a:pPr>
            <a:r>
              <a:rPr lang="zh-CN" altLang="en-US" sz="2000" dirty="0" smtClean="0">
                <a:latin typeface="微软雅黑" pitchFamily="34" charset="-122"/>
                <a:ea typeface="微软雅黑" pitchFamily="34" charset="-122"/>
              </a:rPr>
              <a:t>户口</a:t>
            </a:r>
            <a:r>
              <a:rPr lang="zh-CN" altLang="en-US" sz="2000" b="1" dirty="0" smtClean="0">
                <a:solidFill>
                  <a:srgbClr val="FF0000"/>
                </a:solidFill>
                <a:latin typeface="微软雅黑" pitchFamily="34" charset="-122"/>
                <a:ea typeface="微软雅黑" pitchFamily="34" charset="-122"/>
              </a:rPr>
              <a:t>在</a:t>
            </a:r>
            <a:r>
              <a:rPr lang="zh-CN" altLang="en-US" sz="2000" dirty="0" smtClean="0">
                <a:latin typeface="微软雅黑" pitchFamily="34" charset="-122"/>
                <a:ea typeface="微软雅黑" pitchFamily="34" charset="-122"/>
              </a:rPr>
              <a:t>重庆市，今年毕业，但是</a:t>
            </a:r>
            <a:r>
              <a:rPr lang="en-US" altLang="zh-CN" sz="2000" dirty="0" smtClean="0">
                <a:latin typeface="微软雅黑" pitchFamily="34" charset="-122"/>
                <a:ea typeface="微软雅黑" pitchFamily="34" charset="-122"/>
              </a:rPr>
              <a:t>7</a:t>
            </a:r>
            <a:r>
              <a:rPr lang="zh-CN" altLang="en-US" sz="2000" dirty="0" smtClean="0">
                <a:latin typeface="微软雅黑" pitchFamily="34" charset="-122"/>
                <a:ea typeface="微软雅黑" pitchFamily="34" charset="-122"/>
              </a:rPr>
              <a:t>月</a:t>
            </a:r>
            <a:r>
              <a:rPr lang="en-US" altLang="zh-CN" sz="2000" dirty="0" smtClean="0">
                <a:latin typeface="微软雅黑" pitchFamily="34" charset="-122"/>
                <a:ea typeface="微软雅黑" pitchFamily="34" charset="-122"/>
              </a:rPr>
              <a:t>31</a:t>
            </a:r>
            <a:r>
              <a:rPr lang="zh-CN" altLang="en-US" sz="2000" dirty="0" smtClean="0">
                <a:latin typeface="微软雅黑" pitchFamily="34" charset="-122"/>
                <a:ea typeface="微软雅黑" pitchFamily="34" charset="-122"/>
              </a:rPr>
              <a:t>日前</a:t>
            </a:r>
            <a:r>
              <a:rPr lang="zh-CN" altLang="en-US" sz="2000" b="1" dirty="0" smtClean="0">
                <a:solidFill>
                  <a:srgbClr val="FF0000"/>
                </a:solidFill>
                <a:latin typeface="微软雅黑" pitchFamily="34" charset="-122"/>
                <a:ea typeface="微软雅黑" pitchFamily="34" charset="-122"/>
              </a:rPr>
              <a:t>拿不到</a:t>
            </a:r>
            <a:r>
              <a:rPr lang="zh-CN" altLang="en-US" sz="2000" dirty="0" smtClean="0">
                <a:latin typeface="微软雅黑" pitchFamily="34" charset="-122"/>
                <a:ea typeface="微软雅黑" pitchFamily="34" charset="-122"/>
              </a:rPr>
              <a:t>本科毕业证和学位证</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不能报考</a:t>
            </a:r>
            <a:endParaRPr lang="en-US" altLang="zh-CN" sz="2000" dirty="0" smtClean="0">
              <a:latin typeface="微软雅黑" pitchFamily="34" charset="-122"/>
              <a:ea typeface="微软雅黑" pitchFamily="34" charset="-122"/>
            </a:endParaRPr>
          </a:p>
          <a:p>
            <a:pPr>
              <a:lnSpc>
                <a:spcPct val="150000"/>
              </a:lnSpc>
            </a:pPr>
            <a:endParaRPr lang="en-US" altLang="zh-CN" sz="2000" dirty="0" smtClean="0">
              <a:latin typeface="微软雅黑" pitchFamily="34" charset="-122"/>
              <a:ea typeface="微软雅黑" pitchFamily="34" charset="-122"/>
            </a:endParaRPr>
          </a:p>
          <a:p>
            <a:pPr>
              <a:lnSpc>
                <a:spcPct val="150000"/>
              </a:lnSpc>
            </a:pPr>
            <a:r>
              <a:rPr lang="zh-CN" altLang="en-US" sz="2000" dirty="0" smtClean="0">
                <a:latin typeface="微软雅黑" pitchFamily="34" charset="-122"/>
                <a:ea typeface="微软雅黑" pitchFamily="34" charset="-122"/>
              </a:rPr>
              <a:t>户口</a:t>
            </a:r>
            <a:r>
              <a:rPr lang="zh-CN" altLang="en-US" sz="2000" b="1" dirty="0" smtClean="0">
                <a:solidFill>
                  <a:srgbClr val="FF0000"/>
                </a:solidFill>
                <a:latin typeface="微软雅黑" pitchFamily="34" charset="-122"/>
                <a:ea typeface="微软雅黑" pitchFamily="34" charset="-122"/>
              </a:rPr>
              <a:t>在</a:t>
            </a:r>
            <a:r>
              <a:rPr lang="zh-CN" altLang="en-US" sz="2000" dirty="0" smtClean="0">
                <a:latin typeface="微软雅黑" pitchFamily="34" charset="-122"/>
                <a:ea typeface="微软雅黑" pitchFamily="34" charset="-122"/>
              </a:rPr>
              <a:t>四川省，能够在</a:t>
            </a:r>
            <a:r>
              <a:rPr lang="en-US" altLang="zh-CN" sz="2000" dirty="0" smtClean="0">
                <a:latin typeface="微软雅黑" pitchFamily="34" charset="-122"/>
                <a:ea typeface="微软雅黑" pitchFamily="34" charset="-122"/>
              </a:rPr>
              <a:t>7</a:t>
            </a:r>
            <a:r>
              <a:rPr lang="zh-CN" altLang="en-US" sz="2000" dirty="0" smtClean="0">
                <a:latin typeface="微软雅黑" pitchFamily="34" charset="-122"/>
                <a:ea typeface="微软雅黑" pitchFamily="34" charset="-122"/>
              </a:rPr>
              <a:t>月</a:t>
            </a:r>
            <a:r>
              <a:rPr lang="en-US" altLang="zh-CN" sz="2000" dirty="0" smtClean="0">
                <a:latin typeface="微软雅黑" pitchFamily="34" charset="-122"/>
                <a:ea typeface="微软雅黑" pitchFamily="34" charset="-122"/>
              </a:rPr>
              <a:t>31</a:t>
            </a:r>
            <a:r>
              <a:rPr lang="zh-CN" altLang="en-US" sz="2000" dirty="0" smtClean="0">
                <a:latin typeface="微软雅黑" pitchFamily="34" charset="-122"/>
                <a:ea typeface="微软雅黑" pitchFamily="34" charset="-122"/>
              </a:rPr>
              <a:t>日拿到</a:t>
            </a:r>
            <a:r>
              <a:rPr lang="zh-CN" altLang="en-US" sz="2000" dirty="0" smtClean="0">
                <a:solidFill>
                  <a:srgbClr val="FF0000"/>
                </a:solidFill>
                <a:latin typeface="微软雅黑" pitchFamily="34" charset="-122"/>
                <a:ea typeface="微软雅黑" pitchFamily="34" charset="-122"/>
              </a:rPr>
              <a:t>本科毕业证</a:t>
            </a:r>
            <a:r>
              <a:rPr lang="zh-CN" altLang="en-US" sz="2000" dirty="0" smtClean="0">
                <a:latin typeface="微软雅黑" pitchFamily="34" charset="-122"/>
                <a:ea typeface="微软雅黑" pitchFamily="34" charset="-122"/>
              </a:rPr>
              <a:t>和</a:t>
            </a:r>
            <a:r>
              <a:rPr lang="zh-CN" altLang="en-US" sz="2000" dirty="0" smtClean="0">
                <a:solidFill>
                  <a:srgbClr val="FF0000"/>
                </a:solidFill>
                <a:latin typeface="微软雅黑" pitchFamily="34" charset="-122"/>
                <a:ea typeface="微软雅黑" pitchFamily="34" charset="-122"/>
              </a:rPr>
              <a:t>学位证</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可以报考</a:t>
            </a:r>
            <a:endParaRPr lang="en-US" altLang="zh-CN" sz="2000" dirty="0" smtClean="0">
              <a:latin typeface="微软雅黑" pitchFamily="34" charset="-122"/>
              <a:ea typeface="微软雅黑" pitchFamily="34" charset="-122"/>
            </a:endParaRPr>
          </a:p>
          <a:p>
            <a:pPr>
              <a:lnSpc>
                <a:spcPct val="150000"/>
              </a:lnSpc>
            </a:pPr>
            <a:r>
              <a:rPr lang="zh-CN" altLang="en-US" sz="2000" dirty="0" smtClean="0">
                <a:latin typeface="微软雅黑" pitchFamily="34" charset="-122"/>
                <a:ea typeface="微软雅黑" pitchFamily="34" charset="-122"/>
              </a:rPr>
              <a:t>户口</a:t>
            </a:r>
            <a:r>
              <a:rPr lang="zh-CN" altLang="en-US" sz="2000" b="1" dirty="0" smtClean="0">
                <a:solidFill>
                  <a:srgbClr val="FF0000"/>
                </a:solidFill>
                <a:latin typeface="微软雅黑" pitchFamily="34" charset="-122"/>
                <a:ea typeface="微软雅黑" pitchFamily="34" charset="-122"/>
              </a:rPr>
              <a:t>在</a:t>
            </a:r>
            <a:r>
              <a:rPr lang="zh-CN" altLang="en-US" sz="2000" dirty="0" smtClean="0">
                <a:latin typeface="微软雅黑" pitchFamily="34" charset="-122"/>
                <a:ea typeface="微软雅黑" pitchFamily="34" charset="-122"/>
              </a:rPr>
              <a:t>重庆市，有</a:t>
            </a:r>
            <a:r>
              <a:rPr lang="zh-CN" altLang="en-US" sz="2000" dirty="0" smtClean="0">
                <a:solidFill>
                  <a:srgbClr val="FF0000"/>
                </a:solidFill>
                <a:latin typeface="微软雅黑" pitchFamily="34" charset="-122"/>
                <a:ea typeface="微软雅黑" pitchFamily="34" charset="-122"/>
              </a:rPr>
              <a:t>本科毕业证</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可以报考</a:t>
            </a:r>
            <a:endParaRPr lang="en-US" altLang="zh-CN" sz="2000" dirty="0" smtClean="0">
              <a:latin typeface="微软雅黑" pitchFamily="34" charset="-122"/>
              <a:ea typeface="微软雅黑"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descr="question48"/>
          <p:cNvPicPr>
            <a:picLocks noChangeAspect="1"/>
          </p:cNvPicPr>
          <p:nvPr/>
        </p:nvPicPr>
        <p:blipFill>
          <a:blip r:embed="rId2" cstate="print"/>
          <a:stretch>
            <a:fillRect/>
          </a:stretch>
        </p:blipFill>
        <p:spPr>
          <a:xfrm>
            <a:off x="2684780" y="1617980"/>
            <a:ext cx="1156335" cy="1156335"/>
          </a:xfrm>
          <a:prstGeom prst="rect">
            <a:avLst/>
          </a:prstGeom>
        </p:spPr>
      </p:pic>
      <p:sp>
        <p:nvSpPr>
          <p:cNvPr id="7" name="矩形标注 6"/>
          <p:cNvSpPr/>
          <p:nvPr/>
        </p:nvSpPr>
        <p:spPr>
          <a:xfrm>
            <a:off x="4305300" y="2338070"/>
            <a:ext cx="4455160" cy="2181860"/>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628228" y="2705587"/>
            <a:ext cx="3759200" cy="1200329"/>
          </a:xfrm>
          <a:prstGeom prst="rect">
            <a:avLst/>
          </a:prstGeom>
          <a:noFill/>
        </p:spPr>
        <p:txBody>
          <a:bodyPr wrap="square" rtlCol="0">
            <a:spAutoFit/>
          </a:bodyPr>
          <a:lstStyle/>
          <a:p>
            <a:pPr algn="l">
              <a:lnSpc>
                <a:spcPct val="150000"/>
              </a:lnSpc>
            </a:pPr>
            <a:r>
              <a:rPr sz="2400" dirty="0" err="1" smtClean="0">
                <a:solidFill>
                  <a:schemeClr val="bg1"/>
                </a:solidFill>
                <a:latin typeface="微软雅黑" panose="020B0503020204020204" pitchFamily="34" charset="-122"/>
                <a:ea typeface="微软雅黑" panose="020B0503020204020204" pitchFamily="34" charset="-122"/>
              </a:rPr>
              <a:t>用辅修</a:t>
            </a:r>
            <a:r>
              <a:rPr lang="zh-CN" altLang="en-US" sz="2400" dirty="0" smtClean="0">
                <a:solidFill>
                  <a:schemeClr val="bg1"/>
                </a:solidFill>
                <a:latin typeface="微软雅黑" panose="020B0503020204020204" pitchFamily="34" charset="-122"/>
                <a:ea typeface="微软雅黑" panose="020B0503020204020204" pitchFamily="34" charset="-122"/>
              </a:rPr>
              <a:t>、第二</a:t>
            </a:r>
            <a:r>
              <a:rPr sz="2400" dirty="0" err="1" smtClean="0">
                <a:solidFill>
                  <a:schemeClr val="bg1"/>
                </a:solidFill>
                <a:latin typeface="微软雅黑" panose="020B0503020204020204" pitchFamily="34" charset="-122"/>
                <a:ea typeface="微软雅黑" panose="020B0503020204020204" pitchFamily="34" charset="-122"/>
              </a:rPr>
              <a:t>专业能够报考吗</a:t>
            </a:r>
            <a:r>
              <a:rPr sz="2400" dirty="0">
                <a:solidFill>
                  <a:schemeClr val="bg1"/>
                </a:solidFill>
                <a:latin typeface="微软雅黑" panose="020B0503020204020204" pitchFamily="34" charset="-122"/>
                <a:ea typeface="微软雅黑" panose="020B0503020204020204" pitchFamily="34" charset="-122"/>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标注 6"/>
          <p:cNvSpPr/>
          <p:nvPr/>
        </p:nvSpPr>
        <p:spPr>
          <a:xfrm>
            <a:off x="3970020" y="1416050"/>
            <a:ext cx="6007100" cy="4193540"/>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154805" y="1998345"/>
            <a:ext cx="5638165" cy="2861310"/>
          </a:xfrm>
          <a:prstGeom prst="rect">
            <a:avLst/>
          </a:prstGeom>
          <a:noFill/>
        </p:spPr>
        <p:txBody>
          <a:bodyPr wrap="square" rtlCol="0">
            <a:spAutoFit/>
          </a:bodyPr>
          <a:lstStyle/>
          <a:p>
            <a:pPr algn="l">
              <a:lnSpc>
                <a:spcPct val="150000"/>
              </a:lnSpc>
            </a:pPr>
            <a:r>
              <a:rPr sz="2400" dirty="0">
                <a:solidFill>
                  <a:schemeClr val="bg1"/>
                </a:solidFill>
                <a:latin typeface="微软雅黑" panose="020B0503020204020204" pitchFamily="34" charset="-122"/>
                <a:ea typeface="微软雅黑" panose="020B0503020204020204" pitchFamily="34" charset="-122"/>
              </a:rPr>
              <a:t>若取得全日制普通高等院校普通本科及以上学历并取得学士及以上学位的报考人员，</a:t>
            </a:r>
            <a:r>
              <a:rPr sz="2400" b="1" u="sng" dirty="0">
                <a:solidFill>
                  <a:srgbClr val="FFFF00"/>
                </a:solidFill>
                <a:latin typeface="微软雅黑" panose="020B0503020204020204" pitchFamily="34" charset="-122"/>
                <a:ea typeface="微软雅黑" panose="020B0503020204020204" pitchFamily="34" charset="-122"/>
              </a:rPr>
              <a:t>若在校期间取得辅修、第二专业证书的，可持辅修、第二专业证书所列专业报考</a:t>
            </a:r>
            <a:r>
              <a:rPr sz="2400" dirty="0">
                <a:solidFill>
                  <a:schemeClr val="bg1"/>
                </a:solidFill>
                <a:latin typeface="微软雅黑" panose="020B0503020204020204" pitchFamily="34" charset="-122"/>
                <a:ea typeface="微软雅黑" panose="020B0503020204020204" pitchFamily="34" charset="-122"/>
              </a:rPr>
              <a:t>。</a:t>
            </a:r>
          </a:p>
        </p:txBody>
      </p:sp>
      <p:pic>
        <p:nvPicPr>
          <p:cNvPr id="2" name="图片 1" descr="huida"/>
          <p:cNvPicPr>
            <a:picLocks noChangeAspect="1"/>
          </p:cNvPicPr>
          <p:nvPr/>
        </p:nvPicPr>
        <p:blipFill>
          <a:blip r:embed="rId2" cstate="print"/>
          <a:stretch>
            <a:fillRect/>
          </a:stretch>
        </p:blipFill>
        <p:spPr>
          <a:xfrm>
            <a:off x="982345" y="951230"/>
            <a:ext cx="2191385" cy="21913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7" name="表格 6"/>
          <p:cNvGraphicFramePr>
            <a:graphicFrameLocks noGrp="1"/>
          </p:cNvGraphicFramePr>
          <p:nvPr/>
        </p:nvGraphicFramePr>
        <p:xfrm>
          <a:off x="1615858" y="1265129"/>
          <a:ext cx="8530225" cy="4872627"/>
        </p:xfrm>
        <a:graphic>
          <a:graphicData uri="http://schemas.openxmlformats.org/drawingml/2006/table">
            <a:tbl>
              <a:tblPr/>
              <a:tblGrid>
                <a:gridCol w="6785406"/>
                <a:gridCol w="1744819"/>
              </a:tblGrid>
              <a:tr h="541403">
                <a:tc>
                  <a:txBody>
                    <a:bodyPr/>
                    <a:lstStyle/>
                    <a:p>
                      <a:pPr algn="ctr" fontAlgn="ctr"/>
                      <a:r>
                        <a:rPr lang="zh-CN" altLang="en-US" sz="1800" b="0" i="0" u="none" strike="noStrike" dirty="0" smtClean="0">
                          <a:solidFill>
                            <a:srgbClr val="000000"/>
                          </a:solidFill>
                          <a:latin typeface="微软雅黑" pitchFamily="34" charset="-122"/>
                          <a:ea typeface="微软雅黑" pitchFamily="34" charset="-122"/>
                        </a:rPr>
                        <a:t>学历</a:t>
                      </a:r>
                      <a:endParaRPr lang="zh-CN" altLang="en-US" sz="1800" b="0" i="0" u="none" strike="noStrike" dirty="0">
                        <a:solidFill>
                          <a:srgbClr val="000000"/>
                        </a:solidFill>
                        <a:latin typeface="微软雅黑" pitchFamily="34" charset="-122"/>
                        <a:ea typeface="微软雅黑"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latin typeface="微软雅黑" pitchFamily="34" charset="-122"/>
                          <a:ea typeface="微软雅黑" pitchFamily="34" charset="-122"/>
                        </a:rPr>
                        <a:t>招录指标</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403">
                <a:tc>
                  <a:txBody>
                    <a:bodyPr/>
                    <a:lstStyle/>
                    <a:p>
                      <a:pPr algn="ctr" fontAlgn="ctr"/>
                      <a:r>
                        <a:rPr lang="zh-CN" altLang="en-US" sz="1800" b="1" i="0" u="none" strike="noStrike" dirty="0">
                          <a:solidFill>
                            <a:srgbClr val="FF0000"/>
                          </a:solidFill>
                          <a:latin typeface="微软雅黑" pitchFamily="34" charset="-122"/>
                          <a:ea typeface="微软雅黑" pitchFamily="34" charset="-122"/>
                        </a:rPr>
                        <a:t>本科</a:t>
                      </a:r>
                      <a:r>
                        <a:rPr lang="zh-CN" altLang="en-US" sz="1800" b="1" i="0" u="sng" strike="noStrike" dirty="0">
                          <a:solidFill>
                            <a:srgbClr val="FF0000"/>
                          </a:solidFill>
                          <a:latin typeface="微软雅黑" pitchFamily="34" charset="-122"/>
                          <a:ea typeface="微软雅黑" pitchFamily="34" charset="-122"/>
                        </a:rPr>
                        <a:t>学士</a:t>
                      </a:r>
                      <a:r>
                        <a:rPr lang="zh-CN" altLang="en-US" sz="1800" b="1" i="0" u="none" strike="noStrike" dirty="0">
                          <a:solidFill>
                            <a:srgbClr val="FF0000"/>
                          </a:solidFill>
                          <a:latin typeface="微软雅黑" pitchFamily="34" charset="-122"/>
                          <a:ea typeface="微软雅黑" pitchFamily="34" charset="-122"/>
                        </a:rPr>
                        <a:t>及以上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0000"/>
                          </a:solidFill>
                          <a:latin typeface="微软雅黑" pitchFamily="34" charset="-122"/>
                          <a:ea typeface="微软雅黑" pitchFamily="34" charset="-122"/>
                        </a:rPr>
                        <a:t>658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403">
                <a:tc>
                  <a:txBody>
                    <a:bodyPr/>
                    <a:lstStyle/>
                    <a:p>
                      <a:pPr algn="ctr" fontAlgn="ctr"/>
                      <a:r>
                        <a:rPr lang="zh-CN" altLang="en-US" sz="1800" b="0" i="0" u="none" strike="noStrike" dirty="0">
                          <a:solidFill>
                            <a:srgbClr val="000000"/>
                          </a:solidFill>
                          <a:latin typeface="微软雅黑" pitchFamily="34" charset="-122"/>
                          <a:ea typeface="微软雅黑" pitchFamily="34" charset="-122"/>
                        </a:rPr>
                        <a:t>本科及以上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0000"/>
                          </a:solidFill>
                          <a:latin typeface="微软雅黑" pitchFamily="34" charset="-122"/>
                          <a:ea typeface="微软雅黑" pitchFamily="34" charset="-122"/>
                        </a:rPr>
                        <a:t>287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403">
                <a:tc>
                  <a:txBody>
                    <a:bodyPr/>
                    <a:lstStyle/>
                    <a:p>
                      <a:pPr algn="ctr" fontAlgn="ctr"/>
                      <a:r>
                        <a:rPr lang="zh-CN" altLang="en-US" sz="1800" b="0" i="0" u="none" strike="noStrike" dirty="0">
                          <a:solidFill>
                            <a:srgbClr val="000000"/>
                          </a:solidFill>
                          <a:latin typeface="微软雅黑" pitchFamily="34" charset="-122"/>
                          <a:ea typeface="微软雅黑" pitchFamily="34" charset="-122"/>
                        </a:rPr>
                        <a:t>专科及以上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0000"/>
                          </a:solidFill>
                          <a:latin typeface="微软雅黑" pitchFamily="34" charset="-122"/>
                          <a:ea typeface="微软雅黑" pitchFamily="34" charset="-122"/>
                        </a:rPr>
                        <a:t>121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403">
                <a:tc>
                  <a:txBody>
                    <a:bodyPr/>
                    <a:lstStyle/>
                    <a:p>
                      <a:pPr algn="ctr" fontAlgn="ctr"/>
                      <a:r>
                        <a:rPr lang="zh-CN" altLang="en-US" sz="1800" b="1" i="0" u="none" strike="noStrike" dirty="0">
                          <a:solidFill>
                            <a:srgbClr val="FF0000"/>
                          </a:solidFill>
                          <a:latin typeface="微软雅黑" pitchFamily="34" charset="-122"/>
                          <a:ea typeface="微软雅黑" pitchFamily="34" charset="-122"/>
                        </a:rPr>
                        <a:t>本科</a:t>
                      </a:r>
                      <a:r>
                        <a:rPr lang="zh-CN" altLang="en-US" sz="1800" b="1" i="0" u="sng" strike="noStrike" dirty="0">
                          <a:solidFill>
                            <a:srgbClr val="FF0000"/>
                          </a:solidFill>
                          <a:latin typeface="微软雅黑" pitchFamily="34" charset="-122"/>
                          <a:ea typeface="微软雅黑" pitchFamily="34" charset="-122"/>
                        </a:rPr>
                        <a:t>学士</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0000"/>
                          </a:solidFill>
                          <a:latin typeface="微软雅黑" pitchFamily="34" charset="-122"/>
                          <a:ea typeface="微软雅黑" pitchFamily="34" charset="-122"/>
                        </a:rPr>
                        <a:t>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403">
                <a:tc>
                  <a:txBody>
                    <a:bodyPr/>
                    <a:lstStyle/>
                    <a:p>
                      <a:pPr algn="ctr" fontAlgn="ctr"/>
                      <a:r>
                        <a:rPr lang="zh-CN" altLang="en-US" sz="1800" b="0" i="0" u="none" strike="noStrike" dirty="0">
                          <a:solidFill>
                            <a:srgbClr val="000000"/>
                          </a:solidFill>
                          <a:latin typeface="微软雅黑" pitchFamily="34" charset="-122"/>
                          <a:ea typeface="微软雅黑" pitchFamily="34" charset="-122"/>
                        </a:rPr>
                        <a:t>本科</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0000"/>
                          </a:solidFill>
                          <a:latin typeface="微软雅黑" pitchFamily="34" charset="-122"/>
                          <a:ea typeface="微软雅黑" pitchFamily="34" charset="-122"/>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403">
                <a:tc>
                  <a:txBody>
                    <a:bodyPr/>
                    <a:lstStyle/>
                    <a:p>
                      <a:pPr algn="ctr" fontAlgn="ctr"/>
                      <a:r>
                        <a:rPr lang="zh-CN" altLang="en-US" sz="1800" b="1" i="0" u="none" strike="noStrike" dirty="0">
                          <a:solidFill>
                            <a:srgbClr val="FF0000"/>
                          </a:solidFill>
                          <a:latin typeface="微软雅黑" pitchFamily="34" charset="-122"/>
                          <a:ea typeface="微软雅黑" pitchFamily="34" charset="-122"/>
                        </a:rPr>
                        <a:t>研究生学历并取得硕士及以上相应</a:t>
                      </a:r>
                      <a:r>
                        <a:rPr lang="zh-CN" altLang="en-US" sz="1800" b="1" i="0" u="sng" strike="noStrike" dirty="0">
                          <a:solidFill>
                            <a:srgbClr val="FF0000"/>
                          </a:solidFill>
                          <a:latin typeface="微软雅黑" pitchFamily="34" charset="-122"/>
                          <a:ea typeface="微软雅黑" pitchFamily="34" charset="-122"/>
                        </a:rPr>
                        <a:t>学位</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a:solidFill>
                            <a:srgbClr val="000000"/>
                          </a:solidFill>
                          <a:latin typeface="微软雅黑" pitchFamily="34" charset="-122"/>
                          <a:ea typeface="微软雅黑" pitchFamily="34" charset="-122"/>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403">
                <a:tc>
                  <a:txBody>
                    <a:bodyPr/>
                    <a:lstStyle/>
                    <a:p>
                      <a:pPr algn="ctr" fontAlgn="ctr"/>
                      <a:r>
                        <a:rPr lang="zh-CN" altLang="en-US" sz="1800" b="0" i="0" u="none" strike="noStrike">
                          <a:solidFill>
                            <a:srgbClr val="000000"/>
                          </a:solidFill>
                          <a:latin typeface="微软雅黑" pitchFamily="34" charset="-122"/>
                          <a:ea typeface="微软雅黑" pitchFamily="34" charset="-122"/>
                        </a:rPr>
                        <a:t>专科、本科</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dirty="0">
                          <a:solidFill>
                            <a:srgbClr val="000000"/>
                          </a:solidFill>
                          <a:latin typeface="微软雅黑" pitchFamily="34" charset="-122"/>
                          <a:ea typeface="微软雅黑" pitchFamily="34" charset="-122"/>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403">
                <a:tc>
                  <a:txBody>
                    <a:bodyPr/>
                    <a:lstStyle/>
                    <a:p>
                      <a:pPr algn="ctr" fontAlgn="ctr"/>
                      <a:r>
                        <a:rPr lang="zh-CN" altLang="en-US" sz="1800" b="1" i="0" u="none" strike="noStrike" dirty="0">
                          <a:solidFill>
                            <a:srgbClr val="FF0000"/>
                          </a:solidFill>
                          <a:latin typeface="微软雅黑" pitchFamily="34" charset="-122"/>
                          <a:ea typeface="微软雅黑" pitchFamily="34" charset="-122"/>
                        </a:rPr>
                        <a:t>研究生学历并取得博士</a:t>
                      </a:r>
                      <a:r>
                        <a:rPr lang="zh-CN" altLang="en-US" sz="1800" b="1" i="0" u="sng" strike="noStrike" dirty="0">
                          <a:solidFill>
                            <a:srgbClr val="FF0000"/>
                          </a:solidFill>
                          <a:latin typeface="微软雅黑" pitchFamily="34" charset="-122"/>
                          <a:ea typeface="微软雅黑" pitchFamily="34" charset="-122"/>
                        </a:rPr>
                        <a:t>学位</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800" b="0" i="0" u="none" strike="noStrike" dirty="0">
                          <a:solidFill>
                            <a:srgbClr val="000000"/>
                          </a:solidFill>
                          <a:latin typeface="微软雅黑" pitchFamily="34" charset="-122"/>
                          <a:ea typeface="微软雅黑" pitchFamily="34" charset="-122"/>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2630465" y="501041"/>
            <a:ext cx="6300593" cy="400110"/>
          </a:xfrm>
          <a:prstGeom prst="rect">
            <a:avLst/>
          </a:prstGeom>
          <a:noFill/>
        </p:spPr>
        <p:txBody>
          <a:bodyPr wrap="square" rtlCol="0">
            <a:spAutoFit/>
          </a:bodyPr>
          <a:lstStyle/>
          <a:p>
            <a:pPr algn="dist"/>
            <a:r>
              <a:rPr lang="en-US" altLang="zh-CN" sz="2000" b="1" dirty="0" smtClean="0">
                <a:latin typeface="微软雅黑" pitchFamily="34" charset="-122"/>
                <a:ea typeface="微软雅黑" pitchFamily="34" charset="-122"/>
              </a:rPr>
              <a:t>2018</a:t>
            </a:r>
            <a:r>
              <a:rPr lang="zh-CN" altLang="en-US" sz="2000" b="1" dirty="0" smtClean="0">
                <a:latin typeface="微软雅黑" pitchFamily="34" charset="-122"/>
                <a:ea typeface="微软雅黑" pitchFamily="34" charset="-122"/>
              </a:rPr>
              <a:t>年上半年重庆市考数据统计（按学历划分）</a:t>
            </a:r>
            <a:endParaRPr lang="zh-CN" altLang="en-US" sz="2000" b="1"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887217" y="164065"/>
            <a:ext cx="11304783" cy="6691384"/>
          </a:xfrm>
          <a:prstGeom prst="rect">
            <a:avLst/>
          </a:prstGeom>
          <a:noFill/>
        </p:spPr>
        <p:txBody>
          <a:bodyPr wrap="square" rtlCol="0">
            <a:spAutoFit/>
          </a:bodyPr>
          <a:lstStyle/>
          <a:p>
            <a:pPr>
              <a:lnSpc>
                <a:spcPct val="150000"/>
              </a:lnSpc>
            </a:pPr>
            <a:r>
              <a:rPr lang="zh-CN" altLang="en-US" b="1" dirty="0" smtClean="0">
                <a:latin typeface="微软雅黑" pitchFamily="34" charset="-122"/>
                <a:ea typeface="微软雅黑" pitchFamily="34" charset="-122"/>
              </a:rPr>
              <a:t>二、报考条件</a:t>
            </a:r>
          </a:p>
          <a:p>
            <a:pPr>
              <a:lnSpc>
                <a:spcPct val="150000"/>
              </a:lnSpc>
            </a:pPr>
            <a:r>
              <a:rPr lang="zh-CN" altLang="en-US" dirty="0" smtClean="0">
                <a:latin typeface="微软雅黑" pitchFamily="34" charset="-122"/>
                <a:ea typeface="微软雅黑" pitchFamily="34" charset="-122"/>
              </a:rPr>
              <a:t>    （一）报考人员应同时具备下列条件</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1.</a:t>
            </a:r>
            <a:r>
              <a:rPr lang="zh-CN" altLang="en-US" dirty="0" smtClean="0">
                <a:latin typeface="微软雅黑" pitchFamily="34" charset="-122"/>
                <a:ea typeface="微软雅黑" pitchFamily="34" charset="-122"/>
              </a:rPr>
              <a:t>具有中华人民共和国国籍；</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2.</a:t>
            </a:r>
            <a:r>
              <a:rPr lang="zh-CN" altLang="en-US" dirty="0" smtClean="0">
                <a:latin typeface="微软雅黑" pitchFamily="34" charset="-122"/>
                <a:ea typeface="微软雅黑" pitchFamily="34" charset="-122"/>
              </a:rPr>
              <a:t>年龄为</a:t>
            </a:r>
            <a:r>
              <a:rPr lang="en-US" altLang="zh-CN" dirty="0" smtClean="0">
                <a:solidFill>
                  <a:srgbClr val="FF0000"/>
                </a:solidFill>
                <a:latin typeface="微软雅黑" pitchFamily="34" charset="-122"/>
                <a:ea typeface="微软雅黑" pitchFamily="34" charset="-122"/>
              </a:rPr>
              <a:t>18</a:t>
            </a:r>
            <a:r>
              <a:rPr lang="zh-CN" altLang="en-US" dirty="0" smtClean="0">
                <a:solidFill>
                  <a:srgbClr val="FF0000"/>
                </a:solidFill>
                <a:latin typeface="微软雅黑" pitchFamily="34" charset="-122"/>
                <a:ea typeface="微软雅黑" pitchFamily="34" charset="-122"/>
              </a:rPr>
              <a:t>周岁以上、</a:t>
            </a:r>
            <a:r>
              <a:rPr lang="en-US" altLang="zh-CN" dirty="0" smtClean="0">
                <a:solidFill>
                  <a:srgbClr val="FF0000"/>
                </a:solidFill>
                <a:latin typeface="微软雅黑" pitchFamily="34" charset="-122"/>
                <a:ea typeface="微软雅黑" pitchFamily="34" charset="-122"/>
              </a:rPr>
              <a:t>35</a:t>
            </a:r>
            <a:r>
              <a:rPr lang="zh-CN" altLang="en-US" dirty="0" smtClean="0">
                <a:solidFill>
                  <a:srgbClr val="FF0000"/>
                </a:solidFill>
                <a:latin typeface="微软雅黑" pitchFamily="34" charset="-122"/>
                <a:ea typeface="微软雅黑" pitchFamily="34" charset="-122"/>
              </a:rPr>
              <a:t>周岁以下</a:t>
            </a:r>
            <a:r>
              <a:rPr lang="zh-CN" altLang="en-US" dirty="0" smtClean="0">
                <a:latin typeface="微软雅黑" pitchFamily="34" charset="-122"/>
                <a:ea typeface="微软雅黑" pitchFamily="34" charset="-122"/>
              </a:rPr>
              <a:t>（</a:t>
            </a:r>
            <a:r>
              <a:rPr lang="en-US" altLang="zh-CN" dirty="0" smtClean="0">
                <a:latin typeface="微软雅黑" pitchFamily="34" charset="-122"/>
                <a:ea typeface="微软雅黑" pitchFamily="34" charset="-122"/>
              </a:rPr>
              <a:t>1982</a:t>
            </a:r>
            <a:r>
              <a:rPr lang="zh-CN" altLang="en-US" dirty="0" smtClean="0">
                <a:latin typeface="微软雅黑" pitchFamily="34" charset="-122"/>
                <a:ea typeface="微软雅黑" pitchFamily="34" charset="-122"/>
              </a:rPr>
              <a:t>年 </a:t>
            </a:r>
            <a:r>
              <a:rPr lang="en-US" altLang="zh-CN" dirty="0" smtClean="0">
                <a:latin typeface="微软雅黑" pitchFamily="34" charset="-122"/>
                <a:ea typeface="微软雅黑" pitchFamily="34" charset="-122"/>
              </a:rPr>
              <a:t>3</a:t>
            </a:r>
            <a:r>
              <a:rPr lang="zh-CN" altLang="en-US" dirty="0" smtClean="0">
                <a:latin typeface="微软雅黑" pitchFamily="34" charset="-122"/>
                <a:ea typeface="微软雅黑" pitchFamily="34" charset="-122"/>
              </a:rPr>
              <a:t>月</a:t>
            </a:r>
            <a:r>
              <a:rPr lang="en-US" altLang="zh-CN" dirty="0" smtClean="0">
                <a:latin typeface="微软雅黑" pitchFamily="34" charset="-122"/>
                <a:ea typeface="微软雅黑" pitchFamily="34" charset="-122"/>
              </a:rPr>
              <a:t>23</a:t>
            </a:r>
            <a:r>
              <a:rPr lang="zh-CN" altLang="en-US" dirty="0" smtClean="0">
                <a:latin typeface="微软雅黑" pitchFamily="34" charset="-122"/>
                <a:ea typeface="微软雅黑" pitchFamily="34" charset="-122"/>
              </a:rPr>
              <a:t>日至</a:t>
            </a:r>
            <a:r>
              <a:rPr lang="en-US" altLang="zh-CN" dirty="0" smtClean="0">
                <a:latin typeface="微软雅黑" pitchFamily="34" charset="-122"/>
                <a:ea typeface="微软雅黑" pitchFamily="34" charset="-122"/>
              </a:rPr>
              <a:t>2000</a:t>
            </a:r>
            <a:r>
              <a:rPr lang="zh-CN" altLang="en-US" dirty="0" smtClean="0">
                <a:latin typeface="微软雅黑" pitchFamily="34" charset="-122"/>
                <a:ea typeface="微软雅黑" pitchFamily="34" charset="-122"/>
              </a:rPr>
              <a:t>年</a:t>
            </a:r>
            <a:r>
              <a:rPr lang="en-US" altLang="zh-CN" dirty="0" smtClean="0">
                <a:latin typeface="微软雅黑" pitchFamily="34" charset="-122"/>
                <a:ea typeface="微软雅黑" pitchFamily="34" charset="-122"/>
              </a:rPr>
              <a:t>3</a:t>
            </a:r>
            <a:r>
              <a:rPr lang="zh-CN" altLang="en-US" dirty="0" smtClean="0">
                <a:latin typeface="微软雅黑" pitchFamily="34" charset="-122"/>
                <a:ea typeface="微软雅黑" pitchFamily="34" charset="-122"/>
              </a:rPr>
              <a:t>月</a:t>
            </a:r>
            <a:r>
              <a:rPr lang="en-US" altLang="zh-CN" dirty="0" smtClean="0">
                <a:latin typeface="微软雅黑" pitchFamily="34" charset="-122"/>
                <a:ea typeface="微软雅黑" pitchFamily="34" charset="-122"/>
              </a:rPr>
              <a:t>23</a:t>
            </a:r>
            <a:r>
              <a:rPr lang="zh-CN" altLang="en-US" dirty="0" smtClean="0">
                <a:latin typeface="微软雅黑" pitchFamily="34" charset="-122"/>
                <a:ea typeface="微软雅黑" pitchFamily="34" charset="-122"/>
              </a:rPr>
              <a:t>日期间出生）；</a:t>
            </a:r>
          </a:p>
          <a:p>
            <a:pPr>
              <a:lnSpc>
                <a:spcPct val="150000"/>
              </a:lnSpc>
            </a:pPr>
            <a:r>
              <a:rPr lang="zh-CN" altLang="en-US" dirty="0" smtClean="0">
                <a:latin typeface="微软雅黑" pitchFamily="34" charset="-122"/>
                <a:ea typeface="微软雅黑" pitchFamily="34" charset="-122"/>
              </a:rPr>
              <a:t>    其中，</a:t>
            </a:r>
            <a:r>
              <a:rPr lang="zh-CN" altLang="en-US" dirty="0" smtClean="0">
                <a:solidFill>
                  <a:srgbClr val="FF0000"/>
                </a:solidFill>
                <a:latin typeface="微软雅黑" pitchFamily="34" charset="-122"/>
                <a:ea typeface="微软雅黑" pitchFamily="34" charset="-122"/>
              </a:rPr>
              <a:t>报考人民警察职位的，年龄为</a:t>
            </a:r>
            <a:r>
              <a:rPr lang="en-US" altLang="zh-CN" dirty="0" smtClean="0">
                <a:solidFill>
                  <a:srgbClr val="FF0000"/>
                </a:solidFill>
                <a:latin typeface="微软雅黑" pitchFamily="34" charset="-122"/>
                <a:ea typeface="微软雅黑" pitchFamily="34" charset="-122"/>
              </a:rPr>
              <a:t>30</a:t>
            </a:r>
            <a:r>
              <a:rPr lang="zh-CN" altLang="en-US" dirty="0" smtClean="0">
                <a:solidFill>
                  <a:srgbClr val="FF0000"/>
                </a:solidFill>
                <a:latin typeface="微软雅黑" pitchFamily="34" charset="-122"/>
                <a:ea typeface="微软雅黑" pitchFamily="34" charset="-122"/>
              </a:rPr>
              <a:t>周岁以下</a:t>
            </a:r>
            <a:r>
              <a:rPr lang="zh-CN" altLang="en-US" dirty="0" smtClean="0">
                <a:latin typeface="微软雅黑" pitchFamily="34" charset="-122"/>
                <a:ea typeface="微软雅黑" pitchFamily="34" charset="-122"/>
              </a:rPr>
              <a:t>（</a:t>
            </a:r>
            <a:r>
              <a:rPr lang="en-US" altLang="zh-CN" dirty="0" smtClean="0">
                <a:latin typeface="微软雅黑" pitchFamily="34" charset="-122"/>
                <a:ea typeface="微软雅黑" pitchFamily="34" charset="-122"/>
              </a:rPr>
              <a:t>1987</a:t>
            </a:r>
            <a:r>
              <a:rPr lang="zh-CN" altLang="en-US" dirty="0" smtClean="0">
                <a:latin typeface="微软雅黑" pitchFamily="34" charset="-122"/>
                <a:ea typeface="微软雅黑" pitchFamily="34" charset="-122"/>
              </a:rPr>
              <a:t>年</a:t>
            </a:r>
            <a:r>
              <a:rPr lang="en-US" altLang="zh-CN" dirty="0" smtClean="0">
                <a:latin typeface="微软雅黑" pitchFamily="34" charset="-122"/>
                <a:ea typeface="微软雅黑" pitchFamily="34" charset="-122"/>
              </a:rPr>
              <a:t>3</a:t>
            </a:r>
            <a:r>
              <a:rPr lang="zh-CN" altLang="en-US" dirty="0" smtClean="0">
                <a:latin typeface="微软雅黑" pitchFamily="34" charset="-122"/>
                <a:ea typeface="微软雅黑" pitchFamily="34" charset="-122"/>
              </a:rPr>
              <a:t>月</a:t>
            </a:r>
            <a:r>
              <a:rPr lang="en-US" altLang="zh-CN" dirty="0" smtClean="0">
                <a:latin typeface="微软雅黑" pitchFamily="34" charset="-122"/>
                <a:ea typeface="微软雅黑" pitchFamily="34" charset="-122"/>
              </a:rPr>
              <a:t>23</a:t>
            </a:r>
            <a:r>
              <a:rPr lang="zh-CN" altLang="en-US" dirty="0" smtClean="0">
                <a:latin typeface="微软雅黑" pitchFamily="34" charset="-122"/>
                <a:ea typeface="微软雅黑" pitchFamily="34" charset="-122"/>
              </a:rPr>
              <a:t>日以后出生）；但</a:t>
            </a:r>
            <a:r>
              <a:rPr lang="en-US" altLang="zh-CN" dirty="0" smtClean="0">
                <a:solidFill>
                  <a:srgbClr val="FF0000"/>
                </a:solidFill>
                <a:latin typeface="微软雅黑" pitchFamily="34" charset="-122"/>
                <a:ea typeface="微软雅黑" pitchFamily="34" charset="-122"/>
              </a:rPr>
              <a:t>2018</a:t>
            </a:r>
            <a:r>
              <a:rPr lang="zh-CN" altLang="en-US" dirty="0" smtClean="0">
                <a:solidFill>
                  <a:srgbClr val="FF0000"/>
                </a:solidFill>
                <a:latin typeface="微软雅黑" pitchFamily="34" charset="-122"/>
                <a:ea typeface="微软雅黑" pitchFamily="34" charset="-122"/>
              </a:rPr>
              <a:t>年应届硕士研究生、博士研究生（非在职）和报考公安人民警察法医职位，年龄为</a:t>
            </a:r>
            <a:r>
              <a:rPr lang="en-US" altLang="zh-CN" dirty="0" smtClean="0">
                <a:solidFill>
                  <a:srgbClr val="FF0000"/>
                </a:solidFill>
                <a:latin typeface="微软雅黑" pitchFamily="34" charset="-122"/>
                <a:ea typeface="微软雅黑" pitchFamily="34" charset="-122"/>
              </a:rPr>
              <a:t>35</a:t>
            </a:r>
            <a:r>
              <a:rPr lang="zh-CN" altLang="en-US" dirty="0" smtClean="0">
                <a:solidFill>
                  <a:srgbClr val="FF0000"/>
                </a:solidFill>
                <a:latin typeface="微软雅黑" pitchFamily="34" charset="-122"/>
                <a:ea typeface="微软雅黑" pitchFamily="34" charset="-122"/>
              </a:rPr>
              <a:t>周岁以下</a:t>
            </a:r>
            <a:r>
              <a:rPr lang="zh-CN" altLang="en-US" dirty="0" smtClean="0">
                <a:latin typeface="微软雅黑" pitchFamily="34" charset="-122"/>
                <a:ea typeface="微软雅黑" pitchFamily="34" charset="-122"/>
              </a:rPr>
              <a:t>；</a:t>
            </a:r>
          </a:p>
          <a:p>
            <a:pPr>
              <a:lnSpc>
                <a:spcPct val="150000"/>
              </a:lnSpc>
            </a:pPr>
            <a:r>
              <a:rPr lang="zh-CN" altLang="en-US" dirty="0" smtClean="0">
                <a:latin typeface="微软雅黑" pitchFamily="34" charset="-122"/>
                <a:ea typeface="微软雅黑" pitchFamily="34" charset="-122"/>
              </a:rPr>
              <a:t>    </a:t>
            </a:r>
            <a:r>
              <a:rPr lang="en-US" altLang="zh-CN" dirty="0" smtClean="0">
                <a:solidFill>
                  <a:srgbClr val="FF0000"/>
                </a:solidFill>
                <a:latin typeface="微软雅黑" pitchFamily="34" charset="-122"/>
                <a:ea typeface="微软雅黑" pitchFamily="34" charset="-122"/>
              </a:rPr>
              <a:t>2018</a:t>
            </a:r>
            <a:r>
              <a:rPr lang="zh-CN" altLang="en-US" dirty="0" smtClean="0">
                <a:solidFill>
                  <a:srgbClr val="FF0000"/>
                </a:solidFill>
                <a:latin typeface="微软雅黑" pitchFamily="34" charset="-122"/>
                <a:ea typeface="微软雅黑" pitchFamily="34" charset="-122"/>
              </a:rPr>
              <a:t>年应届硕士研究生、博士研究生（非在职）人员年龄放宽到</a:t>
            </a:r>
            <a:r>
              <a:rPr lang="en-US" altLang="zh-CN" dirty="0" smtClean="0">
                <a:solidFill>
                  <a:srgbClr val="FF0000"/>
                </a:solidFill>
                <a:latin typeface="微软雅黑" pitchFamily="34" charset="-122"/>
                <a:ea typeface="微软雅黑" pitchFamily="34" charset="-122"/>
              </a:rPr>
              <a:t>40</a:t>
            </a:r>
            <a:r>
              <a:rPr lang="zh-CN" altLang="en-US" dirty="0" smtClean="0">
                <a:solidFill>
                  <a:srgbClr val="FF0000"/>
                </a:solidFill>
                <a:latin typeface="微软雅黑" pitchFamily="34" charset="-122"/>
                <a:ea typeface="微软雅黑" pitchFamily="34" charset="-122"/>
              </a:rPr>
              <a:t>周岁以下</a:t>
            </a:r>
            <a:r>
              <a:rPr lang="zh-CN" altLang="en-US" dirty="0" smtClean="0">
                <a:latin typeface="微软雅黑" pitchFamily="34" charset="-122"/>
                <a:ea typeface="微软雅黑" pitchFamily="34" charset="-122"/>
              </a:rPr>
              <a:t>。</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3.</a:t>
            </a:r>
            <a:r>
              <a:rPr lang="zh-CN" altLang="en-US" dirty="0" smtClean="0">
                <a:latin typeface="微软雅黑" pitchFamily="34" charset="-122"/>
                <a:ea typeface="微软雅黑" pitchFamily="34" charset="-122"/>
              </a:rPr>
              <a:t>拥护中华人民共和国宪法；</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4.</a:t>
            </a:r>
            <a:r>
              <a:rPr lang="zh-CN" altLang="en-US" dirty="0" smtClean="0">
                <a:latin typeface="微软雅黑" pitchFamily="34" charset="-122"/>
                <a:ea typeface="微软雅黑" pitchFamily="34" charset="-122"/>
              </a:rPr>
              <a:t>具有良好的品行；</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5.</a:t>
            </a:r>
            <a:r>
              <a:rPr lang="zh-CN" altLang="en-US" dirty="0" smtClean="0">
                <a:latin typeface="微软雅黑" pitchFamily="34" charset="-122"/>
                <a:ea typeface="微软雅黑" pitchFamily="34" charset="-122"/>
              </a:rPr>
              <a:t>具有正常履行职责的身体条件；</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6.</a:t>
            </a:r>
            <a:r>
              <a:rPr lang="zh-CN" altLang="en-US" dirty="0" smtClean="0">
                <a:latin typeface="微软雅黑" pitchFamily="34" charset="-122"/>
                <a:ea typeface="微软雅黑" pitchFamily="34" charset="-122"/>
              </a:rPr>
              <a:t>具备符合职位要求的文化程度和工作能力；</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7.</a:t>
            </a:r>
            <a:r>
              <a:rPr lang="zh-CN" altLang="en-US" u="sng" dirty="0" smtClean="0">
                <a:solidFill>
                  <a:srgbClr val="FF0000"/>
                </a:solidFill>
                <a:latin typeface="微软雅黑" pitchFamily="34" charset="-122"/>
                <a:ea typeface="微软雅黑" pitchFamily="34" charset="-122"/>
              </a:rPr>
              <a:t>具备拟任职位所要求的其他资格条件（详见附件</a:t>
            </a:r>
            <a:r>
              <a:rPr lang="en-US" altLang="zh-CN" u="sng" dirty="0" smtClean="0">
                <a:solidFill>
                  <a:srgbClr val="FF0000"/>
                </a:solidFill>
                <a:latin typeface="微软雅黑" pitchFamily="34" charset="-122"/>
                <a:ea typeface="微软雅黑" pitchFamily="34" charset="-122"/>
              </a:rPr>
              <a:t>1</a:t>
            </a:r>
            <a:r>
              <a:rPr lang="zh-CN" altLang="en-US" u="sng" dirty="0" smtClean="0">
                <a:solidFill>
                  <a:srgbClr val="FF0000"/>
                </a:solidFill>
                <a:latin typeface="微软雅黑" pitchFamily="34" charset="-122"/>
                <a:ea typeface="微软雅黑" pitchFamily="34" charset="-122"/>
              </a:rPr>
              <a:t>）</a:t>
            </a:r>
            <a:r>
              <a:rPr lang="zh-CN" altLang="en-US" dirty="0" smtClean="0">
                <a:latin typeface="微软雅黑" pitchFamily="34" charset="-122"/>
                <a:ea typeface="微软雅黑" pitchFamily="34" charset="-122"/>
              </a:rPr>
              <a:t>。</a:t>
            </a:r>
          </a:p>
          <a:p>
            <a:pPr>
              <a:lnSpc>
                <a:spcPct val="150000"/>
              </a:lnSpc>
            </a:pPr>
            <a:r>
              <a:rPr lang="zh-CN" altLang="en-US" dirty="0" smtClean="0">
                <a:latin typeface="微软雅黑" pitchFamily="34" charset="-122"/>
                <a:ea typeface="微软雅黑" pitchFamily="34" charset="-122"/>
              </a:rPr>
              <a:t>（二）其它要求</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1.</a:t>
            </a:r>
            <a:r>
              <a:rPr lang="zh-CN" altLang="en-US" u="sng" dirty="0" smtClean="0">
                <a:solidFill>
                  <a:srgbClr val="FF0000"/>
                </a:solidFill>
                <a:latin typeface="微软雅黑" pitchFamily="34" charset="-122"/>
                <a:ea typeface="微软雅黑" pitchFamily="34" charset="-122"/>
              </a:rPr>
              <a:t>招录职位要求有</a:t>
            </a:r>
            <a:r>
              <a:rPr lang="zh-CN" altLang="en-US" b="1" u="sng" dirty="0" smtClean="0">
                <a:solidFill>
                  <a:srgbClr val="FF0000"/>
                </a:solidFill>
                <a:latin typeface="微软雅黑" pitchFamily="34" charset="-122"/>
                <a:ea typeface="微软雅黑" pitchFamily="34" charset="-122"/>
              </a:rPr>
              <a:t>工作经历</a:t>
            </a:r>
            <a:r>
              <a:rPr lang="zh-CN" altLang="en-US" u="sng" dirty="0" smtClean="0">
                <a:solidFill>
                  <a:srgbClr val="FF0000"/>
                </a:solidFill>
                <a:latin typeface="微软雅黑" pitchFamily="34" charset="-122"/>
                <a:ea typeface="微软雅黑" pitchFamily="34" charset="-122"/>
              </a:rPr>
              <a:t>的，报考人员必须</a:t>
            </a:r>
            <a:r>
              <a:rPr lang="zh-CN" altLang="en-US" b="1" u="sng" dirty="0" smtClean="0">
                <a:solidFill>
                  <a:srgbClr val="FF0000"/>
                </a:solidFill>
                <a:latin typeface="微软雅黑" pitchFamily="34" charset="-122"/>
                <a:ea typeface="微软雅黑" pitchFamily="34" charset="-122"/>
              </a:rPr>
              <a:t>具备相应的工作经历</a:t>
            </a:r>
            <a:r>
              <a:rPr lang="zh-CN" altLang="en-US" u="sng" dirty="0" smtClean="0">
                <a:solidFill>
                  <a:srgbClr val="FF0000"/>
                </a:solidFill>
                <a:latin typeface="微软雅黑" pitchFamily="34" charset="-122"/>
                <a:ea typeface="微软雅黑" pitchFamily="34" charset="-122"/>
              </a:rPr>
              <a:t>。工作经历计算时间截止到</a:t>
            </a:r>
            <a:r>
              <a:rPr lang="en-US" altLang="zh-CN" b="1" u="sng" dirty="0" smtClean="0">
                <a:solidFill>
                  <a:srgbClr val="FF0000"/>
                </a:solidFill>
                <a:latin typeface="微软雅黑" pitchFamily="34" charset="-122"/>
                <a:ea typeface="微软雅黑" pitchFamily="34" charset="-122"/>
              </a:rPr>
              <a:t>2018</a:t>
            </a:r>
            <a:r>
              <a:rPr lang="zh-CN" altLang="en-US" b="1" u="sng" dirty="0" smtClean="0">
                <a:solidFill>
                  <a:srgbClr val="FF0000"/>
                </a:solidFill>
                <a:latin typeface="微软雅黑" pitchFamily="34" charset="-122"/>
                <a:ea typeface="微软雅黑" pitchFamily="34" charset="-122"/>
              </a:rPr>
              <a:t>年</a:t>
            </a:r>
            <a:r>
              <a:rPr lang="en-US" altLang="zh-CN" b="1" u="sng" dirty="0" smtClean="0">
                <a:solidFill>
                  <a:srgbClr val="FF0000"/>
                </a:solidFill>
                <a:latin typeface="微软雅黑" pitchFamily="34" charset="-122"/>
                <a:ea typeface="微软雅黑" pitchFamily="34" charset="-122"/>
              </a:rPr>
              <a:t>3</a:t>
            </a:r>
            <a:r>
              <a:rPr lang="zh-CN" altLang="en-US" b="1" u="sng" dirty="0" smtClean="0">
                <a:solidFill>
                  <a:srgbClr val="FF0000"/>
                </a:solidFill>
                <a:latin typeface="微软雅黑" pitchFamily="34" charset="-122"/>
                <a:ea typeface="微软雅黑" pitchFamily="34" charset="-122"/>
              </a:rPr>
              <a:t>月底</a:t>
            </a:r>
            <a:r>
              <a:rPr lang="zh-CN" altLang="en-US" dirty="0" smtClean="0">
                <a:latin typeface="微软雅黑" pitchFamily="34" charset="-122"/>
                <a:ea typeface="微软雅黑" pitchFamily="34" charset="-122"/>
              </a:rPr>
              <a:t>。</a:t>
            </a:r>
          </a:p>
          <a:p>
            <a:pPr>
              <a:lnSpc>
                <a:spcPct val="150000"/>
              </a:lnSpc>
            </a:pPr>
            <a:endParaRPr lang="zh-CN" altLang="en-US" dirty="0" smtClean="0">
              <a:latin typeface="微软雅黑" pitchFamily="34" charset="-122"/>
              <a:ea typeface="微软雅黑" pitchFamily="34" charset="-122"/>
            </a:endParaRPr>
          </a:p>
          <a:p>
            <a:pPr>
              <a:lnSpc>
                <a:spcPct val="150000"/>
              </a:lnSpc>
            </a:pPr>
            <a:endParaRPr lang="zh-CN" altLang="en-US" dirty="0">
              <a:latin typeface="微软雅黑" pitchFamily="34" charset="-122"/>
              <a:ea typeface="微软雅黑" pitchFamily="34" charset="-122"/>
            </a:endParaRPr>
          </a:p>
        </p:txBody>
      </p:sp>
      <p:pic>
        <p:nvPicPr>
          <p:cNvPr id="8" name="Picture 2"/>
          <p:cNvPicPr>
            <a:picLocks noChangeAspect="1" noChangeArrowheads="1"/>
          </p:cNvPicPr>
          <p:nvPr/>
        </p:nvPicPr>
        <p:blipFill>
          <a:blip r:embed="rId2" cstate="print"/>
          <a:srcRect/>
          <a:stretch>
            <a:fillRect/>
          </a:stretch>
        </p:blipFill>
        <p:spPr bwMode="auto">
          <a:xfrm>
            <a:off x="2359068" y="612469"/>
            <a:ext cx="9607463" cy="236996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7" name="表格 6"/>
          <p:cNvGraphicFramePr>
            <a:graphicFrameLocks noGrp="1"/>
          </p:cNvGraphicFramePr>
          <p:nvPr/>
        </p:nvGraphicFramePr>
        <p:xfrm>
          <a:off x="1716066" y="1628381"/>
          <a:ext cx="8304756" cy="3056352"/>
        </p:xfrm>
        <a:graphic>
          <a:graphicData uri="http://schemas.openxmlformats.org/drawingml/2006/table">
            <a:tbl>
              <a:tblPr/>
              <a:tblGrid>
                <a:gridCol w="6382111"/>
                <a:gridCol w="1922645"/>
              </a:tblGrid>
              <a:tr h="1018784">
                <a:tc>
                  <a:txBody>
                    <a:bodyPr/>
                    <a:lstStyle/>
                    <a:p>
                      <a:pPr algn="ctr" fontAlgn="ctr"/>
                      <a:r>
                        <a:rPr lang="zh-CN" altLang="en-US" sz="2000" b="0" i="0" u="none" strike="noStrike" dirty="0">
                          <a:solidFill>
                            <a:srgbClr val="000000"/>
                          </a:solidFill>
                          <a:latin typeface="微软雅黑" pitchFamily="34" charset="-122"/>
                          <a:ea typeface="微软雅黑" pitchFamily="34" charset="-122"/>
                        </a:rPr>
                        <a:t>工作经历要求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2000" b="0" i="0" u="none" strike="noStrike">
                          <a:solidFill>
                            <a:srgbClr val="000000"/>
                          </a:solidFill>
                          <a:latin typeface="微软雅黑" pitchFamily="34" charset="-122"/>
                          <a:ea typeface="微软雅黑" pitchFamily="34" charset="-122"/>
                        </a:rPr>
                        <a:t>指标</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18784">
                <a:tc>
                  <a:txBody>
                    <a:bodyPr/>
                    <a:lstStyle/>
                    <a:p>
                      <a:pPr algn="ctr" fontAlgn="ctr"/>
                      <a:r>
                        <a:rPr lang="zh-CN" altLang="en-US" sz="2000" b="0" i="0" u="none" strike="noStrike" dirty="0">
                          <a:solidFill>
                            <a:srgbClr val="000000"/>
                          </a:solidFill>
                          <a:latin typeface="微软雅黑" pitchFamily="34" charset="-122"/>
                          <a:ea typeface="微软雅黑" pitchFamily="34" charset="-122"/>
                        </a:rPr>
                        <a:t>不限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2000" b="0" i="0" u="none" strike="noStrike" dirty="0">
                          <a:solidFill>
                            <a:srgbClr val="000000"/>
                          </a:solidFill>
                          <a:latin typeface="微软雅黑" pitchFamily="34" charset="-122"/>
                          <a:ea typeface="微软雅黑" pitchFamily="34" charset="-122"/>
                        </a:rPr>
                        <a:t>1174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18784">
                <a:tc>
                  <a:txBody>
                    <a:bodyPr/>
                    <a:lstStyle/>
                    <a:p>
                      <a:pPr algn="ctr" fontAlgn="ctr"/>
                      <a:r>
                        <a:rPr lang="en-US" altLang="zh-CN" sz="2000" b="1" i="0" u="none" strike="noStrike" dirty="0">
                          <a:solidFill>
                            <a:srgbClr val="FF0000"/>
                          </a:solidFill>
                          <a:latin typeface="微软雅黑" pitchFamily="34" charset="-122"/>
                          <a:ea typeface="微软雅黑" pitchFamily="34" charset="-122"/>
                        </a:rPr>
                        <a:t>2</a:t>
                      </a:r>
                      <a:r>
                        <a:rPr lang="zh-CN" altLang="en-US" sz="2000" b="1" i="0" u="none" strike="noStrike" dirty="0">
                          <a:solidFill>
                            <a:srgbClr val="FF0000"/>
                          </a:solidFill>
                          <a:latin typeface="微软雅黑" pitchFamily="34" charset="-122"/>
                          <a:ea typeface="微软雅黑" pitchFamily="34" charset="-122"/>
                        </a:rPr>
                        <a:t>年及以上基层工作经历要求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2000" b="1" i="0" u="none" strike="noStrike" dirty="0">
                          <a:solidFill>
                            <a:srgbClr val="FF0000"/>
                          </a:solidFill>
                          <a:latin typeface="微软雅黑" pitchFamily="34" charset="-122"/>
                          <a:ea typeface="微软雅黑" pitchFamily="34" charset="-122"/>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2192054" y="939452"/>
            <a:ext cx="6864264" cy="400110"/>
          </a:xfrm>
          <a:prstGeom prst="rect">
            <a:avLst/>
          </a:prstGeom>
          <a:noFill/>
        </p:spPr>
        <p:txBody>
          <a:bodyPr wrap="square" rtlCol="0">
            <a:spAutoFit/>
          </a:bodyPr>
          <a:lstStyle/>
          <a:p>
            <a:pPr algn="dist"/>
            <a:r>
              <a:rPr lang="en-US" altLang="zh-CN" sz="2000" b="1" dirty="0" smtClean="0">
                <a:latin typeface="微软雅黑" pitchFamily="34" charset="-122"/>
                <a:ea typeface="微软雅黑" pitchFamily="34" charset="-122"/>
              </a:rPr>
              <a:t>2018</a:t>
            </a:r>
            <a:r>
              <a:rPr lang="zh-CN" altLang="en-US" sz="2000" b="1" dirty="0" smtClean="0">
                <a:latin typeface="微软雅黑" pitchFamily="34" charset="-122"/>
                <a:ea typeface="微软雅黑" pitchFamily="34" charset="-122"/>
              </a:rPr>
              <a:t>年上半年重庆市考数据统计（按工作经历划分）</a:t>
            </a:r>
            <a:endParaRPr lang="zh-CN" altLang="en-US" sz="2000" b="1"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descr="question48"/>
          <p:cNvPicPr>
            <a:picLocks noChangeAspect="1"/>
          </p:cNvPicPr>
          <p:nvPr/>
        </p:nvPicPr>
        <p:blipFill>
          <a:blip r:embed="rId2" cstate="print"/>
          <a:stretch>
            <a:fillRect/>
          </a:stretch>
        </p:blipFill>
        <p:spPr>
          <a:xfrm>
            <a:off x="2811780" y="1906270"/>
            <a:ext cx="1156335" cy="1156335"/>
          </a:xfrm>
          <a:prstGeom prst="rect">
            <a:avLst/>
          </a:prstGeom>
        </p:spPr>
      </p:pic>
      <p:sp>
        <p:nvSpPr>
          <p:cNvPr id="7" name="矩形标注 6"/>
          <p:cNvSpPr/>
          <p:nvPr/>
        </p:nvSpPr>
        <p:spPr>
          <a:xfrm>
            <a:off x="4432300" y="2626360"/>
            <a:ext cx="4455160" cy="1604645"/>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792345" y="3121660"/>
            <a:ext cx="3759200" cy="640080"/>
          </a:xfrm>
          <a:prstGeom prst="rect">
            <a:avLst/>
          </a:prstGeom>
          <a:noFill/>
        </p:spPr>
        <p:txBody>
          <a:bodyPr wrap="square" rtlCol="0">
            <a:spAutoFit/>
          </a:bodyPr>
          <a:lstStyle/>
          <a:p>
            <a:pPr algn="l">
              <a:lnSpc>
                <a:spcPct val="150000"/>
              </a:lnSpc>
            </a:pPr>
            <a:r>
              <a:rPr sz="2400" dirty="0">
                <a:solidFill>
                  <a:schemeClr val="bg1"/>
                </a:solidFill>
                <a:latin typeface="微软雅黑" panose="020B0503020204020204" pitchFamily="34" charset="-122"/>
                <a:ea typeface="微软雅黑" panose="020B0503020204020204" pitchFamily="34" charset="-122"/>
              </a:rPr>
              <a:t>什么叫基层工作经历？</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标注 6"/>
          <p:cNvSpPr/>
          <p:nvPr/>
        </p:nvSpPr>
        <p:spPr>
          <a:xfrm>
            <a:off x="3677920" y="227965"/>
            <a:ext cx="7132955" cy="6090920"/>
          </a:xfrm>
          <a:prstGeom prst="wedgeRectCallout">
            <a:avLst>
              <a:gd name="adj1" fmla="val -63469"/>
              <a:gd name="adj2" fmla="val -20621"/>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896995" y="745934"/>
            <a:ext cx="6694805" cy="5016758"/>
          </a:xfrm>
          <a:prstGeom prst="rect">
            <a:avLst/>
          </a:prstGeom>
          <a:noFill/>
        </p:spPr>
        <p:txBody>
          <a:bodyPr wrap="square" rtlCol="0">
            <a:spAutoFit/>
          </a:bodyPr>
          <a:lstStyle/>
          <a:p>
            <a:pPr>
              <a:lnSpc>
                <a:spcPct val="200000"/>
              </a:lnSpc>
            </a:pPr>
            <a:r>
              <a:rPr lang="en-US" altLang="zh-CN" sz="2000" dirty="0" smtClean="0">
                <a:latin typeface="微软雅黑" pitchFamily="34" charset="-122"/>
                <a:ea typeface="微软雅黑" pitchFamily="34" charset="-122"/>
              </a:rPr>
              <a:t>A</a:t>
            </a:r>
            <a:r>
              <a:rPr lang="zh-CN" altLang="zh-CN" sz="2000" dirty="0" smtClean="0">
                <a:latin typeface="微软雅黑" pitchFamily="34" charset="-122"/>
                <a:ea typeface="微软雅黑" pitchFamily="34" charset="-122"/>
              </a:rPr>
              <a:t>、</a:t>
            </a:r>
            <a:r>
              <a:rPr lang="zh-CN" altLang="zh-CN" sz="2000" b="1" u="sng" dirty="0" smtClean="0">
                <a:solidFill>
                  <a:schemeClr val="bg1"/>
                </a:solidFill>
                <a:latin typeface="微软雅黑" pitchFamily="34" charset="-122"/>
                <a:ea typeface="微软雅黑" pitchFamily="34" charset="-122"/>
              </a:rPr>
              <a:t>县级及以下党政机关、国有企事业单位、村（社区）组织及其他经济组织、社会组织等工作的经历。</a:t>
            </a:r>
          </a:p>
          <a:p>
            <a:pPr>
              <a:lnSpc>
                <a:spcPct val="200000"/>
              </a:lnSpc>
            </a:pPr>
            <a:r>
              <a:rPr lang="en-US" altLang="zh-CN" sz="2000" dirty="0" smtClean="0">
                <a:latin typeface="微软雅黑" pitchFamily="34" charset="-122"/>
                <a:ea typeface="微软雅黑" pitchFamily="34" charset="-122"/>
              </a:rPr>
              <a:t>B</a:t>
            </a:r>
            <a:r>
              <a:rPr lang="zh-CN" altLang="zh-CN" sz="2000" dirty="0" smtClean="0">
                <a:latin typeface="微软雅黑" pitchFamily="34" charset="-122"/>
                <a:ea typeface="微软雅黑" pitchFamily="34" charset="-122"/>
              </a:rPr>
              <a:t>、</a:t>
            </a:r>
            <a:r>
              <a:rPr lang="zh-CN" altLang="zh-CN" sz="2000" b="1" u="sng" dirty="0" smtClean="0">
                <a:solidFill>
                  <a:schemeClr val="bg1"/>
                </a:solidFill>
                <a:latin typeface="微软雅黑" pitchFamily="34" charset="-122"/>
                <a:ea typeface="微软雅黑" pitchFamily="34" charset="-122"/>
              </a:rPr>
              <a:t>离校未就业高校毕业生到高校毕业生实习见习基地（该基地为基层单位）参加见习或者到企事业单位参与项目研究的经历，可视为基层工作经历。</a:t>
            </a:r>
          </a:p>
          <a:p>
            <a:pPr>
              <a:lnSpc>
                <a:spcPct val="200000"/>
              </a:lnSpc>
            </a:pPr>
            <a:r>
              <a:rPr lang="en-US" altLang="zh-CN" sz="2000" dirty="0" smtClean="0">
                <a:latin typeface="微软雅黑" pitchFamily="34" charset="-122"/>
                <a:ea typeface="微软雅黑" pitchFamily="34" charset="-122"/>
              </a:rPr>
              <a:t>C</a:t>
            </a:r>
            <a:r>
              <a:rPr lang="zh-CN" altLang="zh-CN" sz="2000" dirty="0" smtClean="0">
                <a:latin typeface="微软雅黑" pitchFamily="34" charset="-122"/>
                <a:ea typeface="微软雅黑" pitchFamily="34" charset="-122"/>
              </a:rPr>
              <a:t>、</a:t>
            </a:r>
            <a:r>
              <a:rPr lang="zh-CN" altLang="zh-CN" sz="2000" b="1" u="sng" dirty="0" smtClean="0">
                <a:solidFill>
                  <a:schemeClr val="bg1"/>
                </a:solidFill>
                <a:latin typeface="微软雅黑" pitchFamily="34" charset="-122"/>
                <a:ea typeface="微软雅黑" pitchFamily="34" charset="-122"/>
              </a:rPr>
              <a:t>在军队团和相当团及以下单位工作过，可视为具有基层工作经历；其中退役士兵报考的，其在军队服现役经历视为基层工作经历。</a:t>
            </a:r>
            <a:endParaRPr sz="2000" b="1" u="sng" dirty="0">
              <a:solidFill>
                <a:schemeClr val="bg1"/>
              </a:solidFill>
              <a:latin typeface="微软雅黑" pitchFamily="34" charset="-122"/>
              <a:ea typeface="微软雅黑" pitchFamily="34" charset="-122"/>
            </a:endParaRPr>
          </a:p>
        </p:txBody>
      </p:sp>
      <p:pic>
        <p:nvPicPr>
          <p:cNvPr id="2" name="图片 1" descr="huida"/>
          <p:cNvPicPr>
            <a:picLocks noChangeAspect="1"/>
          </p:cNvPicPr>
          <p:nvPr/>
        </p:nvPicPr>
        <p:blipFill>
          <a:blip r:embed="rId2" cstate="print"/>
          <a:stretch>
            <a:fillRect/>
          </a:stretch>
        </p:blipFill>
        <p:spPr>
          <a:xfrm>
            <a:off x="611505" y="951230"/>
            <a:ext cx="2214880" cy="22148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descr="question48"/>
          <p:cNvPicPr>
            <a:picLocks noChangeAspect="1"/>
          </p:cNvPicPr>
          <p:nvPr/>
        </p:nvPicPr>
        <p:blipFill>
          <a:blip r:embed="rId2" cstate="print"/>
          <a:stretch>
            <a:fillRect/>
          </a:stretch>
        </p:blipFill>
        <p:spPr>
          <a:xfrm>
            <a:off x="2811780" y="1906270"/>
            <a:ext cx="1156335" cy="1156335"/>
          </a:xfrm>
          <a:prstGeom prst="rect">
            <a:avLst/>
          </a:prstGeom>
        </p:spPr>
      </p:pic>
      <p:sp>
        <p:nvSpPr>
          <p:cNvPr id="7" name="矩形标注 6"/>
          <p:cNvSpPr/>
          <p:nvPr/>
        </p:nvSpPr>
        <p:spPr>
          <a:xfrm>
            <a:off x="4432300" y="2626360"/>
            <a:ext cx="4455160" cy="1604645"/>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792345" y="3121660"/>
            <a:ext cx="3759200" cy="646331"/>
          </a:xfrm>
          <a:prstGeom prst="rect">
            <a:avLst/>
          </a:prstGeom>
          <a:noFill/>
        </p:spPr>
        <p:txBody>
          <a:bodyPr wrap="square" rtlCol="0">
            <a:spAutoFit/>
          </a:bodyPr>
          <a:lstStyle/>
          <a:p>
            <a:pPr>
              <a:lnSpc>
                <a:spcPct val="150000"/>
              </a:lnSpc>
            </a:pPr>
            <a:r>
              <a:rPr lang="zh-CN" altLang="zh-CN" sz="2400" dirty="0" smtClean="0">
                <a:solidFill>
                  <a:schemeClr val="bg1"/>
                </a:solidFill>
                <a:latin typeface="微软雅黑" pitchFamily="34" charset="-122"/>
                <a:ea typeface="微软雅黑" pitchFamily="34" charset="-122"/>
              </a:rPr>
              <a:t>基层工作</a:t>
            </a:r>
            <a:r>
              <a:rPr lang="zh-CN" altLang="en-US" sz="2400" dirty="0" smtClean="0">
                <a:solidFill>
                  <a:schemeClr val="bg1"/>
                </a:solidFill>
                <a:latin typeface="微软雅黑" pitchFamily="34" charset="-122"/>
                <a:ea typeface="微软雅黑" pitchFamily="34" charset="-122"/>
              </a:rPr>
              <a:t>经历</a:t>
            </a:r>
            <a:r>
              <a:rPr lang="zh-CN" altLang="zh-CN" sz="2400" dirty="0" smtClean="0">
                <a:solidFill>
                  <a:schemeClr val="bg1"/>
                </a:solidFill>
                <a:latin typeface="微软雅黑" pitchFamily="34" charset="-122"/>
                <a:ea typeface="微软雅黑" pitchFamily="34" charset="-122"/>
              </a:rPr>
              <a:t>如何界定</a:t>
            </a:r>
            <a:r>
              <a:rPr sz="2400" dirty="0" smtClean="0">
                <a:solidFill>
                  <a:schemeClr val="bg1"/>
                </a:solidFill>
                <a:latin typeface="微软雅黑" pitchFamily="34" charset="-122"/>
                <a:ea typeface="微软雅黑" pitchFamily="34" charset="-122"/>
              </a:rPr>
              <a:t>？</a:t>
            </a:r>
            <a:endParaRPr sz="2400" dirty="0">
              <a:solidFill>
                <a:schemeClr val="bg1"/>
              </a:solidFill>
              <a:latin typeface="微软雅黑" pitchFamily="34" charset="-122"/>
              <a:ea typeface="微软雅黑"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标注 6"/>
          <p:cNvSpPr/>
          <p:nvPr/>
        </p:nvSpPr>
        <p:spPr>
          <a:xfrm>
            <a:off x="3677920" y="227965"/>
            <a:ext cx="7132955" cy="6090920"/>
          </a:xfrm>
          <a:prstGeom prst="wedgeRectCallout">
            <a:avLst>
              <a:gd name="adj1" fmla="val -63469"/>
              <a:gd name="adj2" fmla="val -20621"/>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896995" y="432783"/>
            <a:ext cx="6694805" cy="6247864"/>
          </a:xfrm>
          <a:prstGeom prst="rect">
            <a:avLst/>
          </a:prstGeom>
          <a:noFill/>
        </p:spPr>
        <p:txBody>
          <a:bodyPr wrap="square" rtlCol="0">
            <a:spAutoFit/>
          </a:bodyPr>
          <a:lstStyle/>
          <a:p>
            <a:pPr lvl="0">
              <a:lnSpc>
                <a:spcPct val="150000"/>
              </a:lnSpc>
            </a:pPr>
            <a:r>
              <a:rPr lang="en-US" altLang="zh-CN" sz="2000" dirty="0" smtClean="0">
                <a:solidFill>
                  <a:schemeClr val="bg1"/>
                </a:solidFill>
                <a:latin typeface="微软雅黑" pitchFamily="34" charset="-122"/>
                <a:ea typeface="微软雅黑" pitchFamily="34" charset="-122"/>
              </a:rPr>
              <a:t>1</a:t>
            </a:r>
            <a:r>
              <a:rPr lang="zh-CN" altLang="en-US" sz="2000" dirty="0" smtClean="0">
                <a:solidFill>
                  <a:schemeClr val="bg1"/>
                </a:solidFill>
                <a:latin typeface="微软雅黑" pitchFamily="34" charset="-122"/>
                <a:ea typeface="微软雅黑" pitchFamily="34" charset="-122"/>
              </a:rPr>
              <a:t>、</a:t>
            </a:r>
            <a:r>
              <a:rPr lang="zh-CN" altLang="zh-CN" sz="2000" dirty="0" smtClean="0">
                <a:solidFill>
                  <a:schemeClr val="bg1"/>
                </a:solidFill>
                <a:latin typeface="微软雅黑" pitchFamily="34" charset="-122"/>
                <a:ea typeface="微软雅黑" pitchFamily="34" charset="-122"/>
              </a:rPr>
              <a:t>在基层党政机关、企事业单位工作的人员，基层工作经历时间自</a:t>
            </a:r>
            <a:r>
              <a:rPr lang="zh-CN" altLang="zh-CN" sz="2000" b="1" u="sng" dirty="0" smtClean="0">
                <a:solidFill>
                  <a:srgbClr val="FFFF00"/>
                </a:solidFill>
                <a:latin typeface="微软雅黑" pitchFamily="34" charset="-122"/>
                <a:ea typeface="微软雅黑" pitchFamily="34" charset="-122"/>
              </a:rPr>
              <a:t>报到之日</a:t>
            </a:r>
            <a:r>
              <a:rPr lang="zh-CN" altLang="zh-CN" sz="2000" dirty="0" smtClean="0">
                <a:solidFill>
                  <a:schemeClr val="bg1"/>
                </a:solidFill>
                <a:latin typeface="微软雅黑" pitchFamily="34" charset="-122"/>
                <a:ea typeface="微软雅黑" pitchFamily="34" charset="-122"/>
              </a:rPr>
              <a:t>起算。</a:t>
            </a:r>
          </a:p>
          <a:p>
            <a:pPr lvl="0">
              <a:lnSpc>
                <a:spcPct val="150000"/>
              </a:lnSpc>
            </a:pPr>
            <a:r>
              <a:rPr lang="en-US" altLang="zh-CN" sz="2000" dirty="0" smtClean="0">
                <a:solidFill>
                  <a:schemeClr val="bg1"/>
                </a:solidFill>
                <a:latin typeface="微软雅黑" pitchFamily="34" charset="-122"/>
                <a:ea typeface="微软雅黑" pitchFamily="34" charset="-122"/>
              </a:rPr>
              <a:t>2</a:t>
            </a:r>
            <a:r>
              <a:rPr lang="zh-CN" altLang="en-US" sz="2000" dirty="0" smtClean="0">
                <a:solidFill>
                  <a:schemeClr val="bg1"/>
                </a:solidFill>
                <a:latin typeface="微软雅黑" pitchFamily="34" charset="-122"/>
                <a:ea typeface="微软雅黑" pitchFamily="34" charset="-122"/>
              </a:rPr>
              <a:t>、</a:t>
            </a:r>
            <a:r>
              <a:rPr lang="zh-CN" altLang="zh-CN" sz="2000" dirty="0" smtClean="0">
                <a:solidFill>
                  <a:schemeClr val="bg1"/>
                </a:solidFill>
                <a:latin typeface="微软雅黑" pitchFamily="34" charset="-122"/>
                <a:ea typeface="微软雅黑" pitchFamily="34" charset="-122"/>
              </a:rPr>
              <a:t>其他经济组织、社会组织等工作人员，基层工作经历时间以</a:t>
            </a:r>
            <a:r>
              <a:rPr lang="zh-CN" altLang="zh-CN" sz="2000" b="1" u="sng" dirty="0" smtClean="0">
                <a:solidFill>
                  <a:srgbClr val="FFFF00"/>
                </a:solidFill>
                <a:latin typeface="微软雅黑" pitchFamily="34" charset="-122"/>
                <a:ea typeface="微软雅黑" pitchFamily="34" charset="-122"/>
              </a:rPr>
              <a:t>劳动合同约定的起始时间</a:t>
            </a:r>
            <a:r>
              <a:rPr lang="zh-CN" altLang="zh-CN" sz="2000" dirty="0" smtClean="0">
                <a:solidFill>
                  <a:schemeClr val="bg1"/>
                </a:solidFill>
                <a:latin typeface="微软雅黑" pitchFamily="34" charset="-122"/>
                <a:ea typeface="微软雅黑" pitchFamily="34" charset="-122"/>
              </a:rPr>
              <a:t>算起。</a:t>
            </a:r>
            <a:endParaRPr lang="en-US" altLang="zh-CN" sz="2000" dirty="0" smtClean="0">
              <a:solidFill>
                <a:schemeClr val="bg1"/>
              </a:solidFill>
              <a:latin typeface="微软雅黑" pitchFamily="34" charset="-122"/>
              <a:ea typeface="微软雅黑" pitchFamily="34" charset="-122"/>
            </a:endParaRPr>
          </a:p>
          <a:p>
            <a:pPr lvl="0">
              <a:lnSpc>
                <a:spcPct val="150000"/>
              </a:lnSpc>
            </a:pPr>
            <a:r>
              <a:rPr lang="en-US" altLang="zh-CN" sz="2000" dirty="0" smtClean="0">
                <a:solidFill>
                  <a:schemeClr val="bg1"/>
                </a:solidFill>
                <a:latin typeface="微软雅黑" pitchFamily="34" charset="-122"/>
                <a:ea typeface="微软雅黑" pitchFamily="34" charset="-122"/>
              </a:rPr>
              <a:t>3</a:t>
            </a:r>
            <a:r>
              <a:rPr lang="zh-CN" altLang="en-US" sz="2000" dirty="0" smtClean="0">
                <a:solidFill>
                  <a:schemeClr val="bg1"/>
                </a:solidFill>
                <a:latin typeface="微软雅黑" pitchFamily="34" charset="-122"/>
                <a:ea typeface="微软雅黑" pitchFamily="34" charset="-122"/>
              </a:rPr>
              <a:t>、</a:t>
            </a:r>
            <a:r>
              <a:rPr lang="zh-CN" altLang="zh-CN" sz="2000" dirty="0" smtClean="0">
                <a:solidFill>
                  <a:schemeClr val="bg1"/>
                </a:solidFill>
                <a:latin typeface="微软雅黑" pitchFamily="34" charset="-122"/>
                <a:ea typeface="微软雅黑" pitchFamily="34" charset="-122"/>
              </a:rPr>
              <a:t>自主创业并办理工商注册手续的人员，其基层工作经历时间自</a:t>
            </a:r>
            <a:r>
              <a:rPr lang="zh-CN" altLang="zh-CN" sz="2000" b="1" u="sng" dirty="0" smtClean="0">
                <a:solidFill>
                  <a:srgbClr val="FFFF00"/>
                </a:solidFill>
                <a:latin typeface="微软雅黑" pitchFamily="34" charset="-122"/>
                <a:ea typeface="微软雅黑" pitchFamily="34" charset="-122"/>
              </a:rPr>
              <a:t>营业执照颁发之日</a:t>
            </a:r>
            <a:r>
              <a:rPr lang="zh-CN" altLang="zh-CN" sz="2000" dirty="0" smtClean="0">
                <a:solidFill>
                  <a:schemeClr val="bg1"/>
                </a:solidFill>
                <a:latin typeface="微软雅黑" pitchFamily="34" charset="-122"/>
                <a:ea typeface="微软雅黑" pitchFamily="34" charset="-122"/>
              </a:rPr>
              <a:t>起算；以灵活就业形式初次就业人员，其基层工作经历时间从</a:t>
            </a:r>
            <a:r>
              <a:rPr lang="zh-CN" altLang="zh-CN" sz="2000" b="1" u="sng" dirty="0" smtClean="0">
                <a:solidFill>
                  <a:srgbClr val="FFFF00"/>
                </a:solidFill>
                <a:latin typeface="微软雅黑" pitchFamily="34" charset="-122"/>
                <a:ea typeface="微软雅黑" pitchFamily="34" charset="-122"/>
              </a:rPr>
              <a:t>登记灵活就业并经审批确认的起始时间</a:t>
            </a:r>
            <a:r>
              <a:rPr lang="zh-CN" altLang="zh-CN" sz="2000" dirty="0" smtClean="0">
                <a:solidFill>
                  <a:schemeClr val="bg1"/>
                </a:solidFill>
                <a:latin typeface="微软雅黑" pitchFamily="34" charset="-122"/>
                <a:ea typeface="微软雅黑" pitchFamily="34" charset="-122"/>
              </a:rPr>
              <a:t>算起。</a:t>
            </a:r>
            <a:endParaRPr lang="en-US" altLang="zh-CN" sz="2000" dirty="0" smtClean="0">
              <a:solidFill>
                <a:schemeClr val="bg1"/>
              </a:solidFill>
              <a:latin typeface="微软雅黑" pitchFamily="34" charset="-122"/>
              <a:ea typeface="微软雅黑" pitchFamily="34" charset="-122"/>
            </a:endParaRPr>
          </a:p>
          <a:p>
            <a:pPr lvl="0">
              <a:lnSpc>
                <a:spcPct val="150000"/>
              </a:lnSpc>
            </a:pPr>
            <a:r>
              <a:rPr lang="en-US" altLang="zh-CN" sz="2000" dirty="0" smtClean="0">
                <a:solidFill>
                  <a:schemeClr val="bg1"/>
                </a:solidFill>
                <a:latin typeface="微软雅黑" pitchFamily="34" charset="-122"/>
                <a:ea typeface="微软雅黑" pitchFamily="34" charset="-122"/>
              </a:rPr>
              <a:t>4</a:t>
            </a:r>
            <a:r>
              <a:rPr lang="zh-CN" altLang="en-US" sz="2000" dirty="0" smtClean="0">
                <a:solidFill>
                  <a:schemeClr val="bg1"/>
                </a:solidFill>
                <a:latin typeface="微软雅黑" pitchFamily="34" charset="-122"/>
                <a:ea typeface="微软雅黑" pitchFamily="34" charset="-122"/>
              </a:rPr>
              <a:t>、</a:t>
            </a:r>
            <a:r>
              <a:rPr lang="zh-CN" altLang="zh-CN" sz="2000" dirty="0" smtClean="0">
                <a:solidFill>
                  <a:schemeClr val="bg1"/>
                </a:solidFill>
                <a:latin typeface="微软雅黑" pitchFamily="34" charset="-122"/>
                <a:ea typeface="微软雅黑" pitchFamily="34" charset="-122"/>
              </a:rPr>
              <a:t>离校未就业高校毕业生到高校毕业生实习见习基地（该基地为基层单位）参加见习或到企事业单位参与项目研究，视同具有基层工作经历，</a:t>
            </a:r>
            <a:r>
              <a:rPr lang="zh-CN" altLang="zh-CN" sz="2000" b="1" u="sng" dirty="0" smtClean="0">
                <a:solidFill>
                  <a:srgbClr val="FFFF00"/>
                </a:solidFill>
                <a:latin typeface="微软雅黑" pitchFamily="34" charset="-122"/>
                <a:ea typeface="微软雅黑" pitchFamily="34" charset="-122"/>
              </a:rPr>
              <a:t>自报到之日</a:t>
            </a:r>
            <a:r>
              <a:rPr lang="zh-CN" altLang="zh-CN" sz="2000" dirty="0" smtClean="0">
                <a:solidFill>
                  <a:schemeClr val="bg1"/>
                </a:solidFill>
                <a:latin typeface="微软雅黑" pitchFamily="34" charset="-122"/>
                <a:ea typeface="微软雅黑" pitchFamily="34" charset="-122"/>
              </a:rPr>
              <a:t>起算。</a:t>
            </a:r>
            <a:endParaRPr lang="en-US" altLang="zh-CN" sz="2000" dirty="0" smtClean="0">
              <a:solidFill>
                <a:schemeClr val="bg1"/>
              </a:solidFill>
              <a:latin typeface="微软雅黑" pitchFamily="34" charset="-122"/>
              <a:ea typeface="微软雅黑" pitchFamily="34" charset="-122"/>
            </a:endParaRPr>
          </a:p>
          <a:p>
            <a:pPr lvl="0" algn="ctr">
              <a:lnSpc>
                <a:spcPct val="200000"/>
              </a:lnSpc>
            </a:pPr>
            <a:r>
              <a:rPr lang="zh-CN" altLang="en-US" sz="2000" b="1" u="sng" dirty="0" smtClean="0">
                <a:solidFill>
                  <a:srgbClr val="FFFF00"/>
                </a:solidFill>
                <a:latin typeface="微软雅黑" pitchFamily="34" charset="-122"/>
                <a:ea typeface="微软雅黑" pitchFamily="34" charset="-122"/>
              </a:rPr>
              <a:t>工作经历计算时间截止到</a:t>
            </a:r>
            <a:r>
              <a:rPr lang="en-US" altLang="zh-CN" sz="2000" b="1" u="sng" dirty="0" smtClean="0">
                <a:solidFill>
                  <a:srgbClr val="FFFF00"/>
                </a:solidFill>
                <a:latin typeface="微软雅黑" pitchFamily="34" charset="-122"/>
                <a:ea typeface="微软雅黑" pitchFamily="34" charset="-122"/>
              </a:rPr>
              <a:t>2018</a:t>
            </a:r>
            <a:r>
              <a:rPr lang="zh-CN" altLang="en-US" sz="2000" b="1" u="sng" dirty="0" smtClean="0">
                <a:solidFill>
                  <a:srgbClr val="FFFF00"/>
                </a:solidFill>
                <a:latin typeface="微软雅黑" pitchFamily="34" charset="-122"/>
                <a:ea typeface="微软雅黑" pitchFamily="34" charset="-122"/>
              </a:rPr>
              <a:t>年</a:t>
            </a:r>
            <a:r>
              <a:rPr lang="en-US" altLang="zh-CN" sz="2000" b="1" u="sng" dirty="0" smtClean="0">
                <a:solidFill>
                  <a:srgbClr val="FFFF00"/>
                </a:solidFill>
                <a:latin typeface="微软雅黑" pitchFamily="34" charset="-122"/>
                <a:ea typeface="微软雅黑" pitchFamily="34" charset="-122"/>
              </a:rPr>
              <a:t>3</a:t>
            </a:r>
            <a:r>
              <a:rPr lang="zh-CN" altLang="en-US" sz="2000" b="1" u="sng" dirty="0" smtClean="0">
                <a:solidFill>
                  <a:srgbClr val="FFFF00"/>
                </a:solidFill>
                <a:latin typeface="微软雅黑" pitchFamily="34" charset="-122"/>
                <a:ea typeface="微软雅黑" pitchFamily="34" charset="-122"/>
              </a:rPr>
              <a:t>月底</a:t>
            </a:r>
            <a:endParaRPr lang="en-US" altLang="zh-CN" sz="2000" dirty="0" smtClean="0">
              <a:solidFill>
                <a:srgbClr val="FFFF00"/>
              </a:solidFill>
              <a:latin typeface="微软雅黑" pitchFamily="34" charset="-122"/>
              <a:ea typeface="微软雅黑" pitchFamily="34" charset="-122"/>
            </a:endParaRPr>
          </a:p>
          <a:p>
            <a:pPr lvl="0">
              <a:lnSpc>
                <a:spcPct val="150000"/>
              </a:lnSpc>
            </a:pPr>
            <a:endParaRPr sz="2000" b="1" u="sng" dirty="0">
              <a:solidFill>
                <a:schemeClr val="bg1"/>
              </a:solidFill>
              <a:latin typeface="微软雅黑" pitchFamily="34" charset="-122"/>
              <a:ea typeface="微软雅黑" pitchFamily="34" charset="-122"/>
            </a:endParaRPr>
          </a:p>
        </p:txBody>
      </p:sp>
      <p:pic>
        <p:nvPicPr>
          <p:cNvPr id="2" name="图片 1" descr="huida"/>
          <p:cNvPicPr>
            <a:picLocks noChangeAspect="1"/>
          </p:cNvPicPr>
          <p:nvPr/>
        </p:nvPicPr>
        <p:blipFill>
          <a:blip r:embed="rId2" cstate="print"/>
          <a:stretch>
            <a:fillRect/>
          </a:stretch>
        </p:blipFill>
        <p:spPr>
          <a:xfrm>
            <a:off x="611505" y="951230"/>
            <a:ext cx="2214880" cy="22148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344930" y="90170"/>
            <a:ext cx="10558780" cy="6501267"/>
          </a:xfrm>
          <a:prstGeom prst="rect">
            <a:avLst/>
          </a:prstGeom>
          <a:noFill/>
        </p:spPr>
        <p:txBody>
          <a:bodyPr wrap="square" rtlCol="0">
            <a:spAutoFit/>
          </a:bodyPr>
          <a:lstStyle/>
          <a:p>
            <a:pPr>
              <a:lnSpc>
                <a:spcPct val="150000"/>
              </a:lnSpc>
            </a:pPr>
            <a:r>
              <a:rPr lang="en-US" altLang="zh-CN" sz="2000" dirty="0" smtClean="0">
                <a:latin typeface="微软雅黑" pitchFamily="34" charset="-122"/>
                <a:ea typeface="微软雅黑" pitchFamily="34" charset="-122"/>
              </a:rPr>
              <a:t>2.</a:t>
            </a:r>
            <a:r>
              <a:rPr lang="zh-CN" altLang="en-US" sz="2000" dirty="0" smtClean="0">
                <a:latin typeface="微软雅黑" pitchFamily="34" charset="-122"/>
                <a:ea typeface="微软雅黑" pitchFamily="34" charset="-122"/>
              </a:rPr>
              <a:t>下列人员不得报考：</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）曾因犯罪受过刑事处罚的；</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2</a:t>
            </a:r>
            <a:r>
              <a:rPr lang="zh-CN" altLang="en-US" sz="2000" dirty="0" smtClean="0">
                <a:latin typeface="微软雅黑" pitchFamily="34" charset="-122"/>
                <a:ea typeface="微软雅黑" pitchFamily="34" charset="-122"/>
              </a:rPr>
              <a:t>）曾被开除公职的；</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3</a:t>
            </a:r>
            <a:r>
              <a:rPr lang="zh-CN" altLang="en-US" sz="2000" dirty="0" smtClean="0">
                <a:latin typeface="微软雅黑" pitchFamily="34" charset="-122"/>
                <a:ea typeface="微软雅黑" pitchFamily="34" charset="-122"/>
              </a:rPr>
              <a:t>）在各级公务员招考中被认定有舞弊等严重违反录用纪律行为的；</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4</a:t>
            </a:r>
            <a:r>
              <a:rPr lang="zh-CN" altLang="en-US" sz="2000" dirty="0" smtClean="0">
                <a:latin typeface="微软雅黑" pitchFamily="34" charset="-122"/>
                <a:ea typeface="微软雅黑" pitchFamily="34" charset="-122"/>
              </a:rPr>
              <a:t>）现役军人；</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5</a:t>
            </a:r>
            <a:r>
              <a:rPr lang="zh-CN" altLang="en-US" sz="2000" dirty="0" smtClean="0">
                <a:latin typeface="微软雅黑" pitchFamily="34" charset="-122"/>
                <a:ea typeface="微软雅黑" pitchFamily="34" charset="-122"/>
              </a:rPr>
              <a:t>）在职公务员和参照公务员法管理的机关（单位）工作人员；</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6</a:t>
            </a:r>
            <a:r>
              <a:rPr lang="zh-CN" altLang="en-US" sz="2000" dirty="0" smtClean="0">
                <a:latin typeface="微软雅黑" pitchFamily="34" charset="-122"/>
                <a:ea typeface="微软雅黑" pitchFamily="34" charset="-122"/>
              </a:rPr>
              <a:t>）在读的非应届毕业生；</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7</a:t>
            </a:r>
            <a:r>
              <a:rPr lang="zh-CN" altLang="en-US" sz="2000" dirty="0" smtClean="0">
                <a:latin typeface="微软雅黑" pitchFamily="34" charset="-122"/>
                <a:ea typeface="微软雅黑" pitchFamily="34" charset="-122"/>
              </a:rPr>
              <a:t>）公务员和参照公务员法管理的机关（单位）工作人员被辞退未满</a:t>
            </a:r>
            <a:r>
              <a:rPr lang="en-US" altLang="zh-CN" sz="2000" dirty="0" smtClean="0">
                <a:latin typeface="微软雅黑" pitchFamily="34" charset="-122"/>
                <a:ea typeface="微软雅黑" pitchFamily="34" charset="-122"/>
              </a:rPr>
              <a:t>5</a:t>
            </a:r>
            <a:r>
              <a:rPr lang="zh-CN" altLang="en-US" sz="2000" dirty="0" smtClean="0">
                <a:latin typeface="微软雅黑" pitchFamily="34" charset="-122"/>
                <a:ea typeface="微软雅黑" pitchFamily="34" charset="-122"/>
              </a:rPr>
              <a:t>年的；</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8</a:t>
            </a:r>
            <a:r>
              <a:rPr lang="zh-CN" altLang="en-US" sz="2000" dirty="0" smtClean="0">
                <a:latin typeface="微软雅黑" pitchFamily="34" charset="-122"/>
                <a:ea typeface="微软雅黑" pitchFamily="34" charset="-122"/>
              </a:rPr>
              <a:t>）法律规定不得录用为公务员的其他情形的。</a:t>
            </a:r>
          </a:p>
          <a:p>
            <a:pPr>
              <a:lnSpc>
                <a:spcPct val="150000"/>
              </a:lnSpc>
            </a:pPr>
            <a:r>
              <a:rPr lang="zh-CN" altLang="en-US" sz="2000" dirty="0" smtClean="0">
                <a:latin typeface="微软雅黑" pitchFamily="34" charset="-122"/>
                <a:ea typeface="微软雅黑" pitchFamily="34" charset="-122"/>
              </a:rPr>
              <a:t>    报考人员与现工作单位（岗位）有服务期限约定或服务年限要求以及有其他报考相关限定的，从其规定。公安院校公安专业</a:t>
            </a:r>
            <a:r>
              <a:rPr lang="en-US" altLang="zh-CN" sz="2000" dirty="0" smtClean="0">
                <a:latin typeface="微软雅黑" pitchFamily="34" charset="-122"/>
                <a:ea typeface="微软雅黑" pitchFamily="34" charset="-122"/>
              </a:rPr>
              <a:t>2018</a:t>
            </a:r>
            <a:r>
              <a:rPr lang="zh-CN" altLang="en-US" sz="2000" dirty="0" smtClean="0">
                <a:latin typeface="微软雅黑" pitchFamily="34" charset="-122"/>
                <a:ea typeface="微软雅黑" pitchFamily="34" charset="-122"/>
              </a:rPr>
              <a:t>年毕业生不得报考公安人民警察职位。</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3. </a:t>
            </a:r>
            <a:r>
              <a:rPr lang="zh-CN" altLang="en-US" sz="2000" dirty="0" smtClean="0">
                <a:latin typeface="微软雅黑" pitchFamily="34" charset="-122"/>
                <a:ea typeface="微软雅黑" pitchFamily="34" charset="-122"/>
              </a:rPr>
              <a:t>报考人员不得报考录用后即构成公务员法第六十八条规定的回避关系的招录职位。</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4. </a:t>
            </a:r>
            <a:r>
              <a:rPr lang="zh-CN" altLang="en-US" sz="2000" u="sng" dirty="0" smtClean="0">
                <a:solidFill>
                  <a:srgbClr val="FF0000"/>
                </a:solidFill>
                <a:latin typeface="微软雅黑" pitchFamily="34" charset="-122"/>
                <a:ea typeface="微软雅黑" pitchFamily="34" charset="-122"/>
              </a:rPr>
              <a:t>在全日制普通高校脱产就读且在</a:t>
            </a:r>
            <a:r>
              <a:rPr lang="en-US" altLang="zh-CN" sz="2000" u="sng" dirty="0" smtClean="0">
                <a:solidFill>
                  <a:srgbClr val="FF0000"/>
                </a:solidFill>
                <a:latin typeface="微软雅黑" pitchFamily="34" charset="-122"/>
                <a:ea typeface="微软雅黑" pitchFamily="34" charset="-122"/>
              </a:rPr>
              <a:t>2018</a:t>
            </a:r>
            <a:r>
              <a:rPr lang="zh-CN" altLang="en-US" sz="2000" u="sng" dirty="0" smtClean="0">
                <a:solidFill>
                  <a:srgbClr val="FF0000"/>
                </a:solidFill>
                <a:latin typeface="微软雅黑" pitchFamily="34" charset="-122"/>
                <a:ea typeface="微软雅黑" pitchFamily="34" charset="-122"/>
              </a:rPr>
              <a:t>年</a:t>
            </a:r>
            <a:r>
              <a:rPr lang="en-US" altLang="zh-CN" sz="2000" u="sng" dirty="0" smtClean="0">
                <a:solidFill>
                  <a:srgbClr val="FF0000"/>
                </a:solidFill>
                <a:latin typeface="微软雅黑" pitchFamily="34" charset="-122"/>
                <a:ea typeface="微软雅黑" pitchFamily="34" charset="-122"/>
              </a:rPr>
              <a:t>7</a:t>
            </a:r>
            <a:r>
              <a:rPr lang="zh-CN" altLang="en-US" sz="2000" u="sng" dirty="0" smtClean="0">
                <a:solidFill>
                  <a:srgbClr val="FF0000"/>
                </a:solidFill>
                <a:latin typeface="微软雅黑" pitchFamily="34" charset="-122"/>
                <a:ea typeface="微软雅黑" pitchFamily="34" charset="-122"/>
              </a:rPr>
              <a:t>月</a:t>
            </a:r>
            <a:r>
              <a:rPr lang="en-US" altLang="zh-CN" sz="2000" u="sng" dirty="0" smtClean="0">
                <a:solidFill>
                  <a:srgbClr val="FF0000"/>
                </a:solidFill>
                <a:latin typeface="微软雅黑" pitchFamily="34" charset="-122"/>
                <a:ea typeface="微软雅黑" pitchFamily="34" charset="-122"/>
              </a:rPr>
              <a:t>31</a:t>
            </a:r>
            <a:r>
              <a:rPr lang="zh-CN" altLang="en-US" sz="2000" u="sng" dirty="0" smtClean="0">
                <a:solidFill>
                  <a:srgbClr val="FF0000"/>
                </a:solidFill>
                <a:latin typeface="微软雅黑" pitchFamily="34" charset="-122"/>
                <a:ea typeface="微软雅黑" pitchFamily="34" charset="-122"/>
              </a:rPr>
              <a:t>日前不能取得相应学历（学位）证的专科生、本科生、研究生，不能凭已取得的学历（学位）证报考。</a:t>
            </a:r>
            <a:endParaRPr lang="zh-CN" altLang="en-US" sz="2000" u="sng" dirty="0">
              <a:solidFill>
                <a:srgbClr val="FF0000"/>
              </a:solidFill>
              <a:latin typeface="微软雅黑" pitchFamily="34" charset="-122"/>
              <a:ea typeface="微软雅黑"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990573" y="363255"/>
            <a:ext cx="9208770" cy="5632311"/>
          </a:xfrm>
          <a:prstGeom prst="rect">
            <a:avLst/>
          </a:prstGeom>
          <a:noFill/>
        </p:spPr>
        <p:txBody>
          <a:bodyPr wrap="square" rtlCol="0">
            <a:spAutoFit/>
          </a:bodyPr>
          <a:lstStyle/>
          <a:p>
            <a:pPr>
              <a:lnSpc>
                <a:spcPct val="150000"/>
              </a:lnSpc>
            </a:pPr>
            <a:r>
              <a:rPr lang="zh-CN" altLang="en-US" sz="2000" dirty="0" smtClean="0">
                <a:latin typeface="微软雅黑" pitchFamily="34" charset="-122"/>
                <a:ea typeface="微软雅黑" pitchFamily="34" charset="-122"/>
              </a:rPr>
              <a:t>（一）职位查询</a:t>
            </a:r>
          </a:p>
          <a:p>
            <a:pPr>
              <a:lnSpc>
                <a:spcPct val="150000"/>
              </a:lnSpc>
            </a:pPr>
            <a:r>
              <a:rPr lang="zh-CN" altLang="en-US" sz="2000" dirty="0" smtClean="0">
                <a:latin typeface="微软雅黑" pitchFamily="34" charset="-122"/>
                <a:ea typeface="微软雅黑" pitchFamily="34" charset="-122"/>
              </a:rPr>
              <a:t>    各招录机关具体招录职位详见附件</a:t>
            </a:r>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。招录职位有专业要求的，统一参考</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重庆市考试录用公务员专业参考目录</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（附件</a:t>
            </a:r>
            <a:r>
              <a:rPr lang="en-US" altLang="zh-CN" sz="2000" dirty="0" smtClean="0">
                <a:latin typeface="微软雅黑" pitchFamily="34" charset="-122"/>
                <a:ea typeface="微软雅黑" pitchFamily="34" charset="-122"/>
              </a:rPr>
              <a:t>2</a:t>
            </a:r>
            <a:r>
              <a:rPr lang="zh-CN" altLang="en-US" sz="2000" dirty="0" smtClean="0">
                <a:latin typeface="微软雅黑" pitchFamily="34" charset="-122"/>
                <a:ea typeface="微软雅黑" pitchFamily="34" charset="-122"/>
              </a:rPr>
              <a:t>）。有关报考政策和报名网络技术等事宜，请参阅</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重庆市考试录用公务员报考指南（</a:t>
            </a:r>
            <a:r>
              <a:rPr lang="en-US" altLang="zh-CN" sz="2000" dirty="0" smtClean="0">
                <a:latin typeface="微软雅黑" pitchFamily="34" charset="-122"/>
                <a:ea typeface="微软雅黑" pitchFamily="34" charset="-122"/>
              </a:rPr>
              <a:t>2018</a:t>
            </a:r>
            <a:r>
              <a:rPr lang="zh-CN" altLang="en-US" sz="2000" dirty="0" smtClean="0">
                <a:latin typeface="微软雅黑" pitchFamily="34" charset="-122"/>
                <a:ea typeface="微软雅黑" pitchFamily="34" charset="-122"/>
              </a:rPr>
              <a:t>年上半年修订）</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。报考人员如对招录职位中的学历、学位、资格条件等其他报考条件有疑问的，可直接电话咨询招录单位，招录机关（单位）联系方式见附件</a:t>
            </a:r>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a:t>
            </a:r>
          </a:p>
          <a:p>
            <a:pPr>
              <a:lnSpc>
                <a:spcPct val="150000"/>
              </a:lnSpc>
            </a:pPr>
            <a:r>
              <a:rPr lang="zh-CN" altLang="en-US" sz="2000" dirty="0" smtClean="0">
                <a:latin typeface="微软雅黑" pitchFamily="34" charset="-122"/>
                <a:ea typeface="微软雅黑" pitchFamily="34" charset="-122"/>
              </a:rPr>
              <a:t>    特别提醒：</a:t>
            </a:r>
            <a:r>
              <a:rPr lang="zh-CN" altLang="en-US" sz="2000" u="sng" dirty="0" smtClean="0">
                <a:solidFill>
                  <a:srgbClr val="FF0000"/>
                </a:solidFill>
                <a:latin typeface="微软雅黑" pitchFamily="34" charset="-122"/>
                <a:ea typeface="微软雅黑" pitchFamily="34" charset="-122"/>
              </a:rPr>
              <a:t>因往年考生多次在报考专业上出现失误，此次报名，凡报考人员认为所学专业符合报考职位要求，但毕业证书上所列专业名称与职位要求的专业名称不一致的（含相近相似的专业），需由报考人员向招录机关（单位）提供教育行政主管部门认可的学习课程等证明资料，经招录机关（单位）审核同意，并报市公务员局备案后，方可报名</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pPr>
              <a:lnSpc>
                <a:spcPct val="150000"/>
              </a:lnSpc>
            </a:pPr>
            <a:endParaRPr lang="zh-CN" altLang="en-US" sz="2000" dirty="0">
              <a:latin typeface="微软雅黑" pitchFamily="34" charset="-122"/>
              <a:ea typeface="微软雅黑"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descr="question48"/>
          <p:cNvPicPr>
            <a:picLocks noChangeAspect="1"/>
          </p:cNvPicPr>
          <p:nvPr/>
        </p:nvPicPr>
        <p:blipFill>
          <a:blip r:embed="rId2" cstate="print"/>
          <a:stretch>
            <a:fillRect/>
          </a:stretch>
        </p:blipFill>
        <p:spPr>
          <a:xfrm>
            <a:off x="2811780" y="1906270"/>
            <a:ext cx="1156335" cy="1156335"/>
          </a:xfrm>
          <a:prstGeom prst="rect">
            <a:avLst/>
          </a:prstGeom>
        </p:spPr>
      </p:pic>
      <p:sp>
        <p:nvSpPr>
          <p:cNvPr id="7" name="矩形标注 6"/>
          <p:cNvSpPr/>
          <p:nvPr/>
        </p:nvSpPr>
        <p:spPr>
          <a:xfrm>
            <a:off x="4432300" y="2626360"/>
            <a:ext cx="4455160" cy="1604645"/>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792345" y="3121660"/>
            <a:ext cx="3759200" cy="577081"/>
          </a:xfrm>
          <a:prstGeom prst="rect">
            <a:avLst/>
          </a:prstGeom>
          <a:noFill/>
        </p:spPr>
        <p:txBody>
          <a:bodyPr wrap="square" rtlCol="0">
            <a:spAutoFit/>
          </a:bodyPr>
          <a:lstStyle/>
          <a:p>
            <a:pPr>
              <a:lnSpc>
                <a:spcPct val="150000"/>
              </a:lnSpc>
            </a:pPr>
            <a:r>
              <a:rPr lang="zh-CN" altLang="en-US" sz="2400" dirty="0" smtClean="0">
                <a:solidFill>
                  <a:schemeClr val="bg1"/>
                </a:solidFill>
                <a:latin typeface="微软雅黑" pitchFamily="34" charset="-122"/>
                <a:ea typeface="微软雅黑" pitchFamily="34" charset="-122"/>
              </a:rPr>
              <a:t>专业是否符合岗位要求</a:t>
            </a:r>
            <a:r>
              <a:rPr sz="2400" dirty="0" smtClean="0">
                <a:solidFill>
                  <a:schemeClr val="bg1"/>
                </a:solidFill>
                <a:latin typeface="微软雅黑" pitchFamily="34" charset="-122"/>
                <a:ea typeface="微软雅黑" pitchFamily="34" charset="-122"/>
              </a:rPr>
              <a:t>？</a:t>
            </a:r>
            <a:endParaRPr sz="2400" dirty="0">
              <a:solidFill>
                <a:schemeClr val="bg1"/>
              </a:solidFill>
              <a:latin typeface="微软雅黑" pitchFamily="34" charset="-122"/>
              <a:ea typeface="微软雅黑"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标注 6"/>
          <p:cNvSpPr/>
          <p:nvPr/>
        </p:nvSpPr>
        <p:spPr>
          <a:xfrm>
            <a:off x="3665394" y="379025"/>
            <a:ext cx="7132955" cy="3392057"/>
          </a:xfrm>
          <a:prstGeom prst="wedgeRectCallout">
            <a:avLst>
              <a:gd name="adj1" fmla="val -63469"/>
              <a:gd name="adj2" fmla="val -20621"/>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884469" y="583843"/>
            <a:ext cx="6694805" cy="3170099"/>
          </a:xfrm>
          <a:prstGeom prst="rect">
            <a:avLst/>
          </a:prstGeom>
          <a:noFill/>
        </p:spPr>
        <p:txBody>
          <a:bodyPr wrap="square" rtlCol="0">
            <a:spAutoFit/>
          </a:bodyPr>
          <a:lstStyle/>
          <a:p>
            <a:pPr lvl="0">
              <a:lnSpc>
                <a:spcPct val="200000"/>
              </a:lnSpc>
            </a:pPr>
            <a:r>
              <a:rPr lang="en-US" altLang="zh-CN" sz="2000" b="1" dirty="0" smtClean="0">
                <a:solidFill>
                  <a:schemeClr val="bg1"/>
                </a:solidFill>
                <a:latin typeface="微软雅黑" pitchFamily="34" charset="-122"/>
                <a:ea typeface="微软雅黑" pitchFamily="34" charset="-122"/>
              </a:rPr>
              <a:t>1</a:t>
            </a:r>
            <a:r>
              <a:rPr lang="zh-CN" altLang="en-US" sz="2000" b="1" dirty="0" smtClean="0">
                <a:solidFill>
                  <a:schemeClr val="bg1"/>
                </a:solidFill>
                <a:latin typeface="微软雅黑" pitchFamily="34" charset="-122"/>
                <a:ea typeface="微软雅黑" pitchFamily="34" charset="-122"/>
              </a:rPr>
              <a:t>、</a:t>
            </a:r>
            <a:r>
              <a:rPr lang="zh-CN" altLang="zh-CN" sz="2000" b="1" dirty="0" smtClean="0">
                <a:solidFill>
                  <a:schemeClr val="bg1"/>
                </a:solidFill>
                <a:latin typeface="微软雅黑" pitchFamily="34" charset="-122"/>
                <a:ea typeface="微软雅黑" pitchFamily="34" charset="-122"/>
              </a:rPr>
              <a:t>毕业证上所列的</a:t>
            </a:r>
            <a:r>
              <a:rPr lang="zh-CN" altLang="zh-CN" sz="2000" b="1" u="sng" dirty="0" smtClean="0">
                <a:solidFill>
                  <a:srgbClr val="FFFF00"/>
                </a:solidFill>
                <a:latin typeface="微软雅黑" pitchFamily="34" charset="-122"/>
                <a:ea typeface="微软雅黑" pitchFamily="34" charset="-122"/>
              </a:rPr>
              <a:t>专业名称</a:t>
            </a:r>
            <a:r>
              <a:rPr lang="zh-CN" altLang="zh-CN" sz="2000" b="1" dirty="0" smtClean="0">
                <a:solidFill>
                  <a:schemeClr val="bg1"/>
                </a:solidFill>
                <a:latin typeface="微软雅黑" pitchFamily="34" charset="-122"/>
                <a:ea typeface="微软雅黑" pitchFamily="34" charset="-122"/>
              </a:rPr>
              <a:t>必须与</a:t>
            </a:r>
            <a:r>
              <a:rPr lang="zh-CN" altLang="zh-CN" sz="2000" b="1" u="sng" dirty="0" smtClean="0">
                <a:solidFill>
                  <a:srgbClr val="FFFF00"/>
                </a:solidFill>
                <a:latin typeface="微软雅黑" pitchFamily="34" charset="-122"/>
                <a:ea typeface="微软雅黑" pitchFamily="34" charset="-122"/>
              </a:rPr>
              <a:t>职位要求</a:t>
            </a:r>
            <a:r>
              <a:rPr lang="zh-CN" altLang="en-US" sz="2000" b="1" u="sng" dirty="0" smtClean="0">
                <a:solidFill>
                  <a:srgbClr val="FFFF00"/>
                </a:solidFill>
                <a:latin typeface="微软雅黑" pitchFamily="34" charset="-122"/>
                <a:ea typeface="微软雅黑" pitchFamily="34" charset="-122"/>
              </a:rPr>
              <a:t>专业</a:t>
            </a:r>
            <a:r>
              <a:rPr lang="zh-CN" altLang="zh-CN" sz="2000" b="1" dirty="0" smtClean="0">
                <a:solidFill>
                  <a:schemeClr val="bg1"/>
                </a:solidFill>
                <a:latin typeface="微软雅黑" pitchFamily="34" charset="-122"/>
                <a:ea typeface="微软雅黑" pitchFamily="34" charset="-122"/>
              </a:rPr>
              <a:t>一致（不能多字或者少字）。</a:t>
            </a:r>
            <a:endParaRPr lang="en-US" altLang="zh-CN" sz="2000" b="1" dirty="0" smtClean="0">
              <a:solidFill>
                <a:schemeClr val="bg1"/>
              </a:solidFill>
              <a:latin typeface="微软雅黑" pitchFamily="34" charset="-122"/>
              <a:ea typeface="微软雅黑" pitchFamily="34" charset="-122"/>
            </a:endParaRPr>
          </a:p>
          <a:p>
            <a:pPr lvl="0">
              <a:lnSpc>
                <a:spcPct val="200000"/>
              </a:lnSpc>
            </a:pPr>
            <a:r>
              <a:rPr lang="en-US" altLang="zh-CN" sz="2000" b="1" dirty="0" smtClean="0">
                <a:solidFill>
                  <a:schemeClr val="bg1"/>
                </a:solidFill>
                <a:latin typeface="微软雅黑" pitchFamily="34" charset="-122"/>
                <a:ea typeface="微软雅黑" pitchFamily="34" charset="-122"/>
              </a:rPr>
              <a:t>2</a:t>
            </a:r>
            <a:r>
              <a:rPr lang="zh-CN" altLang="en-US" sz="2000" b="1" dirty="0" smtClean="0">
                <a:solidFill>
                  <a:schemeClr val="bg1"/>
                </a:solidFill>
                <a:latin typeface="微软雅黑" pitchFamily="34" charset="-122"/>
                <a:ea typeface="微软雅黑" pitchFamily="34" charset="-122"/>
              </a:rPr>
              <a:t>、</a:t>
            </a:r>
            <a:r>
              <a:rPr lang="zh-CN" altLang="zh-CN" sz="2000" b="1" dirty="0" smtClean="0">
                <a:solidFill>
                  <a:schemeClr val="bg1"/>
                </a:solidFill>
                <a:latin typeface="微软雅黑" pitchFamily="34" charset="-122"/>
                <a:ea typeface="微软雅黑" pitchFamily="34" charset="-122"/>
              </a:rPr>
              <a:t>如果专业相近或者相似的情况，提前联系招考部门进行沟通。</a:t>
            </a:r>
            <a:endParaRPr lang="en-US" altLang="zh-CN" sz="2000" b="1" dirty="0" smtClean="0">
              <a:solidFill>
                <a:schemeClr val="bg1"/>
              </a:solidFill>
              <a:latin typeface="微软雅黑" pitchFamily="34" charset="-122"/>
              <a:ea typeface="微软雅黑" pitchFamily="34" charset="-122"/>
            </a:endParaRPr>
          </a:p>
          <a:p>
            <a:pPr lvl="0">
              <a:lnSpc>
                <a:spcPct val="200000"/>
              </a:lnSpc>
            </a:pPr>
            <a:r>
              <a:rPr lang="zh-CN" altLang="en-US" sz="2000" b="1" u="sng" dirty="0" smtClean="0">
                <a:solidFill>
                  <a:schemeClr val="bg1"/>
                </a:solidFill>
                <a:latin typeface="微软雅黑" pitchFamily="34" charset="-122"/>
                <a:ea typeface="微软雅黑" pitchFamily="34" charset="-122"/>
              </a:rPr>
              <a:t>建议：</a:t>
            </a:r>
            <a:r>
              <a:rPr lang="zh-CN" altLang="en-US" sz="2000" b="1" u="sng" dirty="0" smtClean="0">
                <a:solidFill>
                  <a:srgbClr val="FFFF00"/>
                </a:solidFill>
                <a:latin typeface="微软雅黑" pitchFamily="34" charset="-122"/>
                <a:ea typeface="微软雅黑" pitchFamily="34" charset="-122"/>
              </a:rPr>
              <a:t>尽可能选择专业要求一致的岗位</a:t>
            </a:r>
            <a:endParaRPr sz="2000" b="1" u="sng" dirty="0">
              <a:solidFill>
                <a:srgbClr val="FFFF00"/>
              </a:solidFill>
              <a:latin typeface="微软雅黑" pitchFamily="34" charset="-122"/>
              <a:ea typeface="微软雅黑" pitchFamily="34" charset="-122"/>
            </a:endParaRPr>
          </a:p>
        </p:txBody>
      </p:sp>
      <p:pic>
        <p:nvPicPr>
          <p:cNvPr id="2" name="图片 1" descr="huida"/>
          <p:cNvPicPr>
            <a:picLocks noChangeAspect="1"/>
          </p:cNvPicPr>
          <p:nvPr/>
        </p:nvPicPr>
        <p:blipFill>
          <a:blip r:embed="rId2" cstate="print"/>
          <a:stretch>
            <a:fillRect/>
          </a:stretch>
        </p:blipFill>
        <p:spPr>
          <a:xfrm>
            <a:off x="561401" y="263047"/>
            <a:ext cx="2214880" cy="2214880"/>
          </a:xfrm>
          <a:prstGeom prst="rect">
            <a:avLst/>
          </a:prstGeom>
        </p:spPr>
      </p:pic>
      <p:sp>
        <p:nvSpPr>
          <p:cNvPr id="9" name="文本框 7"/>
          <p:cNvSpPr txBox="1"/>
          <p:nvPr/>
        </p:nvSpPr>
        <p:spPr>
          <a:xfrm>
            <a:off x="3652475" y="3811012"/>
            <a:ext cx="5767097" cy="3046988"/>
          </a:xfrm>
          <a:prstGeom prst="rect">
            <a:avLst/>
          </a:prstGeom>
          <a:noFill/>
        </p:spPr>
        <p:txBody>
          <a:bodyPr wrap="square" rtlCol="0">
            <a:spAutoFit/>
          </a:bodyPr>
          <a:lstStyle/>
          <a:p>
            <a:pPr>
              <a:lnSpc>
                <a:spcPct val="200000"/>
              </a:lnSpc>
            </a:pPr>
            <a:r>
              <a:rPr lang="zh-CN" altLang="en-US" sz="2400" dirty="0" smtClean="0">
                <a:solidFill>
                  <a:srgbClr val="FF0000"/>
                </a:solidFill>
                <a:latin typeface="微软雅黑" pitchFamily="34" charset="-122"/>
                <a:ea typeface="微软雅黑" pitchFamily="34" charset="-122"/>
              </a:rPr>
              <a:t>比如：</a:t>
            </a:r>
            <a:endParaRPr lang="en-US" altLang="zh-CN" sz="2400" dirty="0" smtClean="0">
              <a:solidFill>
                <a:srgbClr val="FF0000"/>
              </a:solidFill>
              <a:latin typeface="微软雅黑" pitchFamily="34" charset="-122"/>
              <a:ea typeface="微软雅黑" pitchFamily="34" charset="-122"/>
            </a:endParaRPr>
          </a:p>
          <a:p>
            <a:pPr>
              <a:lnSpc>
                <a:spcPct val="200000"/>
              </a:lnSpc>
            </a:pPr>
            <a:r>
              <a:rPr lang="zh-CN" altLang="en-US" sz="2400" dirty="0" smtClean="0">
                <a:solidFill>
                  <a:srgbClr val="FF0000"/>
                </a:solidFill>
                <a:latin typeface="微软雅黑" pitchFamily="34" charset="-122"/>
                <a:ea typeface="微软雅黑" pitchFamily="34" charset="-122"/>
              </a:rPr>
              <a:t>招考岗位的专业要求：会计</a:t>
            </a:r>
            <a:endParaRPr lang="en-US" altLang="zh-CN" sz="2400" dirty="0" smtClean="0">
              <a:solidFill>
                <a:srgbClr val="FF0000"/>
              </a:solidFill>
              <a:latin typeface="微软雅黑" pitchFamily="34" charset="-122"/>
              <a:ea typeface="微软雅黑" pitchFamily="34" charset="-122"/>
            </a:endParaRPr>
          </a:p>
          <a:p>
            <a:pPr>
              <a:lnSpc>
                <a:spcPct val="200000"/>
              </a:lnSpc>
            </a:pPr>
            <a:r>
              <a:rPr lang="zh-CN" altLang="en-US" sz="2400" dirty="0" smtClean="0">
                <a:solidFill>
                  <a:srgbClr val="FF0000"/>
                </a:solidFill>
                <a:latin typeface="微软雅黑" pitchFamily="34" charset="-122"/>
                <a:ea typeface="微软雅黑" pitchFamily="34" charset="-122"/>
              </a:rPr>
              <a:t>毕业证上的专业是：财会和会计</a:t>
            </a:r>
            <a:endParaRPr lang="en-US" altLang="zh-CN" sz="2400" dirty="0" smtClean="0">
              <a:solidFill>
                <a:srgbClr val="FF0000"/>
              </a:solidFill>
              <a:latin typeface="微软雅黑" pitchFamily="34" charset="-122"/>
              <a:ea typeface="微软雅黑" pitchFamily="34" charset="-122"/>
            </a:endParaRPr>
          </a:p>
          <a:p>
            <a:pPr>
              <a:lnSpc>
                <a:spcPct val="200000"/>
              </a:lnSpc>
            </a:pPr>
            <a:r>
              <a:rPr lang="zh-CN" altLang="en-US" sz="2400" dirty="0" smtClean="0">
                <a:solidFill>
                  <a:srgbClr val="FF0000"/>
                </a:solidFill>
                <a:latin typeface="微软雅黑" pitchFamily="34" charset="-122"/>
                <a:ea typeface="微软雅黑" pitchFamily="34" charset="-122"/>
              </a:rPr>
              <a:t>不属于专业一致，属于专业相近或相似</a:t>
            </a:r>
            <a:endParaRPr sz="2400" dirty="0">
              <a:solidFill>
                <a:srgbClr val="FF0000"/>
              </a:solidFill>
              <a:latin typeface="微软雅黑" pitchFamily="34" charset="-122"/>
              <a:ea typeface="微软雅黑"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064713" y="0"/>
            <a:ext cx="10935222" cy="6962932"/>
          </a:xfrm>
          <a:prstGeom prst="rect">
            <a:avLst/>
          </a:prstGeom>
          <a:noFill/>
        </p:spPr>
        <p:txBody>
          <a:bodyPr wrap="square" rtlCol="0">
            <a:spAutoFit/>
          </a:bodyPr>
          <a:lstStyle/>
          <a:p>
            <a:pPr>
              <a:lnSpc>
                <a:spcPct val="150000"/>
              </a:lnSpc>
            </a:pPr>
            <a:r>
              <a:rPr lang="zh-CN" altLang="en-US" sz="2000" dirty="0" smtClean="0">
                <a:latin typeface="微软雅黑" pitchFamily="34" charset="-122"/>
                <a:ea typeface="微软雅黑" pitchFamily="34" charset="-122"/>
              </a:rPr>
              <a:t>（二）网上报名</a:t>
            </a:r>
          </a:p>
          <a:p>
            <a:pPr>
              <a:lnSpc>
                <a:spcPct val="150000"/>
              </a:lnSpc>
            </a:pPr>
            <a:r>
              <a:rPr lang="zh-CN" altLang="en-US" sz="2000" dirty="0" smtClean="0">
                <a:latin typeface="微软雅黑" pitchFamily="34" charset="-122"/>
                <a:ea typeface="微软雅黑" pitchFamily="34" charset="-122"/>
              </a:rPr>
              <a:t>    本次采取网络报名的方式进行，不设现场报名。报考人员可登录重庆人力资源和社会保障网（</a:t>
            </a:r>
            <a:r>
              <a:rPr lang="en-US" altLang="zh-CN" sz="2000" dirty="0" smtClean="0">
                <a:latin typeface="微软雅黑" pitchFamily="34" charset="-122"/>
                <a:ea typeface="微软雅黑" pitchFamily="34" charset="-122"/>
              </a:rPr>
              <a:t>http:// www. cqhrss.gov.cn/</a:t>
            </a:r>
            <a:r>
              <a:rPr lang="zh-CN" altLang="en-US" sz="2000" dirty="0" smtClean="0">
                <a:latin typeface="微软雅黑" pitchFamily="34" charset="-122"/>
                <a:ea typeface="微软雅黑" pitchFamily="34" charset="-122"/>
              </a:rPr>
              <a:t>）首页“办事大厅”中的“人事考试网上报名”栏目，或通过“重庆市考试录用公务员信息”（</a:t>
            </a:r>
            <a:r>
              <a:rPr lang="en-US" altLang="zh-CN" sz="2000" dirty="0" smtClean="0">
                <a:latin typeface="微软雅黑" pitchFamily="34" charset="-122"/>
                <a:ea typeface="微软雅黑" pitchFamily="34" charset="-122"/>
              </a:rPr>
              <a:t>http:// gongwuyuan.cqhrss.gov.cn/u/</a:t>
            </a:r>
            <a:r>
              <a:rPr lang="en-US" altLang="zh-CN" sz="2000" dirty="0" err="1" smtClean="0">
                <a:latin typeface="微软雅黑" pitchFamily="34" charset="-122"/>
                <a:ea typeface="微软雅黑" pitchFamily="34" charset="-122"/>
              </a:rPr>
              <a:t>gongwuyuan</a:t>
            </a:r>
            <a:r>
              <a:rPr lang="en-US" altLang="zh-CN" sz="2000" dirty="0" smtClean="0">
                <a:latin typeface="微软雅黑" pitchFamily="34" charset="-122"/>
                <a:ea typeface="微软雅黑" pitchFamily="34" charset="-122"/>
              </a:rPr>
              <a:t>/index00530001.shtml</a:t>
            </a:r>
            <a:r>
              <a:rPr lang="zh-CN" altLang="en-US" sz="2000" dirty="0" smtClean="0">
                <a:latin typeface="微软雅黑" pitchFamily="34" charset="-122"/>
                <a:ea typeface="微软雅黑" pitchFamily="34" charset="-122"/>
              </a:rPr>
              <a:t>，下同）的“公招公务员报名入口”进入报名系统。网上报名按以下程序进行：</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．提交报考申请。报考人员可在</a:t>
            </a:r>
            <a:r>
              <a:rPr lang="en-US" altLang="zh-CN" sz="2000" u="sng" dirty="0" smtClean="0">
                <a:solidFill>
                  <a:srgbClr val="FF0000"/>
                </a:solidFill>
                <a:latin typeface="微软雅黑" pitchFamily="34" charset="-122"/>
                <a:ea typeface="微软雅黑" pitchFamily="34" charset="-122"/>
              </a:rPr>
              <a:t>2018</a:t>
            </a:r>
            <a:r>
              <a:rPr lang="zh-CN" altLang="en-US" sz="2000" u="sng" dirty="0" smtClean="0">
                <a:solidFill>
                  <a:srgbClr val="FF0000"/>
                </a:solidFill>
                <a:latin typeface="微软雅黑" pitchFamily="34" charset="-122"/>
                <a:ea typeface="微软雅黑" pitchFamily="34" charset="-122"/>
              </a:rPr>
              <a:t>年</a:t>
            </a:r>
            <a:r>
              <a:rPr lang="en-US" altLang="zh-CN" sz="2000" u="sng" dirty="0" smtClean="0">
                <a:solidFill>
                  <a:srgbClr val="FF0000"/>
                </a:solidFill>
                <a:latin typeface="微软雅黑" pitchFamily="34" charset="-122"/>
                <a:ea typeface="微软雅黑" pitchFamily="34" charset="-122"/>
              </a:rPr>
              <a:t>3</a:t>
            </a:r>
            <a:r>
              <a:rPr lang="zh-CN" altLang="en-US" sz="2000" u="sng" dirty="0" smtClean="0">
                <a:solidFill>
                  <a:srgbClr val="FF0000"/>
                </a:solidFill>
                <a:latin typeface="微软雅黑" pitchFamily="34" charset="-122"/>
                <a:ea typeface="微软雅黑" pitchFamily="34" charset="-122"/>
              </a:rPr>
              <a:t>月</a:t>
            </a:r>
            <a:r>
              <a:rPr lang="en-US" altLang="zh-CN" sz="2000" u="sng" dirty="0" smtClean="0">
                <a:solidFill>
                  <a:srgbClr val="FF0000"/>
                </a:solidFill>
                <a:latin typeface="微软雅黑" pitchFamily="34" charset="-122"/>
                <a:ea typeface="微软雅黑" pitchFamily="34" charset="-122"/>
              </a:rPr>
              <a:t>23</a:t>
            </a:r>
            <a:r>
              <a:rPr lang="zh-CN" altLang="en-US" sz="2000" u="sng" dirty="0" smtClean="0">
                <a:solidFill>
                  <a:srgbClr val="FF0000"/>
                </a:solidFill>
                <a:latin typeface="微软雅黑" pitchFamily="34" charset="-122"/>
                <a:ea typeface="微软雅黑" pitchFamily="34" charset="-122"/>
              </a:rPr>
              <a:t>日</a:t>
            </a:r>
            <a:r>
              <a:rPr lang="en-US" altLang="zh-CN" sz="2000" u="sng" dirty="0" smtClean="0">
                <a:solidFill>
                  <a:srgbClr val="FF0000"/>
                </a:solidFill>
                <a:latin typeface="微软雅黑" pitchFamily="34" charset="-122"/>
                <a:ea typeface="微软雅黑" pitchFamily="34" charset="-122"/>
              </a:rPr>
              <a:t>9</a:t>
            </a:r>
            <a:r>
              <a:rPr lang="zh-CN" altLang="en-US" sz="2000" u="sng" dirty="0" smtClean="0">
                <a:solidFill>
                  <a:srgbClr val="FF0000"/>
                </a:solidFill>
                <a:latin typeface="微软雅黑" pitchFamily="34" charset="-122"/>
                <a:ea typeface="微软雅黑" pitchFamily="34" charset="-122"/>
              </a:rPr>
              <a:t>：</a:t>
            </a:r>
            <a:r>
              <a:rPr lang="en-US" altLang="zh-CN" sz="2000" u="sng" dirty="0" smtClean="0">
                <a:solidFill>
                  <a:srgbClr val="FF0000"/>
                </a:solidFill>
                <a:latin typeface="微软雅黑" pitchFamily="34" charset="-122"/>
                <a:ea typeface="微软雅黑" pitchFamily="34" charset="-122"/>
              </a:rPr>
              <a:t>00</a:t>
            </a:r>
            <a:r>
              <a:rPr lang="zh-CN" altLang="en-US" sz="2000" u="sng" dirty="0" smtClean="0">
                <a:solidFill>
                  <a:srgbClr val="FF0000"/>
                </a:solidFill>
                <a:latin typeface="微软雅黑" pitchFamily="34" charset="-122"/>
                <a:ea typeface="微软雅黑" pitchFamily="34" charset="-122"/>
              </a:rPr>
              <a:t>至</a:t>
            </a:r>
            <a:r>
              <a:rPr lang="en-US" altLang="zh-CN" sz="2000" u="sng" dirty="0" smtClean="0">
                <a:solidFill>
                  <a:srgbClr val="FF0000"/>
                </a:solidFill>
                <a:latin typeface="微软雅黑" pitchFamily="34" charset="-122"/>
                <a:ea typeface="微软雅黑" pitchFamily="34" charset="-122"/>
              </a:rPr>
              <a:t>3</a:t>
            </a:r>
            <a:r>
              <a:rPr lang="zh-CN" altLang="en-US" sz="2000" u="sng" dirty="0" smtClean="0">
                <a:solidFill>
                  <a:srgbClr val="FF0000"/>
                </a:solidFill>
                <a:latin typeface="微软雅黑" pitchFamily="34" charset="-122"/>
                <a:ea typeface="微软雅黑" pitchFamily="34" charset="-122"/>
              </a:rPr>
              <a:t>月</a:t>
            </a:r>
            <a:r>
              <a:rPr lang="en-US" altLang="zh-CN" sz="2000" u="sng" dirty="0" smtClean="0">
                <a:solidFill>
                  <a:srgbClr val="FF0000"/>
                </a:solidFill>
                <a:latin typeface="微软雅黑" pitchFamily="34" charset="-122"/>
                <a:ea typeface="微软雅黑" pitchFamily="34" charset="-122"/>
              </a:rPr>
              <a:t>28</a:t>
            </a:r>
            <a:r>
              <a:rPr lang="zh-CN" altLang="en-US" sz="2000" u="sng" dirty="0" smtClean="0">
                <a:solidFill>
                  <a:srgbClr val="FF0000"/>
                </a:solidFill>
                <a:latin typeface="微软雅黑" pitchFamily="34" charset="-122"/>
                <a:ea typeface="微软雅黑" pitchFamily="34" charset="-122"/>
              </a:rPr>
              <a:t>日</a:t>
            </a:r>
            <a:r>
              <a:rPr lang="en-US" altLang="zh-CN" sz="2000" u="sng" dirty="0" smtClean="0">
                <a:solidFill>
                  <a:srgbClr val="FF0000"/>
                </a:solidFill>
                <a:latin typeface="微软雅黑" pitchFamily="34" charset="-122"/>
                <a:ea typeface="微软雅黑" pitchFamily="34" charset="-122"/>
              </a:rPr>
              <a:t>9</a:t>
            </a:r>
            <a:r>
              <a:rPr lang="zh-CN" altLang="en-US" sz="2000" u="sng" dirty="0" smtClean="0">
                <a:solidFill>
                  <a:srgbClr val="FF0000"/>
                </a:solidFill>
                <a:latin typeface="微软雅黑" pitchFamily="34" charset="-122"/>
                <a:ea typeface="微软雅黑" pitchFamily="34" charset="-122"/>
              </a:rPr>
              <a:t>：</a:t>
            </a:r>
            <a:r>
              <a:rPr lang="en-US" altLang="zh-CN" sz="2000" u="sng" dirty="0" smtClean="0">
                <a:solidFill>
                  <a:srgbClr val="FF0000"/>
                </a:solidFill>
                <a:latin typeface="微软雅黑" pitchFamily="34" charset="-122"/>
                <a:ea typeface="微软雅黑" pitchFamily="34" charset="-122"/>
              </a:rPr>
              <a:t>00</a:t>
            </a:r>
            <a:r>
              <a:rPr lang="zh-CN" altLang="en-US" sz="2000" dirty="0" smtClean="0">
                <a:latin typeface="微软雅黑" pitchFamily="34" charset="-122"/>
                <a:ea typeface="微软雅黑" pitchFamily="34" charset="-122"/>
              </a:rPr>
              <a:t>期间登录报名网站提交报考申请，报考人员只能选择一个部门（单位）中的一个职位进行报名，报名与考试时使用的身份证必须一致。</a:t>
            </a:r>
          </a:p>
          <a:p>
            <a:pPr>
              <a:lnSpc>
                <a:spcPct val="150000"/>
              </a:lnSpc>
            </a:pPr>
            <a:r>
              <a:rPr lang="zh-CN" altLang="en-US" sz="2000" dirty="0" smtClean="0">
                <a:latin typeface="微软雅黑" pitchFamily="34" charset="-122"/>
                <a:ea typeface="微软雅黑" pitchFamily="34" charset="-122"/>
              </a:rPr>
              <a:t>    报考时，报考人员要承诺诚信报考，应如实准确填报各项报名信息，</a:t>
            </a:r>
            <a:r>
              <a:rPr lang="zh-CN" altLang="en-US" sz="2000" b="1" u="sng" dirty="0" smtClean="0">
                <a:solidFill>
                  <a:srgbClr val="FF0000"/>
                </a:solidFill>
                <a:latin typeface="微软雅黑" pitchFamily="34" charset="-122"/>
                <a:ea typeface="微软雅黑" pitchFamily="34" charset="-122"/>
              </a:rPr>
              <a:t>招录机关不对网上填报信息进行资格审查</a:t>
            </a:r>
            <a:r>
              <a:rPr lang="zh-CN" altLang="en-US" sz="2000" dirty="0" smtClean="0">
                <a:latin typeface="微软雅黑" pitchFamily="34" charset="-122"/>
                <a:ea typeface="微软雅黑" pitchFamily="34" charset="-122"/>
              </a:rPr>
              <a:t>，面试（体能测评）前再对进入面试（体能测评）的人员进行</a:t>
            </a:r>
            <a:r>
              <a:rPr lang="zh-CN" altLang="en-US" sz="2000" u="sng" dirty="0" smtClean="0">
                <a:solidFill>
                  <a:srgbClr val="FF0000"/>
                </a:solidFill>
                <a:latin typeface="微软雅黑" pitchFamily="34" charset="-122"/>
                <a:ea typeface="微软雅黑" pitchFamily="34" charset="-122"/>
              </a:rPr>
              <a:t>现场资格审查</a:t>
            </a:r>
            <a:r>
              <a:rPr lang="zh-CN" altLang="en-US" sz="2000" dirty="0" smtClean="0">
                <a:latin typeface="微软雅黑" pitchFamily="34" charset="-122"/>
                <a:ea typeface="微软雅黑" pitchFamily="34" charset="-122"/>
              </a:rPr>
              <a:t>。如因不符合条件和不诚信报考被取消考录资格的，后果由报考人员承担。</a:t>
            </a:r>
          </a:p>
          <a:p>
            <a:pPr>
              <a:lnSpc>
                <a:spcPct val="150000"/>
              </a:lnSpc>
            </a:pPr>
            <a:r>
              <a:rPr lang="zh-CN" altLang="en-US" sz="2000" dirty="0" smtClean="0">
                <a:latin typeface="微软雅黑" pitchFamily="34" charset="-122"/>
                <a:ea typeface="微软雅黑" pitchFamily="34" charset="-122"/>
              </a:rPr>
              <a:t>    报考人员提交的报名信息和材料必须真实、准确、有效，对伪造、变造、冒用有关证件、材料骗取考试资格的，恶意注册干扰正常报名秩序的，一经发现，即取消考录资格，并按国家相关规定严肃处理。</a:t>
            </a:r>
            <a:endParaRPr lang="zh-CN" altLang="en-US" sz="2000" dirty="0">
              <a:latin typeface="微软雅黑" pitchFamily="34" charset="-122"/>
              <a:ea typeface="微软雅黑"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319530" y="382270"/>
            <a:ext cx="10043160" cy="5577937"/>
          </a:xfrm>
          <a:prstGeom prst="rect">
            <a:avLst/>
          </a:prstGeom>
          <a:noFill/>
        </p:spPr>
        <p:txBody>
          <a:bodyPr wrap="square" rtlCol="0">
            <a:spAutoFit/>
          </a:bodyPr>
          <a:lstStyle/>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2.</a:t>
            </a:r>
            <a:r>
              <a:rPr lang="zh-CN" altLang="en-US" sz="2000" dirty="0" smtClean="0">
                <a:latin typeface="微软雅黑" pitchFamily="34" charset="-122"/>
                <a:ea typeface="微软雅黑" pitchFamily="34" charset="-122"/>
              </a:rPr>
              <a:t>照片审核及审核结果查询。本次网上报名由市人事考试中心审核报考人员上传的</a:t>
            </a:r>
            <a:r>
              <a:rPr lang="zh-CN" altLang="en-US" sz="2000" u="sng" dirty="0" smtClean="0">
                <a:solidFill>
                  <a:srgbClr val="FF0000"/>
                </a:solidFill>
                <a:latin typeface="微软雅黑" pitchFamily="34" charset="-122"/>
                <a:ea typeface="微软雅黑" pitchFamily="34" charset="-122"/>
              </a:rPr>
              <a:t>电子照片（</a:t>
            </a:r>
            <a:r>
              <a:rPr lang="en-US" altLang="zh-CN" sz="2000" u="sng" dirty="0" smtClean="0">
                <a:solidFill>
                  <a:srgbClr val="FF0000"/>
                </a:solidFill>
                <a:latin typeface="微软雅黑" pitchFamily="34" charset="-122"/>
                <a:ea typeface="微软雅黑" pitchFamily="34" charset="-122"/>
              </a:rPr>
              <a:t>jpg</a:t>
            </a:r>
            <a:r>
              <a:rPr lang="zh-CN" altLang="en-US" sz="2000" u="sng" dirty="0" smtClean="0">
                <a:solidFill>
                  <a:srgbClr val="FF0000"/>
                </a:solidFill>
                <a:latin typeface="微软雅黑" pitchFamily="34" charset="-122"/>
                <a:ea typeface="微软雅黑" pitchFamily="34" charset="-122"/>
              </a:rPr>
              <a:t>格式，</a:t>
            </a:r>
            <a:r>
              <a:rPr lang="en-US" altLang="zh-CN" sz="2000" u="sng" dirty="0" smtClean="0">
                <a:solidFill>
                  <a:srgbClr val="FF0000"/>
                </a:solidFill>
                <a:latin typeface="微软雅黑" pitchFamily="34" charset="-122"/>
                <a:ea typeface="微软雅黑" pitchFamily="34" charset="-122"/>
              </a:rPr>
              <a:t>20kb</a:t>
            </a:r>
            <a:r>
              <a:rPr lang="zh-CN" altLang="en-US" sz="2000" u="sng" dirty="0" smtClean="0">
                <a:solidFill>
                  <a:srgbClr val="FF0000"/>
                </a:solidFill>
                <a:latin typeface="微软雅黑" pitchFamily="34" charset="-122"/>
                <a:ea typeface="微软雅黑" pitchFamily="34" charset="-122"/>
              </a:rPr>
              <a:t>以下）</a:t>
            </a:r>
            <a:r>
              <a:rPr lang="zh-CN" altLang="en-US" sz="2000" dirty="0" smtClean="0">
                <a:latin typeface="微软雅黑" pitchFamily="34" charset="-122"/>
                <a:ea typeface="微软雅黑" pitchFamily="34" charset="-122"/>
              </a:rPr>
              <a:t>是否符合报考要求，照片审核通过即视为报名通过；审核未通过的，可在</a:t>
            </a:r>
            <a:r>
              <a:rPr lang="en-US" altLang="zh-CN" sz="2000" dirty="0" smtClean="0">
                <a:solidFill>
                  <a:srgbClr val="FF0000"/>
                </a:solidFill>
                <a:latin typeface="微软雅黑" pitchFamily="34" charset="-122"/>
                <a:ea typeface="微软雅黑" pitchFamily="34" charset="-122"/>
              </a:rPr>
              <a:t>2018</a:t>
            </a:r>
            <a:r>
              <a:rPr lang="zh-CN" altLang="en-US" sz="2000" dirty="0" smtClean="0">
                <a:solidFill>
                  <a:srgbClr val="FF0000"/>
                </a:solidFill>
                <a:latin typeface="微软雅黑" pitchFamily="34" charset="-122"/>
                <a:ea typeface="微软雅黑" pitchFamily="34" charset="-122"/>
              </a:rPr>
              <a:t>年</a:t>
            </a:r>
            <a:r>
              <a:rPr lang="en-US" altLang="zh-CN" sz="2000" dirty="0" smtClean="0">
                <a:solidFill>
                  <a:srgbClr val="FF0000"/>
                </a:solidFill>
                <a:latin typeface="微软雅黑" pitchFamily="34" charset="-122"/>
                <a:ea typeface="微软雅黑" pitchFamily="34" charset="-122"/>
              </a:rPr>
              <a:t>3</a:t>
            </a:r>
            <a:r>
              <a:rPr lang="zh-CN" altLang="en-US" sz="2000" dirty="0" smtClean="0">
                <a:solidFill>
                  <a:srgbClr val="FF0000"/>
                </a:solidFill>
                <a:latin typeface="微软雅黑" pitchFamily="34" charset="-122"/>
                <a:ea typeface="微软雅黑" pitchFamily="34" charset="-122"/>
              </a:rPr>
              <a:t>月</a:t>
            </a:r>
            <a:r>
              <a:rPr lang="en-US" altLang="zh-CN" sz="2000" dirty="0" smtClean="0">
                <a:solidFill>
                  <a:srgbClr val="FF0000"/>
                </a:solidFill>
                <a:latin typeface="微软雅黑" pitchFamily="34" charset="-122"/>
                <a:ea typeface="微软雅黑" pitchFamily="34" charset="-122"/>
              </a:rPr>
              <a:t>29</a:t>
            </a:r>
            <a:r>
              <a:rPr lang="zh-CN" altLang="en-US" sz="2000" dirty="0" smtClean="0">
                <a:solidFill>
                  <a:srgbClr val="FF0000"/>
                </a:solidFill>
                <a:latin typeface="微软雅黑" pitchFamily="34" charset="-122"/>
                <a:ea typeface="微软雅黑" pitchFamily="34" charset="-122"/>
              </a:rPr>
              <a:t>日</a:t>
            </a:r>
            <a:r>
              <a:rPr lang="en-US" altLang="zh-CN" sz="2000" dirty="0" smtClean="0">
                <a:solidFill>
                  <a:srgbClr val="FF0000"/>
                </a:solidFill>
                <a:latin typeface="微软雅黑" pitchFamily="34" charset="-122"/>
                <a:ea typeface="微软雅黑" pitchFamily="34" charset="-122"/>
              </a:rPr>
              <a:t>9</a:t>
            </a:r>
            <a:r>
              <a:rPr lang="zh-CN" altLang="en-US" sz="2000" dirty="0" smtClean="0">
                <a:solidFill>
                  <a:srgbClr val="FF0000"/>
                </a:solidFill>
                <a:latin typeface="微软雅黑" pitchFamily="34" charset="-122"/>
                <a:ea typeface="微软雅黑" pitchFamily="34" charset="-122"/>
              </a:rPr>
              <a:t>：</a:t>
            </a:r>
            <a:r>
              <a:rPr lang="en-US" altLang="zh-CN" sz="2000" dirty="0" smtClean="0">
                <a:solidFill>
                  <a:srgbClr val="FF0000"/>
                </a:solidFill>
                <a:latin typeface="微软雅黑" pitchFamily="34" charset="-122"/>
                <a:ea typeface="微软雅黑" pitchFamily="34" charset="-122"/>
              </a:rPr>
              <a:t>00</a:t>
            </a:r>
            <a:r>
              <a:rPr lang="zh-CN" altLang="en-US" sz="2000" dirty="0" smtClean="0">
                <a:latin typeface="微软雅黑" pitchFamily="34" charset="-122"/>
                <a:ea typeface="微软雅黑" pitchFamily="34" charset="-122"/>
              </a:rPr>
              <a:t>前进行修改，重新等待审核。</a:t>
            </a:r>
          </a:p>
          <a:p>
            <a:pPr>
              <a:lnSpc>
                <a:spcPct val="150000"/>
              </a:lnSpc>
            </a:pPr>
            <a:r>
              <a:rPr lang="zh-CN" altLang="en-US" sz="2000" dirty="0" smtClean="0">
                <a:latin typeface="微软雅黑" pitchFamily="34" charset="-122"/>
                <a:ea typeface="微软雅黑" pitchFamily="34" charset="-122"/>
              </a:rPr>
              <a:t>    报考人员在填报报名信息后的</a:t>
            </a:r>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日内登录报名网站查询是否报名通过，审核通过后不能再修改任何报考信息。</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3.</a:t>
            </a:r>
            <a:r>
              <a:rPr lang="zh-CN" altLang="en-US" sz="2000" dirty="0" smtClean="0">
                <a:latin typeface="微软雅黑" pitchFamily="34" charset="-122"/>
                <a:ea typeface="微软雅黑" pitchFamily="34" charset="-122"/>
              </a:rPr>
              <a:t>网上缴费。报考人员须在</a:t>
            </a:r>
            <a:r>
              <a:rPr lang="en-US" altLang="zh-CN" sz="2000" dirty="0" smtClean="0">
                <a:solidFill>
                  <a:srgbClr val="FF0000"/>
                </a:solidFill>
                <a:latin typeface="微软雅黑" pitchFamily="34" charset="-122"/>
                <a:ea typeface="微软雅黑" pitchFamily="34" charset="-122"/>
              </a:rPr>
              <a:t>2018</a:t>
            </a:r>
            <a:r>
              <a:rPr lang="zh-CN" altLang="en-US" sz="2000" dirty="0" smtClean="0">
                <a:solidFill>
                  <a:srgbClr val="FF0000"/>
                </a:solidFill>
                <a:latin typeface="微软雅黑" pitchFamily="34" charset="-122"/>
                <a:ea typeface="微软雅黑" pitchFamily="34" charset="-122"/>
              </a:rPr>
              <a:t>年</a:t>
            </a:r>
            <a:r>
              <a:rPr lang="en-US" altLang="zh-CN" sz="2000" dirty="0" smtClean="0">
                <a:solidFill>
                  <a:srgbClr val="FF0000"/>
                </a:solidFill>
                <a:latin typeface="微软雅黑" pitchFamily="34" charset="-122"/>
                <a:ea typeface="微软雅黑" pitchFamily="34" charset="-122"/>
              </a:rPr>
              <a:t>3</a:t>
            </a:r>
            <a:r>
              <a:rPr lang="zh-CN" altLang="en-US" sz="2000" dirty="0" smtClean="0">
                <a:solidFill>
                  <a:srgbClr val="FF0000"/>
                </a:solidFill>
                <a:latin typeface="微软雅黑" pitchFamily="34" charset="-122"/>
                <a:ea typeface="微软雅黑" pitchFamily="34" charset="-122"/>
              </a:rPr>
              <a:t>月</a:t>
            </a:r>
            <a:r>
              <a:rPr lang="en-US" altLang="zh-CN" sz="2000" dirty="0" smtClean="0">
                <a:solidFill>
                  <a:srgbClr val="FF0000"/>
                </a:solidFill>
                <a:latin typeface="微软雅黑" pitchFamily="34" charset="-122"/>
                <a:ea typeface="微软雅黑" pitchFamily="34" charset="-122"/>
              </a:rPr>
              <a:t>30</a:t>
            </a:r>
            <a:r>
              <a:rPr lang="zh-CN" altLang="en-US" sz="2000" dirty="0" smtClean="0">
                <a:solidFill>
                  <a:srgbClr val="FF0000"/>
                </a:solidFill>
                <a:latin typeface="微软雅黑" pitchFamily="34" charset="-122"/>
                <a:ea typeface="微软雅黑" pitchFamily="34" charset="-122"/>
              </a:rPr>
              <a:t>日</a:t>
            </a:r>
            <a:r>
              <a:rPr lang="en-US" altLang="zh-CN" sz="2000" dirty="0" smtClean="0">
                <a:solidFill>
                  <a:srgbClr val="FF0000"/>
                </a:solidFill>
                <a:latin typeface="微软雅黑" pitchFamily="34" charset="-122"/>
                <a:ea typeface="微软雅黑" pitchFamily="34" charset="-122"/>
              </a:rPr>
              <a:t>9</a:t>
            </a:r>
            <a:r>
              <a:rPr lang="zh-CN" altLang="en-US" sz="2000" dirty="0" smtClean="0">
                <a:solidFill>
                  <a:srgbClr val="FF0000"/>
                </a:solidFill>
                <a:latin typeface="微软雅黑" pitchFamily="34" charset="-122"/>
                <a:ea typeface="微软雅黑" pitchFamily="34" charset="-122"/>
              </a:rPr>
              <a:t>：</a:t>
            </a:r>
            <a:r>
              <a:rPr lang="en-US" altLang="zh-CN" sz="2000" dirty="0" smtClean="0">
                <a:solidFill>
                  <a:srgbClr val="FF0000"/>
                </a:solidFill>
                <a:latin typeface="微软雅黑" pitchFamily="34" charset="-122"/>
                <a:ea typeface="微软雅黑" pitchFamily="34" charset="-122"/>
              </a:rPr>
              <a:t>00</a:t>
            </a:r>
            <a:r>
              <a:rPr lang="zh-CN" altLang="en-US" sz="2000" dirty="0" smtClean="0">
                <a:latin typeface="微软雅黑" pitchFamily="34" charset="-122"/>
                <a:ea typeface="微软雅黑" pitchFamily="34" charset="-122"/>
              </a:rPr>
              <a:t>前在报名网站进行网上缴费（笔试考务费每人每科</a:t>
            </a:r>
            <a:r>
              <a:rPr lang="en-US" altLang="zh-CN" sz="2000" dirty="0" smtClean="0">
                <a:latin typeface="微软雅黑" pitchFamily="34" charset="-122"/>
                <a:ea typeface="微软雅黑" pitchFamily="34" charset="-122"/>
              </a:rPr>
              <a:t>50</a:t>
            </a:r>
            <a:r>
              <a:rPr lang="zh-CN" altLang="en-US" sz="2000" dirty="0" smtClean="0">
                <a:latin typeface="微软雅黑" pitchFamily="34" charset="-122"/>
                <a:ea typeface="微软雅黑" pitchFamily="34" charset="-122"/>
              </a:rPr>
              <a:t>元）。</a:t>
            </a:r>
          </a:p>
          <a:p>
            <a:pPr>
              <a:lnSpc>
                <a:spcPct val="150000"/>
              </a:lnSpc>
            </a:pPr>
            <a:r>
              <a:rPr lang="zh-CN" altLang="en-US" sz="2000" dirty="0" smtClean="0">
                <a:latin typeface="微软雅黑" pitchFamily="34" charset="-122"/>
                <a:ea typeface="微软雅黑" pitchFamily="34" charset="-122"/>
              </a:rPr>
              <a:t>    建档立卡贫困家庭和城市低保家庭的报考人员，可到市人事考试中心办理考务费减免手续。</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4.</a:t>
            </a:r>
            <a:r>
              <a:rPr lang="zh-CN" altLang="en-US" sz="2000" dirty="0" smtClean="0">
                <a:latin typeface="微软雅黑" pitchFamily="34" charset="-122"/>
                <a:ea typeface="微软雅黑" pitchFamily="34" charset="-122"/>
              </a:rPr>
              <a:t>打印报名信息表。缴费完成的人员应立即下载打印报名信息表并妥善保存，以备现场资格审查时使用。</a:t>
            </a:r>
          </a:p>
          <a:p>
            <a:pPr algn="l">
              <a:lnSpc>
                <a:spcPct val="150000"/>
              </a:lnSpc>
            </a:pPr>
            <a:endParaRPr lang="zh-CN" altLang="en-US" sz="2000" dirty="0">
              <a:solidFill>
                <a:schemeClr val="tx1"/>
              </a:solidFill>
              <a:latin typeface="微软雅黑" pitchFamily="34" charset="-122"/>
              <a:ea typeface="微软雅黑"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196340" y="613410"/>
            <a:ext cx="10043160" cy="5170646"/>
          </a:xfrm>
          <a:prstGeom prst="rect">
            <a:avLst/>
          </a:prstGeom>
          <a:noFill/>
        </p:spPr>
        <p:txBody>
          <a:bodyPr wrap="square" rtlCol="0">
            <a:spAutoFit/>
          </a:bodyPr>
          <a:lstStyle/>
          <a:p>
            <a:pPr>
              <a:lnSpc>
                <a:spcPct val="150000"/>
              </a:lnSpc>
            </a:pPr>
            <a:r>
              <a:rPr lang="en-US" altLang="zh-CN" sz="2000" dirty="0" smtClean="0">
                <a:latin typeface="微软雅黑" pitchFamily="34" charset="-122"/>
                <a:ea typeface="微软雅黑" pitchFamily="34" charset="-122"/>
              </a:rPr>
              <a:t>5.</a:t>
            </a:r>
            <a:r>
              <a:rPr lang="zh-CN" altLang="en-US" sz="2000" dirty="0" smtClean="0">
                <a:latin typeface="微软雅黑" pitchFamily="34" charset="-122"/>
                <a:ea typeface="微软雅黑" pitchFamily="34" charset="-122"/>
              </a:rPr>
              <a:t>开考比例和指标调整。公安人民警察基层警务技术岗（法医）职位，招录指标与报名人数比例未达开考比例的，可以开考且不递减指标（若报名人数少于招录指标时应递减指标至报名人数）；市委保密办网络监管、网络测评职位开考比例为</a:t>
            </a:r>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3</a:t>
            </a:r>
            <a:r>
              <a:rPr lang="zh-CN" altLang="en-US" sz="2000" dirty="0" smtClean="0">
                <a:latin typeface="微软雅黑" pitchFamily="34" charset="-122"/>
                <a:ea typeface="微软雅黑" pitchFamily="34" charset="-122"/>
              </a:rPr>
              <a:t>；其他职位招录指标与报名人数比例须达到笔试开考比例（</a:t>
            </a:r>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5</a:t>
            </a:r>
            <a:r>
              <a:rPr lang="zh-CN" altLang="en-US" sz="2000" dirty="0" smtClean="0">
                <a:latin typeface="微软雅黑" pitchFamily="34" charset="-122"/>
                <a:ea typeface="微软雅黑" pitchFamily="34" charset="-122"/>
              </a:rPr>
              <a:t>）以上的方可开考，达不到的则相应递减或取消招录指标。“艰苦边远地区基层职位”未达到笔试开考比例的，市公务员主管部门视报名情况可降低笔试开考比例至</a:t>
            </a:r>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3</a:t>
            </a:r>
            <a:r>
              <a:rPr lang="zh-CN" altLang="en-US" sz="2000" dirty="0" smtClean="0">
                <a:latin typeface="微软雅黑" pitchFamily="34" charset="-122"/>
                <a:ea typeface="微软雅黑" pitchFamily="34" charset="-122"/>
              </a:rPr>
              <a:t>。</a:t>
            </a:r>
          </a:p>
          <a:p>
            <a:pPr>
              <a:lnSpc>
                <a:spcPct val="150000"/>
              </a:lnSpc>
            </a:pPr>
            <a:r>
              <a:rPr lang="zh-CN" altLang="en-US" sz="2000" dirty="0" smtClean="0">
                <a:latin typeface="微软雅黑" pitchFamily="34" charset="-122"/>
                <a:ea typeface="微软雅黑" pitchFamily="34" charset="-122"/>
              </a:rPr>
              <a:t>    因报名人数达不到笔试开考比例而被取消招录的职位，由市人事考试中心向该职位已缴费的报考人员退费或征得本人同意后将其调整到符合报考条件的其他职位。</a:t>
            </a:r>
          </a:p>
          <a:p>
            <a:pPr>
              <a:lnSpc>
                <a:spcPct val="150000"/>
              </a:lnSpc>
            </a:pPr>
            <a:r>
              <a:rPr lang="zh-CN" altLang="en-US" sz="2000" dirty="0" smtClean="0">
                <a:latin typeface="微软雅黑" pitchFamily="34" charset="-122"/>
                <a:ea typeface="微软雅黑" pitchFamily="34" charset="-122"/>
              </a:rPr>
              <a:t>    </a:t>
            </a:r>
            <a:r>
              <a:rPr lang="en-US" altLang="zh-CN" sz="2000" dirty="0" smtClean="0">
                <a:latin typeface="微软雅黑" pitchFamily="34" charset="-122"/>
                <a:ea typeface="微软雅黑" pitchFamily="34" charset="-122"/>
              </a:rPr>
              <a:t>6.</a:t>
            </a:r>
            <a:r>
              <a:rPr lang="zh-CN" altLang="en-US" sz="2000" dirty="0" smtClean="0">
                <a:latin typeface="微软雅黑" pitchFamily="34" charset="-122"/>
                <a:ea typeface="微软雅黑" pitchFamily="34" charset="-122"/>
              </a:rPr>
              <a:t>打印准考证。报考人员于</a:t>
            </a:r>
            <a:r>
              <a:rPr lang="en-US" altLang="zh-CN" sz="2000" dirty="0" smtClean="0">
                <a:solidFill>
                  <a:srgbClr val="FF0000"/>
                </a:solidFill>
                <a:latin typeface="微软雅黑" pitchFamily="34" charset="-122"/>
                <a:ea typeface="微软雅黑" pitchFamily="34" charset="-122"/>
              </a:rPr>
              <a:t>2018</a:t>
            </a:r>
            <a:r>
              <a:rPr lang="zh-CN" altLang="en-US" sz="2000" dirty="0" smtClean="0">
                <a:solidFill>
                  <a:srgbClr val="FF0000"/>
                </a:solidFill>
                <a:latin typeface="微软雅黑" pitchFamily="34" charset="-122"/>
                <a:ea typeface="微软雅黑" pitchFamily="34" charset="-122"/>
              </a:rPr>
              <a:t>年</a:t>
            </a:r>
            <a:r>
              <a:rPr lang="en-US" altLang="zh-CN" sz="2000" dirty="0" smtClean="0">
                <a:solidFill>
                  <a:srgbClr val="FF0000"/>
                </a:solidFill>
                <a:latin typeface="微软雅黑" pitchFamily="34" charset="-122"/>
                <a:ea typeface="微软雅黑" pitchFamily="34" charset="-122"/>
              </a:rPr>
              <a:t>4</a:t>
            </a:r>
            <a:r>
              <a:rPr lang="zh-CN" altLang="en-US" sz="2000" dirty="0" smtClean="0">
                <a:solidFill>
                  <a:srgbClr val="FF0000"/>
                </a:solidFill>
                <a:latin typeface="微软雅黑" pitchFamily="34" charset="-122"/>
                <a:ea typeface="微软雅黑" pitchFamily="34" charset="-122"/>
              </a:rPr>
              <a:t>月</a:t>
            </a:r>
            <a:r>
              <a:rPr lang="en-US" altLang="zh-CN" sz="2000" dirty="0" smtClean="0">
                <a:solidFill>
                  <a:srgbClr val="FF0000"/>
                </a:solidFill>
                <a:latin typeface="微软雅黑" pitchFamily="34" charset="-122"/>
                <a:ea typeface="微软雅黑" pitchFamily="34" charset="-122"/>
              </a:rPr>
              <a:t>17</a:t>
            </a:r>
            <a:r>
              <a:rPr lang="zh-CN" altLang="en-US" sz="2000" dirty="0" smtClean="0">
                <a:solidFill>
                  <a:srgbClr val="FF0000"/>
                </a:solidFill>
                <a:latin typeface="微软雅黑" pitchFamily="34" charset="-122"/>
                <a:ea typeface="微软雅黑" pitchFamily="34" charset="-122"/>
              </a:rPr>
              <a:t>日</a:t>
            </a:r>
            <a:r>
              <a:rPr lang="en-US" altLang="zh-CN" sz="2000" dirty="0" smtClean="0">
                <a:solidFill>
                  <a:srgbClr val="FF0000"/>
                </a:solidFill>
                <a:latin typeface="微软雅黑" pitchFamily="34" charset="-122"/>
                <a:ea typeface="微软雅黑" pitchFamily="34" charset="-122"/>
              </a:rPr>
              <a:t>9</a:t>
            </a:r>
            <a:r>
              <a:rPr lang="zh-CN" altLang="en-US" sz="2000" dirty="0" smtClean="0">
                <a:solidFill>
                  <a:srgbClr val="FF0000"/>
                </a:solidFill>
                <a:latin typeface="微软雅黑" pitchFamily="34" charset="-122"/>
                <a:ea typeface="微软雅黑" pitchFamily="34" charset="-122"/>
              </a:rPr>
              <a:t>：</a:t>
            </a:r>
            <a:r>
              <a:rPr lang="en-US" altLang="zh-CN" sz="2000" dirty="0" smtClean="0">
                <a:solidFill>
                  <a:srgbClr val="FF0000"/>
                </a:solidFill>
                <a:latin typeface="微软雅黑" pitchFamily="34" charset="-122"/>
                <a:ea typeface="微软雅黑" pitchFamily="34" charset="-122"/>
              </a:rPr>
              <a:t>00- 4</a:t>
            </a:r>
            <a:r>
              <a:rPr lang="zh-CN" altLang="en-US" sz="2000" dirty="0" smtClean="0">
                <a:solidFill>
                  <a:srgbClr val="FF0000"/>
                </a:solidFill>
                <a:latin typeface="微软雅黑" pitchFamily="34" charset="-122"/>
                <a:ea typeface="微软雅黑" pitchFamily="34" charset="-122"/>
              </a:rPr>
              <a:t>月</a:t>
            </a:r>
            <a:r>
              <a:rPr lang="en-US" altLang="zh-CN" sz="2000" dirty="0" smtClean="0">
                <a:solidFill>
                  <a:srgbClr val="FF0000"/>
                </a:solidFill>
                <a:latin typeface="微软雅黑" pitchFamily="34" charset="-122"/>
                <a:ea typeface="微软雅黑" pitchFamily="34" charset="-122"/>
              </a:rPr>
              <a:t>21</a:t>
            </a:r>
            <a:r>
              <a:rPr lang="zh-CN" altLang="en-US" sz="2000" dirty="0" smtClean="0">
                <a:solidFill>
                  <a:srgbClr val="FF0000"/>
                </a:solidFill>
                <a:latin typeface="微软雅黑" pitchFamily="34" charset="-122"/>
                <a:ea typeface="微软雅黑" pitchFamily="34" charset="-122"/>
              </a:rPr>
              <a:t>日</a:t>
            </a:r>
            <a:r>
              <a:rPr lang="en-US" altLang="zh-CN" sz="2000" dirty="0" smtClean="0">
                <a:solidFill>
                  <a:srgbClr val="FF0000"/>
                </a:solidFill>
                <a:latin typeface="微软雅黑" pitchFamily="34" charset="-122"/>
                <a:ea typeface="微软雅黑" pitchFamily="34" charset="-122"/>
              </a:rPr>
              <a:t>15</a:t>
            </a:r>
            <a:r>
              <a:rPr lang="zh-CN" altLang="en-US" sz="2000" dirty="0" smtClean="0">
                <a:solidFill>
                  <a:srgbClr val="FF0000"/>
                </a:solidFill>
                <a:latin typeface="微软雅黑" pitchFamily="34" charset="-122"/>
                <a:ea typeface="微软雅黑" pitchFamily="34" charset="-122"/>
              </a:rPr>
              <a:t>：</a:t>
            </a:r>
            <a:r>
              <a:rPr lang="en-US" altLang="zh-CN" sz="2000" dirty="0" smtClean="0">
                <a:solidFill>
                  <a:srgbClr val="FF0000"/>
                </a:solidFill>
                <a:latin typeface="微软雅黑" pitchFamily="34" charset="-122"/>
                <a:ea typeface="微软雅黑" pitchFamily="34" charset="-122"/>
              </a:rPr>
              <a:t>00</a:t>
            </a:r>
            <a:r>
              <a:rPr lang="zh-CN" altLang="en-US" sz="2000" dirty="0" smtClean="0">
                <a:latin typeface="微软雅黑" pitchFamily="34" charset="-122"/>
                <a:ea typeface="微软雅黑" pitchFamily="34" charset="-122"/>
              </a:rPr>
              <a:t>期间登录报名网站打印准考证，逾期未打印的责任自负。</a:t>
            </a:r>
          </a:p>
          <a:p>
            <a:pPr algn="l">
              <a:lnSpc>
                <a:spcPct val="150000"/>
              </a:lnSpc>
            </a:pPr>
            <a:endParaRPr sz="2000" dirty="0">
              <a:latin typeface="微软雅黑" pitchFamily="34" charset="-122"/>
              <a:ea typeface="微软雅黑" pitchFamily="3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148550" y="0"/>
            <a:ext cx="10838858" cy="6275885"/>
          </a:xfrm>
          <a:prstGeom prst="rect">
            <a:avLst/>
          </a:prstGeom>
          <a:noFill/>
        </p:spPr>
        <p:txBody>
          <a:bodyPr wrap="square" rtlCol="0">
            <a:spAutoFit/>
          </a:bodyPr>
          <a:lstStyle/>
          <a:p>
            <a:pPr>
              <a:lnSpc>
                <a:spcPct val="150000"/>
              </a:lnSpc>
            </a:pPr>
            <a:r>
              <a:rPr lang="zh-CN" altLang="en-US" dirty="0" smtClean="0">
                <a:latin typeface="微软雅黑" pitchFamily="34" charset="-122"/>
                <a:ea typeface="微软雅黑" pitchFamily="34" charset="-122"/>
              </a:rPr>
              <a:t> 四、考试</a:t>
            </a:r>
          </a:p>
          <a:p>
            <a:pPr>
              <a:lnSpc>
                <a:spcPct val="150000"/>
              </a:lnSpc>
            </a:pPr>
            <a:r>
              <a:rPr lang="zh-CN" altLang="en-US" dirty="0" smtClean="0">
                <a:latin typeface="微软雅黑" pitchFamily="34" charset="-122"/>
                <a:ea typeface="微软雅黑" pitchFamily="34" charset="-122"/>
              </a:rPr>
              <a:t>    考试分笔试、面试。</a:t>
            </a:r>
          </a:p>
          <a:p>
            <a:pPr>
              <a:lnSpc>
                <a:spcPct val="150000"/>
              </a:lnSpc>
            </a:pPr>
            <a:r>
              <a:rPr lang="zh-CN" altLang="en-US" dirty="0" smtClean="0">
                <a:latin typeface="微软雅黑" pitchFamily="34" charset="-122"/>
                <a:ea typeface="微软雅黑" pitchFamily="34" charset="-122"/>
              </a:rPr>
              <a:t>    （一）笔试</a:t>
            </a:r>
          </a:p>
          <a:p>
            <a:pPr>
              <a:lnSpc>
                <a:spcPct val="150000"/>
              </a:lnSpc>
            </a:pPr>
            <a:r>
              <a:rPr lang="zh-CN" altLang="en-US" dirty="0" smtClean="0">
                <a:latin typeface="微软雅黑" pitchFamily="34" charset="-122"/>
                <a:ea typeface="微软雅黑" pitchFamily="34" charset="-122"/>
              </a:rPr>
              <a:t>    笔试采取闭卷方式进行，包括公共科目行政职业能力测验和申论两科，每科分值</a:t>
            </a:r>
            <a:r>
              <a:rPr lang="en-US" altLang="zh-CN" dirty="0" smtClean="0">
                <a:latin typeface="微软雅黑" pitchFamily="34" charset="-122"/>
                <a:ea typeface="微软雅黑" pitchFamily="34" charset="-122"/>
              </a:rPr>
              <a:t>100</a:t>
            </a:r>
            <a:r>
              <a:rPr lang="zh-CN" altLang="en-US" dirty="0" smtClean="0">
                <a:latin typeface="微软雅黑" pitchFamily="34" charset="-122"/>
                <a:ea typeface="微软雅黑" pitchFamily="34" charset="-122"/>
              </a:rPr>
              <a:t>分，时间为</a:t>
            </a:r>
            <a:r>
              <a:rPr lang="en-US" altLang="zh-CN" dirty="0" smtClean="0">
                <a:latin typeface="微软雅黑" pitchFamily="34" charset="-122"/>
                <a:ea typeface="微软雅黑" pitchFamily="34" charset="-122"/>
              </a:rPr>
              <a:t>2018</a:t>
            </a:r>
            <a:r>
              <a:rPr lang="zh-CN" altLang="en-US" dirty="0" smtClean="0">
                <a:latin typeface="微软雅黑" pitchFamily="34" charset="-122"/>
                <a:ea typeface="微软雅黑" pitchFamily="34" charset="-122"/>
              </a:rPr>
              <a:t>年</a:t>
            </a:r>
            <a:r>
              <a:rPr lang="en-US" altLang="zh-CN" dirty="0" smtClean="0">
                <a:latin typeface="微软雅黑" pitchFamily="34" charset="-122"/>
                <a:ea typeface="微软雅黑" pitchFamily="34" charset="-122"/>
              </a:rPr>
              <a:t>4</a:t>
            </a:r>
            <a:r>
              <a:rPr lang="zh-CN" altLang="en-US" dirty="0" smtClean="0">
                <a:latin typeface="微软雅黑" pitchFamily="34" charset="-122"/>
                <a:ea typeface="微软雅黑" pitchFamily="34" charset="-122"/>
              </a:rPr>
              <a:t>月</a:t>
            </a:r>
            <a:r>
              <a:rPr lang="en-US" altLang="zh-CN" dirty="0" smtClean="0">
                <a:latin typeface="微软雅黑" pitchFamily="34" charset="-122"/>
                <a:ea typeface="微软雅黑" pitchFamily="34" charset="-122"/>
              </a:rPr>
              <a:t>21</a:t>
            </a:r>
            <a:r>
              <a:rPr lang="zh-CN" altLang="en-US" dirty="0" smtClean="0">
                <a:latin typeface="微软雅黑" pitchFamily="34" charset="-122"/>
                <a:ea typeface="微软雅黑" pitchFamily="34" charset="-122"/>
              </a:rPr>
              <a:t>日。公安机关人民警察执法勤务职位的报考人员，还要参加公安类专业科目考试，考试时间为</a:t>
            </a:r>
            <a:r>
              <a:rPr lang="en-US" altLang="zh-CN" dirty="0" smtClean="0">
                <a:latin typeface="微软雅黑" pitchFamily="34" charset="-122"/>
                <a:ea typeface="微软雅黑" pitchFamily="34" charset="-122"/>
              </a:rPr>
              <a:t>4</a:t>
            </a:r>
            <a:r>
              <a:rPr lang="zh-CN" altLang="en-US" dirty="0" smtClean="0">
                <a:latin typeface="微软雅黑" pitchFamily="34" charset="-122"/>
                <a:ea typeface="微软雅黑" pitchFamily="34" charset="-122"/>
              </a:rPr>
              <a:t>月</a:t>
            </a:r>
            <a:r>
              <a:rPr lang="en-US" altLang="zh-CN" dirty="0" smtClean="0">
                <a:latin typeface="微软雅黑" pitchFamily="34" charset="-122"/>
                <a:ea typeface="微软雅黑" pitchFamily="34" charset="-122"/>
              </a:rPr>
              <a:t>22</a:t>
            </a:r>
            <a:r>
              <a:rPr lang="zh-CN" altLang="en-US" dirty="0" smtClean="0">
                <a:latin typeface="微软雅黑" pitchFamily="34" charset="-122"/>
                <a:ea typeface="微软雅黑" pitchFamily="34" charset="-122"/>
              </a:rPr>
              <a:t>日。具体安排为：</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4</a:t>
            </a:r>
            <a:r>
              <a:rPr lang="zh-CN" altLang="en-US" dirty="0" smtClean="0">
                <a:latin typeface="微软雅黑" pitchFamily="34" charset="-122"/>
                <a:ea typeface="微软雅黑" pitchFamily="34" charset="-122"/>
              </a:rPr>
              <a:t>月</a:t>
            </a:r>
            <a:r>
              <a:rPr lang="en-US" altLang="zh-CN" dirty="0" smtClean="0">
                <a:latin typeface="微软雅黑" pitchFamily="34" charset="-122"/>
                <a:ea typeface="微软雅黑" pitchFamily="34" charset="-122"/>
              </a:rPr>
              <a:t>21</a:t>
            </a:r>
            <a:r>
              <a:rPr lang="zh-CN" altLang="en-US" dirty="0" smtClean="0">
                <a:latin typeface="微软雅黑" pitchFamily="34" charset="-122"/>
                <a:ea typeface="微软雅黑" pitchFamily="34" charset="-122"/>
              </a:rPr>
              <a:t>日</a:t>
            </a:r>
          </a:p>
          <a:p>
            <a:pPr>
              <a:lnSpc>
                <a:spcPct val="150000"/>
              </a:lnSpc>
            </a:pPr>
            <a:r>
              <a:rPr lang="zh-CN" altLang="en-US" dirty="0" smtClean="0">
                <a:latin typeface="微软雅黑" pitchFamily="34" charset="-122"/>
                <a:ea typeface="微软雅黑" pitchFamily="34" charset="-122"/>
              </a:rPr>
              <a:t>  </a:t>
            </a:r>
            <a:r>
              <a:rPr lang="zh-CN" altLang="en-US" u="sng" dirty="0" smtClean="0">
                <a:solidFill>
                  <a:srgbClr val="FF0000"/>
                </a:solidFill>
                <a:latin typeface="微软雅黑" pitchFamily="34" charset="-122"/>
                <a:ea typeface="微软雅黑" pitchFamily="34" charset="-122"/>
              </a:rPr>
              <a:t>  上午　 </a:t>
            </a:r>
            <a:r>
              <a:rPr lang="en-US" altLang="zh-CN" u="sng" dirty="0" smtClean="0">
                <a:solidFill>
                  <a:srgbClr val="FF0000"/>
                </a:solidFill>
                <a:latin typeface="微软雅黑" pitchFamily="34" charset="-122"/>
                <a:ea typeface="微软雅黑" pitchFamily="34" charset="-122"/>
              </a:rPr>
              <a:t>9</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00</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11</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00  </a:t>
            </a:r>
            <a:r>
              <a:rPr lang="zh-CN" altLang="en-US" u="sng" dirty="0" smtClean="0">
                <a:solidFill>
                  <a:srgbClr val="FF0000"/>
                </a:solidFill>
                <a:latin typeface="微软雅黑" pitchFamily="34" charset="-122"/>
                <a:ea typeface="微软雅黑" pitchFamily="34" charset="-122"/>
              </a:rPr>
              <a:t>行政职业能力测验</a:t>
            </a:r>
          </a:p>
          <a:p>
            <a:pPr>
              <a:lnSpc>
                <a:spcPct val="150000"/>
              </a:lnSpc>
            </a:pPr>
            <a:r>
              <a:rPr lang="zh-CN" altLang="en-US" u="sng" dirty="0" smtClean="0">
                <a:solidFill>
                  <a:srgbClr val="FF0000"/>
                </a:solidFill>
                <a:latin typeface="微软雅黑" pitchFamily="34" charset="-122"/>
                <a:ea typeface="微软雅黑" pitchFamily="34" charset="-122"/>
              </a:rPr>
              <a:t>    下午   </a:t>
            </a:r>
            <a:r>
              <a:rPr lang="en-US" altLang="zh-CN" u="sng" dirty="0" smtClean="0">
                <a:solidFill>
                  <a:srgbClr val="FF0000"/>
                </a:solidFill>
                <a:latin typeface="微软雅黑" pitchFamily="34" charset="-122"/>
                <a:ea typeface="微软雅黑" pitchFamily="34" charset="-122"/>
              </a:rPr>
              <a:t>14</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00</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16</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30  </a:t>
            </a:r>
            <a:r>
              <a:rPr lang="zh-CN" altLang="en-US" u="sng" dirty="0" smtClean="0">
                <a:solidFill>
                  <a:srgbClr val="FF0000"/>
                </a:solidFill>
                <a:latin typeface="微软雅黑" pitchFamily="34" charset="-122"/>
                <a:ea typeface="微软雅黑" pitchFamily="34" charset="-122"/>
              </a:rPr>
              <a:t>申论</a:t>
            </a:r>
          </a:p>
          <a:p>
            <a:pPr>
              <a:lnSpc>
                <a:spcPct val="150000"/>
              </a:lnSpc>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4</a:t>
            </a:r>
            <a:r>
              <a:rPr lang="zh-CN" altLang="en-US" dirty="0" smtClean="0">
                <a:latin typeface="微软雅黑" pitchFamily="34" charset="-122"/>
                <a:ea typeface="微软雅黑" pitchFamily="34" charset="-122"/>
              </a:rPr>
              <a:t>月</a:t>
            </a:r>
            <a:r>
              <a:rPr lang="en-US" altLang="zh-CN" dirty="0" smtClean="0">
                <a:latin typeface="微软雅黑" pitchFamily="34" charset="-122"/>
                <a:ea typeface="微软雅黑" pitchFamily="34" charset="-122"/>
              </a:rPr>
              <a:t>22</a:t>
            </a:r>
            <a:r>
              <a:rPr lang="zh-CN" altLang="en-US" dirty="0" smtClean="0">
                <a:latin typeface="微软雅黑" pitchFamily="34" charset="-122"/>
                <a:ea typeface="微软雅黑" pitchFamily="34" charset="-122"/>
              </a:rPr>
              <a:t>日</a:t>
            </a:r>
          </a:p>
          <a:p>
            <a:pPr>
              <a:lnSpc>
                <a:spcPct val="150000"/>
              </a:lnSpc>
            </a:pPr>
            <a:r>
              <a:rPr lang="zh-CN" altLang="en-US" dirty="0" smtClean="0">
                <a:latin typeface="微软雅黑" pitchFamily="34" charset="-122"/>
                <a:ea typeface="微软雅黑" pitchFamily="34" charset="-122"/>
              </a:rPr>
              <a:t>    </a:t>
            </a:r>
            <a:r>
              <a:rPr lang="zh-CN" altLang="en-US" u="sng" dirty="0" smtClean="0">
                <a:solidFill>
                  <a:srgbClr val="FF0000"/>
                </a:solidFill>
                <a:latin typeface="微软雅黑" pitchFamily="34" charset="-122"/>
                <a:ea typeface="微软雅黑" pitchFamily="34" charset="-122"/>
              </a:rPr>
              <a:t>上午   </a:t>
            </a:r>
            <a:r>
              <a:rPr lang="en-US" altLang="zh-CN" u="sng" dirty="0" smtClean="0">
                <a:solidFill>
                  <a:srgbClr val="FF0000"/>
                </a:solidFill>
                <a:latin typeface="微软雅黑" pitchFamily="34" charset="-122"/>
                <a:ea typeface="微软雅黑" pitchFamily="34" charset="-122"/>
              </a:rPr>
              <a:t>9</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00</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11</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00  </a:t>
            </a:r>
            <a:r>
              <a:rPr lang="zh-CN" altLang="en-US" u="sng" dirty="0" smtClean="0">
                <a:solidFill>
                  <a:srgbClr val="FF0000"/>
                </a:solidFill>
                <a:latin typeface="微软雅黑" pitchFamily="34" charset="-122"/>
                <a:ea typeface="微软雅黑" pitchFamily="34" charset="-122"/>
              </a:rPr>
              <a:t>公安类专业科目考试</a:t>
            </a:r>
          </a:p>
          <a:p>
            <a:pPr>
              <a:lnSpc>
                <a:spcPct val="150000"/>
              </a:lnSpc>
            </a:pPr>
            <a:r>
              <a:rPr lang="zh-CN" altLang="en-US" dirty="0" smtClean="0">
                <a:latin typeface="微软雅黑" pitchFamily="34" charset="-122"/>
                <a:ea typeface="微软雅黑" pitchFamily="34" charset="-122"/>
              </a:rPr>
              <a:t>    公共科目考试大纲、专业科目考试大纲在“重庆市考试录用公务员信息”栏目下的“招考公告”栏公布。</a:t>
            </a:r>
          </a:p>
          <a:p>
            <a:pPr>
              <a:lnSpc>
                <a:spcPct val="150000"/>
              </a:lnSpc>
            </a:pPr>
            <a:r>
              <a:rPr lang="zh-CN" altLang="en-US" dirty="0" smtClean="0">
                <a:latin typeface="微软雅黑" pitchFamily="34" charset="-122"/>
                <a:ea typeface="微软雅黑" pitchFamily="34" charset="-122"/>
              </a:rPr>
              <a:t>    </a:t>
            </a:r>
            <a:r>
              <a:rPr lang="zh-CN" altLang="en-US" b="1" u="sng" dirty="0" smtClean="0">
                <a:solidFill>
                  <a:srgbClr val="FF0000"/>
                </a:solidFill>
                <a:latin typeface="微软雅黑" pitchFamily="34" charset="-122"/>
                <a:ea typeface="微软雅黑" pitchFamily="34" charset="-122"/>
              </a:rPr>
              <a:t>为测查从事乡镇级机关工作应当具备的基本能力素质，提高公务员录用考试的精准科学性，本次针对各区县乡镇级职位进行申论单独测试（在附件</a:t>
            </a:r>
            <a:r>
              <a:rPr lang="en-US" altLang="zh-CN" b="1" u="sng" dirty="0" smtClean="0">
                <a:solidFill>
                  <a:srgbClr val="FF0000"/>
                </a:solidFill>
                <a:latin typeface="微软雅黑" pitchFamily="34" charset="-122"/>
                <a:ea typeface="微软雅黑" pitchFamily="34" charset="-122"/>
              </a:rPr>
              <a:t>1</a:t>
            </a:r>
            <a:r>
              <a:rPr lang="zh-CN" altLang="en-US" b="1" u="sng" dirty="0" smtClean="0">
                <a:solidFill>
                  <a:srgbClr val="FF0000"/>
                </a:solidFill>
                <a:latin typeface="微软雅黑" pitchFamily="34" charset="-122"/>
                <a:ea typeface="微软雅黑" pitchFamily="34" charset="-122"/>
              </a:rPr>
              <a:t>中申论考试类型标注为“申论</a:t>
            </a:r>
            <a:r>
              <a:rPr lang="en-US" altLang="zh-CN" b="1" u="sng" dirty="0" smtClean="0">
                <a:solidFill>
                  <a:srgbClr val="FF0000"/>
                </a:solidFill>
                <a:latin typeface="微软雅黑" pitchFamily="34" charset="-122"/>
                <a:ea typeface="微软雅黑" pitchFamily="34" charset="-122"/>
              </a:rPr>
              <a:t>2”</a:t>
            </a:r>
            <a:r>
              <a:rPr lang="zh-CN" altLang="en-US" dirty="0" smtClean="0">
                <a:latin typeface="微软雅黑" pitchFamily="34" charset="-122"/>
                <a:ea typeface="微软雅黑" pitchFamily="34" charset="-122"/>
              </a:rPr>
              <a:t>），考试大纲在“重庆市考试录用公务员信息”栏目下的“招考公告”栏公布。</a:t>
            </a:r>
            <a:endParaRPr lang="zh-CN" altLang="en-US" dirty="0">
              <a:latin typeface="微软雅黑" pitchFamily="34" charset="-122"/>
              <a:ea typeface="微软雅黑" pitchFamily="34" charset="-122"/>
            </a:endParaRPr>
          </a:p>
        </p:txBody>
      </p:sp>
      <p:pic>
        <p:nvPicPr>
          <p:cNvPr id="2050" name="Picture 2"/>
          <p:cNvPicPr>
            <a:picLocks noChangeAspect="1" noChangeArrowheads="1"/>
          </p:cNvPicPr>
          <p:nvPr/>
        </p:nvPicPr>
        <p:blipFill>
          <a:blip r:embed="rId2" cstate="print"/>
          <a:srcRect/>
          <a:stretch>
            <a:fillRect/>
          </a:stretch>
        </p:blipFill>
        <p:spPr bwMode="auto">
          <a:xfrm>
            <a:off x="1274329" y="2513556"/>
            <a:ext cx="10620375" cy="19812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216041" y="117693"/>
            <a:ext cx="10445689" cy="7155805"/>
          </a:xfrm>
          <a:prstGeom prst="rect">
            <a:avLst/>
          </a:prstGeom>
          <a:noFill/>
        </p:spPr>
        <p:txBody>
          <a:bodyPr wrap="square" rtlCol="0">
            <a:spAutoFit/>
          </a:bodyPr>
          <a:lstStyle/>
          <a:p>
            <a:pPr>
              <a:lnSpc>
                <a:spcPct val="150000"/>
              </a:lnSpc>
            </a:pPr>
            <a:r>
              <a:rPr lang="zh-CN" altLang="en-US" dirty="0" smtClean="0">
                <a:latin typeface="微软雅黑" pitchFamily="34" charset="-122"/>
                <a:ea typeface="微软雅黑" pitchFamily="34" charset="-122"/>
              </a:rPr>
              <a:t>公共科目笔试合格分数线由市公务员局统一划定。公共科目笔试成绩等相关信息，</a:t>
            </a:r>
            <a:r>
              <a:rPr lang="zh-CN" altLang="en-US" u="sng" dirty="0" smtClean="0">
                <a:solidFill>
                  <a:srgbClr val="FF0000"/>
                </a:solidFill>
                <a:latin typeface="微软雅黑" pitchFamily="34" charset="-122"/>
                <a:ea typeface="微软雅黑" pitchFamily="34" charset="-122"/>
              </a:rPr>
              <a:t>请于</a:t>
            </a:r>
            <a:r>
              <a:rPr lang="en-US" altLang="zh-CN" u="sng" dirty="0" smtClean="0">
                <a:solidFill>
                  <a:srgbClr val="FF0000"/>
                </a:solidFill>
                <a:latin typeface="微软雅黑" pitchFamily="34" charset="-122"/>
                <a:ea typeface="微软雅黑" pitchFamily="34" charset="-122"/>
              </a:rPr>
              <a:t>2018</a:t>
            </a:r>
            <a:r>
              <a:rPr lang="zh-CN" altLang="en-US" u="sng" dirty="0" smtClean="0">
                <a:solidFill>
                  <a:srgbClr val="FF0000"/>
                </a:solidFill>
                <a:latin typeface="微软雅黑" pitchFamily="34" charset="-122"/>
                <a:ea typeface="微软雅黑" pitchFamily="34" charset="-122"/>
              </a:rPr>
              <a:t>年</a:t>
            </a:r>
            <a:r>
              <a:rPr lang="en-US" altLang="zh-CN" u="sng" dirty="0" smtClean="0">
                <a:solidFill>
                  <a:srgbClr val="FF0000"/>
                </a:solidFill>
                <a:latin typeface="微软雅黑" pitchFamily="34" charset="-122"/>
                <a:ea typeface="微软雅黑" pitchFamily="34" charset="-122"/>
              </a:rPr>
              <a:t>5</a:t>
            </a:r>
            <a:r>
              <a:rPr lang="zh-CN" altLang="en-US" u="sng" dirty="0" smtClean="0">
                <a:solidFill>
                  <a:srgbClr val="FF0000"/>
                </a:solidFill>
                <a:latin typeface="微软雅黑" pitchFamily="34" charset="-122"/>
                <a:ea typeface="微软雅黑" pitchFamily="34" charset="-122"/>
              </a:rPr>
              <a:t>月</a:t>
            </a:r>
            <a:r>
              <a:rPr lang="en-US" altLang="zh-CN" u="sng" dirty="0" smtClean="0">
                <a:solidFill>
                  <a:srgbClr val="FF0000"/>
                </a:solidFill>
                <a:latin typeface="微软雅黑" pitchFamily="34" charset="-122"/>
                <a:ea typeface="微软雅黑" pitchFamily="34" charset="-122"/>
              </a:rPr>
              <a:t>29</a:t>
            </a:r>
            <a:r>
              <a:rPr lang="zh-CN" altLang="en-US" u="sng" dirty="0" smtClean="0">
                <a:solidFill>
                  <a:srgbClr val="FF0000"/>
                </a:solidFill>
                <a:latin typeface="微软雅黑" pitchFamily="34" charset="-122"/>
                <a:ea typeface="微软雅黑" pitchFamily="34" charset="-122"/>
              </a:rPr>
              <a:t>日</a:t>
            </a:r>
            <a:r>
              <a:rPr lang="en-US" altLang="zh-CN" u="sng" dirty="0" smtClean="0">
                <a:solidFill>
                  <a:srgbClr val="FF0000"/>
                </a:solidFill>
                <a:latin typeface="微软雅黑" pitchFamily="34" charset="-122"/>
                <a:ea typeface="微软雅黑" pitchFamily="34" charset="-122"/>
              </a:rPr>
              <a:t>9</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00</a:t>
            </a:r>
            <a:r>
              <a:rPr lang="zh-CN" altLang="en-US" u="sng" dirty="0" smtClean="0">
                <a:solidFill>
                  <a:srgbClr val="FF0000"/>
                </a:solidFill>
                <a:latin typeface="微软雅黑" pitchFamily="34" charset="-122"/>
                <a:ea typeface="微软雅黑" pitchFamily="34" charset="-122"/>
              </a:rPr>
              <a:t>后登录报名网站查询</a:t>
            </a:r>
            <a:r>
              <a:rPr lang="zh-CN" altLang="en-US" dirty="0" smtClean="0">
                <a:latin typeface="微软雅黑" pitchFamily="34" charset="-122"/>
                <a:ea typeface="微软雅黑" pitchFamily="34" charset="-122"/>
              </a:rPr>
              <a:t>。同时，按照报考同一职位笔试合格人员从高分到低分依次确定并公布进入面试（体能测评）人员名单。进入面试（体能测评）最后一名报考人员成绩并列的，则并列人员均进入。</a:t>
            </a:r>
            <a:endParaRPr lang="en-US" altLang="zh-CN" dirty="0" smtClean="0">
              <a:latin typeface="微软雅黑" pitchFamily="34" charset="-122"/>
              <a:ea typeface="微软雅黑" pitchFamily="34" charset="-122"/>
            </a:endParaRPr>
          </a:p>
          <a:p>
            <a:pPr>
              <a:lnSpc>
                <a:spcPct val="150000"/>
              </a:lnSpc>
            </a:pPr>
            <a:r>
              <a:rPr lang="zh-CN" altLang="en-US" dirty="0" smtClean="0">
                <a:latin typeface="微软雅黑" pitchFamily="34" charset="-122"/>
                <a:ea typeface="微软雅黑" pitchFamily="34" charset="-122"/>
              </a:rPr>
              <a:t>（二）现场资格审查</a:t>
            </a:r>
          </a:p>
          <a:p>
            <a:pPr>
              <a:lnSpc>
                <a:spcPct val="150000"/>
              </a:lnSpc>
            </a:pPr>
            <a:r>
              <a:rPr lang="zh-CN" altLang="en-US" dirty="0" smtClean="0">
                <a:latin typeface="微软雅黑" pitchFamily="34" charset="-122"/>
                <a:ea typeface="微软雅黑" pitchFamily="34" charset="-122"/>
              </a:rPr>
              <a:t>    现场资格审查在</a:t>
            </a:r>
            <a:r>
              <a:rPr lang="en-US" altLang="zh-CN" u="sng" dirty="0" smtClean="0">
                <a:solidFill>
                  <a:srgbClr val="FF0000"/>
                </a:solidFill>
                <a:latin typeface="微软雅黑" pitchFamily="34" charset="-122"/>
                <a:ea typeface="微软雅黑" pitchFamily="34" charset="-122"/>
              </a:rPr>
              <a:t>2018</a:t>
            </a:r>
            <a:r>
              <a:rPr lang="zh-CN" altLang="en-US" u="sng" dirty="0" smtClean="0">
                <a:solidFill>
                  <a:srgbClr val="FF0000"/>
                </a:solidFill>
                <a:latin typeface="微软雅黑" pitchFamily="34" charset="-122"/>
                <a:ea typeface="微软雅黑" pitchFamily="34" charset="-122"/>
              </a:rPr>
              <a:t>年</a:t>
            </a:r>
            <a:r>
              <a:rPr lang="en-US" altLang="zh-CN" u="sng" dirty="0" smtClean="0">
                <a:solidFill>
                  <a:srgbClr val="FF0000"/>
                </a:solidFill>
                <a:latin typeface="微软雅黑" pitchFamily="34" charset="-122"/>
                <a:ea typeface="微软雅黑" pitchFamily="34" charset="-122"/>
              </a:rPr>
              <a:t>6</a:t>
            </a:r>
            <a:r>
              <a:rPr lang="zh-CN" altLang="en-US" u="sng" dirty="0" smtClean="0">
                <a:solidFill>
                  <a:srgbClr val="FF0000"/>
                </a:solidFill>
                <a:latin typeface="微软雅黑" pitchFamily="34" charset="-122"/>
                <a:ea typeface="微软雅黑" pitchFamily="34" charset="-122"/>
              </a:rPr>
              <a:t>月</a:t>
            </a:r>
            <a:r>
              <a:rPr lang="en-US" altLang="zh-CN" u="sng" dirty="0" smtClean="0">
                <a:solidFill>
                  <a:srgbClr val="FF0000"/>
                </a:solidFill>
                <a:latin typeface="微软雅黑" pitchFamily="34" charset="-122"/>
                <a:ea typeface="微软雅黑" pitchFamily="34" charset="-122"/>
              </a:rPr>
              <a:t>1</a:t>
            </a:r>
            <a:r>
              <a:rPr lang="zh-CN" altLang="en-US" u="sng" dirty="0" smtClean="0">
                <a:solidFill>
                  <a:srgbClr val="FF0000"/>
                </a:solidFill>
                <a:latin typeface="微软雅黑" pitchFamily="34" charset="-122"/>
                <a:ea typeface="微软雅黑" pitchFamily="34" charset="-122"/>
              </a:rPr>
              <a:t>日至</a:t>
            </a:r>
            <a:r>
              <a:rPr lang="en-US" altLang="zh-CN" u="sng" dirty="0" smtClean="0">
                <a:solidFill>
                  <a:srgbClr val="FF0000"/>
                </a:solidFill>
                <a:latin typeface="微软雅黑" pitchFamily="34" charset="-122"/>
                <a:ea typeface="微软雅黑" pitchFamily="34" charset="-122"/>
              </a:rPr>
              <a:t>6</a:t>
            </a:r>
            <a:r>
              <a:rPr lang="zh-CN" altLang="en-US" u="sng" dirty="0" smtClean="0">
                <a:solidFill>
                  <a:srgbClr val="FF0000"/>
                </a:solidFill>
                <a:latin typeface="微软雅黑" pitchFamily="34" charset="-122"/>
                <a:ea typeface="微软雅黑" pitchFamily="34" charset="-122"/>
              </a:rPr>
              <a:t>月</a:t>
            </a:r>
            <a:r>
              <a:rPr lang="en-US" altLang="zh-CN" u="sng" dirty="0" smtClean="0">
                <a:solidFill>
                  <a:srgbClr val="FF0000"/>
                </a:solidFill>
                <a:latin typeface="微软雅黑" pitchFamily="34" charset="-122"/>
                <a:ea typeface="微软雅黑" pitchFamily="34" charset="-122"/>
              </a:rPr>
              <a:t>8</a:t>
            </a:r>
            <a:r>
              <a:rPr lang="zh-CN" altLang="en-US" u="sng" dirty="0" smtClean="0">
                <a:solidFill>
                  <a:srgbClr val="FF0000"/>
                </a:solidFill>
                <a:latin typeface="微软雅黑" pitchFamily="34" charset="-122"/>
                <a:ea typeface="微软雅黑" pitchFamily="34" charset="-122"/>
              </a:rPr>
              <a:t>日</a:t>
            </a:r>
            <a:r>
              <a:rPr lang="zh-CN" altLang="en-US" dirty="0" smtClean="0">
                <a:latin typeface="微软雅黑" pitchFamily="34" charset="-122"/>
                <a:ea typeface="微软雅黑" pitchFamily="34" charset="-122"/>
              </a:rPr>
              <a:t>期间进行。进入面试（体能测评）的人员，须持有关证件资料，按照规定时间和指定地点，参加现场资格审查。</a:t>
            </a:r>
          </a:p>
          <a:p>
            <a:pPr>
              <a:lnSpc>
                <a:spcPct val="150000"/>
              </a:lnSpc>
            </a:pPr>
            <a:r>
              <a:rPr lang="zh-CN" altLang="en-US" dirty="0" smtClean="0">
                <a:latin typeface="微软雅黑" pitchFamily="34" charset="-122"/>
                <a:ea typeface="微软雅黑" pitchFamily="34" charset="-122"/>
              </a:rPr>
              <a:t>    资格审查时，考生应提供证明材料原件及复印件各</a:t>
            </a:r>
            <a:r>
              <a:rPr lang="en-US" altLang="zh-CN" dirty="0" smtClean="0">
                <a:latin typeface="微软雅黑" pitchFamily="34" charset="-122"/>
                <a:ea typeface="微软雅黑" pitchFamily="34" charset="-122"/>
              </a:rPr>
              <a:t>1</a:t>
            </a:r>
            <a:r>
              <a:rPr lang="zh-CN" altLang="en-US" dirty="0" smtClean="0">
                <a:latin typeface="微软雅黑" pitchFamily="34" charset="-122"/>
                <a:ea typeface="微软雅黑" pitchFamily="34" charset="-122"/>
              </a:rPr>
              <a:t>份。证明材料包括：</a:t>
            </a:r>
            <a:r>
              <a:rPr lang="zh-CN" altLang="en-US" b="1" u="sng" dirty="0" smtClean="0">
                <a:solidFill>
                  <a:srgbClr val="FF0000"/>
                </a:solidFill>
                <a:latin typeface="微软雅黑" pitchFamily="34" charset="-122"/>
                <a:ea typeface="微软雅黑" pitchFamily="34" charset="-122"/>
              </a:rPr>
              <a:t>（</a:t>
            </a:r>
            <a:r>
              <a:rPr lang="en-US" altLang="zh-CN" b="1" u="sng" dirty="0" smtClean="0">
                <a:solidFill>
                  <a:srgbClr val="FF0000"/>
                </a:solidFill>
                <a:latin typeface="微软雅黑" pitchFamily="34" charset="-122"/>
                <a:ea typeface="微软雅黑" pitchFamily="34" charset="-122"/>
              </a:rPr>
              <a:t>1</a:t>
            </a:r>
            <a:r>
              <a:rPr lang="zh-CN" altLang="en-US" b="1" u="sng" dirty="0" smtClean="0">
                <a:solidFill>
                  <a:srgbClr val="FF0000"/>
                </a:solidFill>
                <a:latin typeface="微软雅黑" pitchFamily="34" charset="-122"/>
                <a:ea typeface="微软雅黑" pitchFamily="34" charset="-122"/>
              </a:rPr>
              <a:t>）本人毕业（学位）证、身份证、户口簿，以及招录职位要求的工作经历、资格证等其他证明材料，同时提供网上报名通过后的考生报名信息表和</a:t>
            </a:r>
            <a:r>
              <a:rPr lang="en-US" altLang="zh-CN" b="1" u="sng" dirty="0" smtClean="0">
                <a:solidFill>
                  <a:srgbClr val="FF0000"/>
                </a:solidFill>
                <a:latin typeface="微软雅黑" pitchFamily="34" charset="-122"/>
                <a:ea typeface="微软雅黑" pitchFamily="34" charset="-122"/>
              </a:rPr>
              <a:t>《2018</a:t>
            </a:r>
            <a:r>
              <a:rPr lang="zh-CN" altLang="en-US" b="1" u="sng" dirty="0" smtClean="0">
                <a:solidFill>
                  <a:srgbClr val="FF0000"/>
                </a:solidFill>
                <a:latin typeface="微软雅黑" pitchFamily="34" charset="-122"/>
                <a:ea typeface="微软雅黑" pitchFamily="34" charset="-122"/>
              </a:rPr>
              <a:t>年上半年重庆市考试录用公务员现场资格审查表</a:t>
            </a:r>
            <a:r>
              <a:rPr lang="en-US" altLang="zh-CN" b="1" u="sng" dirty="0" smtClean="0">
                <a:solidFill>
                  <a:srgbClr val="FF0000"/>
                </a:solidFill>
                <a:latin typeface="微软雅黑" pitchFamily="34" charset="-122"/>
                <a:ea typeface="微软雅黑" pitchFamily="34" charset="-122"/>
              </a:rPr>
              <a:t>》</a:t>
            </a:r>
            <a:r>
              <a:rPr lang="zh-CN" altLang="en-US" b="1" u="sng" dirty="0" smtClean="0">
                <a:solidFill>
                  <a:srgbClr val="FF0000"/>
                </a:solidFill>
                <a:latin typeface="微软雅黑" pitchFamily="34" charset="-122"/>
                <a:ea typeface="微软雅黑" pitchFamily="34" charset="-122"/>
              </a:rPr>
              <a:t>（附件</a:t>
            </a:r>
            <a:r>
              <a:rPr lang="en-US" altLang="zh-CN" b="1" u="sng" dirty="0" smtClean="0">
                <a:solidFill>
                  <a:srgbClr val="FF0000"/>
                </a:solidFill>
                <a:latin typeface="微软雅黑" pitchFamily="34" charset="-122"/>
                <a:ea typeface="微软雅黑" pitchFamily="34" charset="-122"/>
              </a:rPr>
              <a:t>3</a:t>
            </a:r>
            <a:r>
              <a:rPr lang="zh-CN" altLang="en-US" b="1" u="sng" dirty="0" smtClean="0">
                <a:solidFill>
                  <a:srgbClr val="FF0000"/>
                </a:solidFill>
                <a:latin typeface="微软雅黑" pitchFamily="34" charset="-122"/>
                <a:ea typeface="微软雅黑" pitchFamily="34" charset="-122"/>
              </a:rPr>
              <a:t>）；（</a:t>
            </a:r>
            <a:r>
              <a:rPr lang="en-US" altLang="zh-CN" b="1" u="sng" dirty="0" smtClean="0">
                <a:solidFill>
                  <a:srgbClr val="FF0000"/>
                </a:solidFill>
                <a:latin typeface="微软雅黑" pitchFamily="34" charset="-122"/>
                <a:ea typeface="微软雅黑" pitchFamily="34" charset="-122"/>
              </a:rPr>
              <a:t>2</a:t>
            </a:r>
            <a:r>
              <a:rPr lang="zh-CN" altLang="en-US" b="1" u="sng" dirty="0" smtClean="0">
                <a:solidFill>
                  <a:srgbClr val="FF0000"/>
                </a:solidFill>
                <a:latin typeface="微软雅黑" pitchFamily="34" charset="-122"/>
                <a:ea typeface="微软雅黑" pitchFamily="34" charset="-122"/>
              </a:rPr>
              <a:t>）在职人员还应提供加盖工作单位及具有人事管理权限部门公章的同意报考证明；（</a:t>
            </a:r>
            <a:r>
              <a:rPr lang="en-US" altLang="zh-CN" b="1" u="sng" dirty="0" smtClean="0">
                <a:solidFill>
                  <a:srgbClr val="FF0000"/>
                </a:solidFill>
                <a:latin typeface="微软雅黑" pitchFamily="34" charset="-122"/>
                <a:ea typeface="微软雅黑" pitchFamily="34" charset="-122"/>
              </a:rPr>
              <a:t>3</a:t>
            </a:r>
            <a:r>
              <a:rPr lang="zh-CN" altLang="en-US" b="1" u="sng" dirty="0" smtClean="0">
                <a:solidFill>
                  <a:srgbClr val="FF0000"/>
                </a:solidFill>
                <a:latin typeface="微软雅黑" pitchFamily="34" charset="-122"/>
                <a:ea typeface="微软雅黑" pitchFamily="34" charset="-122"/>
              </a:rPr>
              <a:t>）尚未取得学历（学位）证的</a:t>
            </a:r>
            <a:r>
              <a:rPr lang="en-US" altLang="zh-CN" b="1" u="sng" dirty="0" smtClean="0">
                <a:solidFill>
                  <a:srgbClr val="FF0000"/>
                </a:solidFill>
                <a:latin typeface="微软雅黑" pitchFamily="34" charset="-122"/>
                <a:ea typeface="微软雅黑" pitchFamily="34" charset="-122"/>
              </a:rPr>
              <a:t>2018</a:t>
            </a:r>
            <a:r>
              <a:rPr lang="zh-CN" altLang="en-US" b="1" u="sng" dirty="0" smtClean="0">
                <a:solidFill>
                  <a:srgbClr val="FF0000"/>
                </a:solidFill>
                <a:latin typeface="微软雅黑" pitchFamily="34" charset="-122"/>
                <a:ea typeface="微软雅黑" pitchFamily="34" charset="-122"/>
              </a:rPr>
              <a:t>年全日制普通高校毕业生还应持学校签章的</a:t>
            </a:r>
            <a:r>
              <a:rPr lang="en-US" altLang="zh-CN" b="1" u="sng" dirty="0" smtClean="0">
                <a:solidFill>
                  <a:srgbClr val="FF0000"/>
                </a:solidFill>
                <a:latin typeface="微软雅黑" pitchFamily="34" charset="-122"/>
                <a:ea typeface="微软雅黑" pitchFamily="34" charset="-122"/>
              </a:rPr>
              <a:t>《2018</a:t>
            </a:r>
            <a:r>
              <a:rPr lang="zh-CN" altLang="en-US" b="1" u="sng" dirty="0" smtClean="0">
                <a:solidFill>
                  <a:srgbClr val="FF0000"/>
                </a:solidFill>
                <a:latin typeface="微软雅黑" pitchFamily="34" charset="-122"/>
                <a:ea typeface="微软雅黑" pitchFamily="34" charset="-122"/>
              </a:rPr>
              <a:t>年上半年重庆市考试录用公务员报名推荐表</a:t>
            </a:r>
            <a:r>
              <a:rPr lang="en-US" altLang="zh-CN" b="1" u="sng" dirty="0" smtClean="0">
                <a:solidFill>
                  <a:srgbClr val="FF0000"/>
                </a:solidFill>
                <a:latin typeface="微软雅黑" pitchFamily="34" charset="-122"/>
                <a:ea typeface="微软雅黑" pitchFamily="34" charset="-122"/>
              </a:rPr>
              <a:t>》</a:t>
            </a:r>
            <a:r>
              <a:rPr lang="zh-CN" altLang="en-US" b="1" u="sng" dirty="0" smtClean="0">
                <a:solidFill>
                  <a:srgbClr val="FF0000"/>
                </a:solidFill>
                <a:latin typeface="微软雅黑" pitchFamily="34" charset="-122"/>
                <a:ea typeface="微软雅黑" pitchFamily="34" charset="-122"/>
              </a:rPr>
              <a:t>（附件</a:t>
            </a:r>
            <a:r>
              <a:rPr lang="en-US" altLang="zh-CN" b="1" u="sng" dirty="0" smtClean="0">
                <a:solidFill>
                  <a:srgbClr val="FF0000"/>
                </a:solidFill>
                <a:latin typeface="微软雅黑" pitchFamily="34" charset="-122"/>
                <a:ea typeface="微软雅黑" pitchFamily="34" charset="-122"/>
              </a:rPr>
              <a:t>4</a:t>
            </a:r>
            <a:r>
              <a:rPr lang="zh-CN" altLang="en-US" b="1" u="sng" dirty="0" smtClean="0">
                <a:solidFill>
                  <a:srgbClr val="FF0000"/>
                </a:solidFill>
                <a:latin typeface="微软雅黑" pitchFamily="34" charset="-122"/>
                <a:ea typeface="微软雅黑" pitchFamily="34" charset="-122"/>
              </a:rPr>
              <a:t>）；（</a:t>
            </a:r>
            <a:r>
              <a:rPr lang="en-US" altLang="zh-CN" b="1" u="sng" dirty="0" smtClean="0">
                <a:solidFill>
                  <a:srgbClr val="FF0000"/>
                </a:solidFill>
                <a:latin typeface="微软雅黑" pitchFamily="34" charset="-122"/>
                <a:ea typeface="微软雅黑" pitchFamily="34" charset="-122"/>
              </a:rPr>
              <a:t>4</a:t>
            </a:r>
            <a:r>
              <a:rPr lang="zh-CN" altLang="en-US" b="1" u="sng" dirty="0" smtClean="0">
                <a:solidFill>
                  <a:srgbClr val="FF0000"/>
                </a:solidFill>
                <a:latin typeface="微软雅黑" pitchFamily="34" charset="-122"/>
                <a:ea typeface="微软雅黑" pitchFamily="34" charset="-122"/>
              </a:rPr>
              <a:t>）年龄在</a:t>
            </a:r>
            <a:r>
              <a:rPr lang="en-US" altLang="zh-CN" b="1" u="sng" dirty="0" smtClean="0">
                <a:solidFill>
                  <a:srgbClr val="FF0000"/>
                </a:solidFill>
                <a:latin typeface="微软雅黑" pitchFamily="34" charset="-122"/>
                <a:ea typeface="微软雅黑" pitchFamily="34" charset="-122"/>
              </a:rPr>
              <a:t>36</a:t>
            </a:r>
            <a:r>
              <a:rPr lang="zh-CN" altLang="en-US" b="1" u="sng" dirty="0" smtClean="0">
                <a:solidFill>
                  <a:srgbClr val="FF0000"/>
                </a:solidFill>
                <a:latin typeface="微软雅黑" pitchFamily="34" charset="-122"/>
                <a:ea typeface="微软雅黑" pitchFamily="34" charset="-122"/>
              </a:rPr>
              <a:t>周岁以上、</a:t>
            </a:r>
            <a:r>
              <a:rPr lang="en-US" altLang="zh-CN" b="1" u="sng" dirty="0" smtClean="0">
                <a:solidFill>
                  <a:srgbClr val="FF0000"/>
                </a:solidFill>
                <a:latin typeface="微软雅黑" pitchFamily="34" charset="-122"/>
                <a:ea typeface="微软雅黑" pitchFamily="34" charset="-122"/>
              </a:rPr>
              <a:t>40</a:t>
            </a:r>
            <a:r>
              <a:rPr lang="zh-CN" altLang="en-US" b="1" u="sng" dirty="0" smtClean="0">
                <a:solidFill>
                  <a:srgbClr val="FF0000"/>
                </a:solidFill>
                <a:latin typeface="微软雅黑" pitchFamily="34" charset="-122"/>
                <a:ea typeface="微软雅黑" pitchFamily="34" charset="-122"/>
              </a:rPr>
              <a:t>周岁以下的</a:t>
            </a:r>
            <a:r>
              <a:rPr lang="en-US" altLang="zh-CN" b="1" u="sng" dirty="0" smtClean="0">
                <a:solidFill>
                  <a:srgbClr val="FF0000"/>
                </a:solidFill>
                <a:latin typeface="微软雅黑" pitchFamily="34" charset="-122"/>
                <a:ea typeface="微软雅黑" pitchFamily="34" charset="-122"/>
              </a:rPr>
              <a:t>2018</a:t>
            </a:r>
            <a:r>
              <a:rPr lang="zh-CN" altLang="en-US" b="1" u="sng" dirty="0" smtClean="0">
                <a:solidFill>
                  <a:srgbClr val="FF0000"/>
                </a:solidFill>
                <a:latin typeface="微软雅黑" pitchFamily="34" charset="-122"/>
                <a:ea typeface="微软雅黑" pitchFamily="34" charset="-122"/>
              </a:rPr>
              <a:t>年应届硕士、博士研究生（非在职）还应提供学校出具的应届毕业生证明；（</a:t>
            </a:r>
            <a:r>
              <a:rPr lang="en-US" altLang="zh-CN" b="1" u="sng" dirty="0" smtClean="0">
                <a:solidFill>
                  <a:srgbClr val="FF0000"/>
                </a:solidFill>
                <a:latin typeface="微软雅黑" pitchFamily="34" charset="-122"/>
                <a:ea typeface="微软雅黑" pitchFamily="34" charset="-122"/>
              </a:rPr>
              <a:t>5</a:t>
            </a:r>
            <a:r>
              <a:rPr lang="zh-CN" altLang="en-US" b="1" u="sng" dirty="0" smtClean="0">
                <a:solidFill>
                  <a:srgbClr val="FF0000"/>
                </a:solidFill>
                <a:latin typeface="微软雅黑" pitchFamily="34" charset="-122"/>
                <a:ea typeface="微软雅黑" pitchFamily="34" charset="-122"/>
              </a:rPr>
              <a:t>）留学回国人员、赴台陆生（在台湾高等学校接受学历教育并获得学士及以上相应学位的大陆学生）还应提供教育部留学服务中心出具的境外学历（学位）认证书。</a:t>
            </a:r>
          </a:p>
          <a:p>
            <a:pPr>
              <a:lnSpc>
                <a:spcPct val="150000"/>
              </a:lnSpc>
            </a:pPr>
            <a:r>
              <a:rPr lang="zh-CN" altLang="en-US" dirty="0" smtClean="0">
                <a:latin typeface="微软雅黑" pitchFamily="34" charset="-122"/>
                <a:ea typeface="微软雅黑" pitchFamily="34" charset="-122"/>
              </a:rPr>
              <a:t>   </a:t>
            </a:r>
            <a:endParaRPr lang="zh-CN" altLang="en-US" dirty="0">
              <a:solidFill>
                <a:schemeClr val="tx1"/>
              </a:solidFill>
              <a:latin typeface="微软雅黑" pitchFamily="34" charset="-122"/>
              <a:ea typeface="微软雅黑"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7" name="表格 6"/>
          <p:cNvGraphicFramePr>
            <a:graphicFrameLocks noGrp="1"/>
          </p:cNvGraphicFramePr>
          <p:nvPr/>
        </p:nvGraphicFramePr>
        <p:xfrm>
          <a:off x="1340284" y="200414"/>
          <a:ext cx="10496811" cy="6606981"/>
        </p:xfrm>
        <a:graphic>
          <a:graphicData uri="http://schemas.openxmlformats.org/drawingml/2006/table">
            <a:tbl>
              <a:tblPr/>
              <a:tblGrid>
                <a:gridCol w="5333324"/>
                <a:gridCol w="5163487"/>
              </a:tblGrid>
              <a:tr h="364591">
                <a:tc>
                  <a:txBody>
                    <a:bodyPr/>
                    <a:lstStyle/>
                    <a:p>
                      <a:pPr algn="ctr">
                        <a:lnSpc>
                          <a:spcPct val="150000"/>
                        </a:lnSpc>
                      </a:pPr>
                      <a:r>
                        <a:rPr lang="zh-CN" sz="1800" kern="100" dirty="0">
                          <a:solidFill>
                            <a:srgbClr val="000000"/>
                          </a:solidFill>
                          <a:latin typeface="微软雅黑" pitchFamily="34" charset="-122"/>
                          <a:ea typeface="微软雅黑" pitchFamily="34" charset="-122"/>
                          <a:cs typeface="Times New Roman"/>
                        </a:rPr>
                        <a:t>在职人员</a:t>
                      </a:r>
                      <a:endParaRPr lang="zh-CN" sz="1800" kern="100" dirty="0">
                        <a:latin typeface="微软雅黑" pitchFamily="34" charset="-122"/>
                        <a:ea typeface="微软雅黑"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pPr>
                      <a:r>
                        <a:rPr lang="zh-CN" sz="1800" kern="100">
                          <a:solidFill>
                            <a:srgbClr val="000000"/>
                          </a:solidFill>
                          <a:latin typeface="微软雅黑" pitchFamily="34" charset="-122"/>
                          <a:ea typeface="微软雅黑" pitchFamily="34" charset="-122"/>
                          <a:cs typeface="Times New Roman"/>
                        </a:rPr>
                        <a:t>应届毕业生（暂未取得毕业证的）</a:t>
                      </a:r>
                      <a:endParaRPr lang="zh-CN" sz="1800" kern="100">
                        <a:latin typeface="微软雅黑" pitchFamily="34" charset="-122"/>
                        <a:ea typeface="微软雅黑"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8101">
                <a:tc>
                  <a:txBody>
                    <a:bodyPr/>
                    <a:lstStyle/>
                    <a:p>
                      <a:pPr marL="342900" lvl="0" indent="-342900">
                        <a:lnSpc>
                          <a:spcPct val="150000"/>
                        </a:lnSpc>
                        <a:spcAft>
                          <a:spcPts val="0"/>
                        </a:spcAft>
                        <a:buFont typeface="+mj-lt"/>
                        <a:buAutoNum type="arabicPeriod"/>
                      </a:pPr>
                      <a:r>
                        <a:rPr lang="zh-CN" sz="1800" kern="100" dirty="0">
                          <a:solidFill>
                            <a:srgbClr val="000000"/>
                          </a:solidFill>
                          <a:latin typeface="微软雅黑" pitchFamily="34" charset="-122"/>
                          <a:ea typeface="微软雅黑" pitchFamily="34" charset="-122"/>
                          <a:cs typeface="Times New Roman"/>
                        </a:rPr>
                        <a:t>毕业</a:t>
                      </a:r>
                      <a:r>
                        <a:rPr lang="zh-CN" sz="1800" kern="100" dirty="0" smtClean="0">
                          <a:solidFill>
                            <a:srgbClr val="000000"/>
                          </a:solidFill>
                          <a:latin typeface="微软雅黑" pitchFamily="34" charset="-122"/>
                          <a:ea typeface="微软雅黑" pitchFamily="34" charset="-122"/>
                          <a:cs typeface="Times New Roman"/>
                        </a:rPr>
                        <a:t>证</a:t>
                      </a:r>
                      <a:r>
                        <a:rPr lang="zh-CN" altLang="en-US" sz="1800" kern="100" dirty="0" smtClean="0">
                          <a:solidFill>
                            <a:srgbClr val="000000"/>
                          </a:solidFill>
                          <a:latin typeface="微软雅黑" pitchFamily="34" charset="-122"/>
                          <a:ea typeface="微软雅黑" pitchFamily="34" charset="-122"/>
                          <a:cs typeface="Times New Roman"/>
                        </a:rPr>
                        <a:t>原件、复印件</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a:solidFill>
                            <a:srgbClr val="000000"/>
                          </a:solidFill>
                          <a:latin typeface="微软雅黑" pitchFamily="34" charset="-122"/>
                          <a:ea typeface="微软雅黑" pitchFamily="34" charset="-122"/>
                          <a:cs typeface="Times New Roman"/>
                        </a:rPr>
                        <a:t>学位</a:t>
                      </a:r>
                      <a:r>
                        <a:rPr lang="zh-CN" sz="1800" kern="100" dirty="0" smtClean="0">
                          <a:solidFill>
                            <a:srgbClr val="000000"/>
                          </a:solidFill>
                          <a:latin typeface="微软雅黑" pitchFamily="34" charset="-122"/>
                          <a:ea typeface="微软雅黑" pitchFamily="34" charset="-122"/>
                          <a:cs typeface="Times New Roman"/>
                        </a:rPr>
                        <a:t>证</a:t>
                      </a:r>
                      <a:r>
                        <a:rPr lang="zh-CN" altLang="en-US" sz="1800" kern="100" dirty="0" smtClean="0">
                          <a:solidFill>
                            <a:srgbClr val="000000"/>
                          </a:solidFill>
                          <a:latin typeface="微软雅黑" pitchFamily="34" charset="-122"/>
                          <a:ea typeface="微软雅黑" pitchFamily="34" charset="-122"/>
                          <a:cs typeface="Times New Roman"/>
                        </a:rPr>
                        <a:t>原件、复印件</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smtClean="0">
                          <a:solidFill>
                            <a:srgbClr val="000000"/>
                          </a:solidFill>
                          <a:latin typeface="微软雅黑" pitchFamily="34" charset="-122"/>
                          <a:ea typeface="微软雅黑" pitchFamily="34" charset="-122"/>
                          <a:cs typeface="Times New Roman"/>
                        </a:rPr>
                        <a:t>身份证</a:t>
                      </a:r>
                      <a:r>
                        <a:rPr lang="zh-CN" altLang="en-US" sz="1800" kern="100" dirty="0" smtClean="0">
                          <a:solidFill>
                            <a:srgbClr val="000000"/>
                          </a:solidFill>
                          <a:latin typeface="微软雅黑" pitchFamily="34" charset="-122"/>
                          <a:ea typeface="微软雅黑" pitchFamily="34" charset="-122"/>
                          <a:cs typeface="Times New Roman"/>
                        </a:rPr>
                        <a:t>原件、复印件</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smtClean="0">
                          <a:solidFill>
                            <a:srgbClr val="000000"/>
                          </a:solidFill>
                          <a:latin typeface="微软雅黑" pitchFamily="34" charset="-122"/>
                          <a:ea typeface="微软雅黑" pitchFamily="34" charset="-122"/>
                          <a:cs typeface="Times New Roman"/>
                        </a:rPr>
                        <a:t>户口</a:t>
                      </a:r>
                      <a:r>
                        <a:rPr lang="zh-CN" altLang="en-US" sz="1800" kern="100" dirty="0" smtClean="0">
                          <a:solidFill>
                            <a:srgbClr val="000000"/>
                          </a:solidFill>
                          <a:latin typeface="微软雅黑" pitchFamily="34" charset="-122"/>
                          <a:ea typeface="微软雅黑" pitchFamily="34" charset="-122"/>
                          <a:cs typeface="Times New Roman"/>
                        </a:rPr>
                        <a:t>本原件、复印件</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a:solidFill>
                            <a:srgbClr val="000000"/>
                          </a:solidFill>
                          <a:latin typeface="微软雅黑" pitchFamily="34" charset="-122"/>
                          <a:ea typeface="微软雅黑" pitchFamily="34" charset="-122"/>
                          <a:cs typeface="Times New Roman"/>
                        </a:rPr>
                        <a:t>报名信息表</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a:solidFill>
                            <a:srgbClr val="000000"/>
                          </a:solidFill>
                          <a:latin typeface="微软雅黑" pitchFamily="34" charset="-122"/>
                          <a:ea typeface="微软雅黑" pitchFamily="34" charset="-122"/>
                          <a:cs typeface="Times New Roman"/>
                        </a:rPr>
                        <a:t>《重庆市考试录用公务员现场资格审查表》</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a:solidFill>
                            <a:srgbClr val="FF0000"/>
                          </a:solidFill>
                          <a:latin typeface="微软雅黑" pitchFamily="34" charset="-122"/>
                          <a:ea typeface="微软雅黑" pitchFamily="34" charset="-122"/>
                          <a:cs typeface="Times New Roman"/>
                        </a:rPr>
                        <a:t>招录职位要求的工作经历、资格证等其他证明材料</a:t>
                      </a:r>
                    </a:p>
                    <a:p>
                      <a:pPr marL="342900" lvl="0" indent="-342900">
                        <a:lnSpc>
                          <a:spcPct val="150000"/>
                        </a:lnSpc>
                        <a:buFont typeface="+mj-lt"/>
                        <a:buAutoNum type="arabicPeriod"/>
                      </a:pPr>
                      <a:r>
                        <a:rPr lang="zh-CN" sz="1800" u="sng" kern="100" dirty="0">
                          <a:solidFill>
                            <a:srgbClr val="FF0000"/>
                          </a:solidFill>
                          <a:latin typeface="微软雅黑" pitchFamily="34" charset="-122"/>
                          <a:ea typeface="微软雅黑" pitchFamily="34" charset="-122"/>
                          <a:cs typeface="Times New Roman"/>
                        </a:rPr>
                        <a:t>加盖工作单位及具有人事管理权限部门公章的同意报考证明</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50000"/>
                        </a:lnSpc>
                        <a:spcAft>
                          <a:spcPts val="0"/>
                        </a:spcAft>
                        <a:buFont typeface="+mj-lt"/>
                        <a:buAutoNum type="arabicPeriod"/>
                      </a:pPr>
                      <a:r>
                        <a:rPr lang="zh-CN" sz="1800" u="sng" kern="100" dirty="0">
                          <a:solidFill>
                            <a:srgbClr val="FF0000"/>
                          </a:solidFill>
                          <a:latin typeface="微软雅黑" pitchFamily="34" charset="-122"/>
                          <a:ea typeface="微软雅黑" pitchFamily="34" charset="-122"/>
                          <a:cs typeface="Times New Roman"/>
                        </a:rPr>
                        <a:t>持学校签章的《</a:t>
                      </a:r>
                      <a:r>
                        <a:rPr lang="en-US" sz="1800" u="sng" kern="100" dirty="0" smtClean="0">
                          <a:solidFill>
                            <a:srgbClr val="FF0000"/>
                          </a:solidFill>
                          <a:latin typeface="微软雅黑" pitchFamily="34" charset="-122"/>
                          <a:ea typeface="微软雅黑" pitchFamily="34" charset="-122"/>
                          <a:cs typeface="Times New Roman"/>
                        </a:rPr>
                        <a:t>2018</a:t>
                      </a:r>
                      <a:r>
                        <a:rPr lang="zh-CN" sz="1800" u="sng" kern="100" dirty="0" smtClean="0">
                          <a:solidFill>
                            <a:srgbClr val="FF0000"/>
                          </a:solidFill>
                          <a:latin typeface="微软雅黑" pitchFamily="34" charset="-122"/>
                          <a:ea typeface="微软雅黑" pitchFamily="34" charset="-122"/>
                          <a:cs typeface="Times New Roman"/>
                        </a:rPr>
                        <a:t>年</a:t>
                      </a:r>
                      <a:r>
                        <a:rPr lang="zh-CN" sz="1800" u="sng" kern="100" dirty="0">
                          <a:solidFill>
                            <a:srgbClr val="FF0000"/>
                          </a:solidFill>
                          <a:latin typeface="微软雅黑" pitchFamily="34" charset="-122"/>
                          <a:ea typeface="微软雅黑" pitchFamily="34" charset="-122"/>
                          <a:cs typeface="Times New Roman"/>
                        </a:rPr>
                        <a:t>上半年重庆市考试录用公务员报名推荐表》</a:t>
                      </a:r>
                    </a:p>
                    <a:p>
                      <a:pPr marL="342900" lvl="0" indent="-342900">
                        <a:lnSpc>
                          <a:spcPct val="150000"/>
                        </a:lnSpc>
                        <a:buFont typeface="+mj-lt"/>
                        <a:buAutoNum type="arabicPeriod"/>
                      </a:pPr>
                      <a:r>
                        <a:rPr lang="zh-CN" sz="1800" kern="100" dirty="0" smtClean="0">
                          <a:solidFill>
                            <a:srgbClr val="000000"/>
                          </a:solidFill>
                          <a:latin typeface="微软雅黑" pitchFamily="34" charset="-122"/>
                          <a:ea typeface="微软雅黑" pitchFamily="34" charset="-122"/>
                          <a:cs typeface="Times New Roman"/>
                        </a:rPr>
                        <a:t>身份证</a:t>
                      </a:r>
                      <a:r>
                        <a:rPr lang="zh-CN" altLang="en-US" sz="1800" kern="100" dirty="0" smtClean="0">
                          <a:solidFill>
                            <a:srgbClr val="000000"/>
                          </a:solidFill>
                          <a:latin typeface="微软雅黑" pitchFamily="34" charset="-122"/>
                          <a:ea typeface="微软雅黑" pitchFamily="34" charset="-122"/>
                          <a:cs typeface="Times New Roman"/>
                        </a:rPr>
                        <a:t>原件、复印件</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smtClean="0">
                          <a:solidFill>
                            <a:srgbClr val="000000"/>
                          </a:solidFill>
                          <a:latin typeface="微软雅黑" pitchFamily="34" charset="-122"/>
                          <a:ea typeface="微软雅黑" pitchFamily="34" charset="-122"/>
                          <a:cs typeface="Times New Roman"/>
                        </a:rPr>
                        <a:t>户口</a:t>
                      </a:r>
                      <a:r>
                        <a:rPr lang="zh-CN" altLang="en-US" sz="1800" kern="100" dirty="0" smtClean="0">
                          <a:solidFill>
                            <a:srgbClr val="000000"/>
                          </a:solidFill>
                          <a:latin typeface="微软雅黑" pitchFamily="34" charset="-122"/>
                          <a:ea typeface="微软雅黑" pitchFamily="34" charset="-122"/>
                          <a:cs typeface="Times New Roman"/>
                        </a:rPr>
                        <a:t>本原件、复印件</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a:solidFill>
                            <a:srgbClr val="000000"/>
                          </a:solidFill>
                          <a:latin typeface="微软雅黑" pitchFamily="34" charset="-122"/>
                          <a:ea typeface="微软雅黑" pitchFamily="34" charset="-122"/>
                          <a:cs typeface="Times New Roman"/>
                        </a:rPr>
                        <a:t>报名信息表</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a:solidFill>
                            <a:srgbClr val="000000"/>
                          </a:solidFill>
                          <a:latin typeface="微软雅黑" pitchFamily="34" charset="-122"/>
                          <a:ea typeface="微软雅黑" pitchFamily="34" charset="-122"/>
                          <a:cs typeface="Times New Roman"/>
                        </a:rPr>
                        <a:t>《重庆市考试录用公务员现场资格审查表》</a:t>
                      </a:r>
                      <a:endParaRPr lang="zh-CN" sz="1800" kern="100" dirty="0">
                        <a:latin typeface="微软雅黑" pitchFamily="34" charset="-122"/>
                        <a:ea typeface="微软雅黑" pitchFamily="34" charset="-122"/>
                        <a:cs typeface="Times New Roman"/>
                      </a:endParaRPr>
                    </a:p>
                    <a:p>
                      <a:pPr marL="342900" lvl="0" indent="-342900">
                        <a:lnSpc>
                          <a:spcPct val="150000"/>
                        </a:lnSpc>
                        <a:buFont typeface="+mj-lt"/>
                        <a:buAutoNum type="arabicPeriod"/>
                      </a:pPr>
                      <a:r>
                        <a:rPr lang="zh-CN" sz="1800" kern="100" dirty="0">
                          <a:solidFill>
                            <a:srgbClr val="000000"/>
                          </a:solidFill>
                          <a:latin typeface="微软雅黑" pitchFamily="34" charset="-122"/>
                          <a:ea typeface="微软雅黑" pitchFamily="34" charset="-122"/>
                          <a:cs typeface="Times New Roman"/>
                        </a:rPr>
                        <a:t>招录职位要求的其他证明材料</a:t>
                      </a:r>
                      <a:r>
                        <a:rPr lang="en-US" sz="1800" kern="100" dirty="0">
                          <a:solidFill>
                            <a:srgbClr val="000000"/>
                          </a:solidFill>
                          <a:latin typeface="微软雅黑" pitchFamily="34" charset="-122"/>
                          <a:ea typeface="微软雅黑" pitchFamily="34" charset="-122"/>
                          <a:cs typeface="Times New Roman"/>
                        </a:rPr>
                        <a:t>  </a:t>
                      </a:r>
                      <a:endParaRPr lang="zh-CN" sz="1800" kern="100" dirty="0">
                        <a:latin typeface="微软雅黑" pitchFamily="34" charset="-122"/>
                        <a:ea typeface="微软雅黑"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2953">
                <a:tc gridSpan="2">
                  <a:txBody>
                    <a:bodyPr/>
                    <a:lstStyle/>
                    <a:p>
                      <a:pPr>
                        <a:lnSpc>
                          <a:spcPct val="150000"/>
                        </a:lnSpc>
                        <a:spcAft>
                          <a:spcPts val="0"/>
                        </a:spcAft>
                      </a:pPr>
                      <a:r>
                        <a:rPr lang="zh-CN" sz="1800" b="1" kern="100" dirty="0">
                          <a:solidFill>
                            <a:srgbClr val="000000"/>
                          </a:solidFill>
                          <a:latin typeface="微软雅黑" pitchFamily="34" charset="-122"/>
                          <a:ea typeface="微软雅黑" pitchFamily="34" charset="-122"/>
                          <a:cs typeface="Times New Roman"/>
                        </a:rPr>
                        <a:t>特殊要求：</a:t>
                      </a:r>
                      <a:endParaRPr lang="zh-CN" sz="1800" kern="100" dirty="0">
                        <a:latin typeface="微软雅黑" pitchFamily="34" charset="-122"/>
                        <a:ea typeface="微软雅黑" pitchFamily="34" charset="-122"/>
                        <a:cs typeface="Times New Roman"/>
                      </a:endParaRPr>
                    </a:p>
                    <a:p>
                      <a:pPr indent="133350">
                        <a:lnSpc>
                          <a:spcPct val="150000"/>
                        </a:lnSpc>
                        <a:spcAft>
                          <a:spcPts val="0"/>
                        </a:spcAft>
                      </a:pPr>
                      <a:r>
                        <a:rPr lang="en-US" sz="1800" kern="100" dirty="0">
                          <a:solidFill>
                            <a:srgbClr val="000000"/>
                          </a:solidFill>
                          <a:latin typeface="微软雅黑" pitchFamily="34" charset="-122"/>
                          <a:ea typeface="微软雅黑" pitchFamily="34" charset="-122"/>
                          <a:cs typeface="Times New Roman"/>
                        </a:rPr>
                        <a:t>(1). </a:t>
                      </a:r>
                      <a:r>
                        <a:rPr lang="zh-CN" sz="1800" kern="100" dirty="0">
                          <a:solidFill>
                            <a:srgbClr val="000000"/>
                          </a:solidFill>
                          <a:latin typeface="微软雅黑" pitchFamily="34" charset="-122"/>
                          <a:ea typeface="微软雅黑" pitchFamily="34" charset="-122"/>
                          <a:cs typeface="Times New Roman"/>
                        </a:rPr>
                        <a:t>年龄在</a:t>
                      </a:r>
                      <a:r>
                        <a:rPr lang="en-US" sz="1800" kern="100" dirty="0">
                          <a:solidFill>
                            <a:srgbClr val="000000"/>
                          </a:solidFill>
                          <a:latin typeface="微软雅黑" pitchFamily="34" charset="-122"/>
                          <a:ea typeface="微软雅黑" pitchFamily="34" charset="-122"/>
                          <a:cs typeface="Times New Roman"/>
                        </a:rPr>
                        <a:t>36</a:t>
                      </a:r>
                      <a:r>
                        <a:rPr lang="zh-CN" sz="1800" kern="100" dirty="0">
                          <a:solidFill>
                            <a:srgbClr val="000000"/>
                          </a:solidFill>
                          <a:latin typeface="微软雅黑" pitchFamily="34" charset="-122"/>
                          <a:ea typeface="微软雅黑" pitchFamily="34" charset="-122"/>
                          <a:cs typeface="Times New Roman"/>
                        </a:rPr>
                        <a:t>周岁以上、</a:t>
                      </a:r>
                      <a:r>
                        <a:rPr lang="en-US" sz="1800" kern="100" dirty="0">
                          <a:solidFill>
                            <a:srgbClr val="000000"/>
                          </a:solidFill>
                          <a:latin typeface="微软雅黑" pitchFamily="34" charset="-122"/>
                          <a:ea typeface="微软雅黑" pitchFamily="34" charset="-122"/>
                          <a:cs typeface="Times New Roman"/>
                        </a:rPr>
                        <a:t>40</a:t>
                      </a:r>
                      <a:r>
                        <a:rPr lang="zh-CN" sz="1800" kern="100" dirty="0">
                          <a:solidFill>
                            <a:srgbClr val="000000"/>
                          </a:solidFill>
                          <a:latin typeface="微软雅黑" pitchFamily="34" charset="-122"/>
                          <a:ea typeface="微软雅黑" pitchFamily="34" charset="-122"/>
                          <a:cs typeface="Times New Roman"/>
                        </a:rPr>
                        <a:t>周岁以下的</a:t>
                      </a:r>
                      <a:r>
                        <a:rPr lang="en-US" sz="1800" kern="100" dirty="0">
                          <a:solidFill>
                            <a:srgbClr val="000000"/>
                          </a:solidFill>
                          <a:latin typeface="微软雅黑" pitchFamily="34" charset="-122"/>
                          <a:ea typeface="微软雅黑" pitchFamily="34" charset="-122"/>
                          <a:cs typeface="Times New Roman"/>
                        </a:rPr>
                        <a:t>2017</a:t>
                      </a:r>
                      <a:r>
                        <a:rPr lang="zh-CN" sz="1800" kern="100" dirty="0">
                          <a:solidFill>
                            <a:srgbClr val="000000"/>
                          </a:solidFill>
                          <a:latin typeface="微软雅黑" pitchFamily="34" charset="-122"/>
                          <a:ea typeface="微软雅黑" pitchFamily="34" charset="-122"/>
                          <a:cs typeface="Times New Roman"/>
                        </a:rPr>
                        <a:t>年应届硕士、博士研究生</a:t>
                      </a:r>
                      <a:r>
                        <a:rPr lang="en-US" sz="1800" kern="100" dirty="0">
                          <a:solidFill>
                            <a:srgbClr val="000000"/>
                          </a:solidFill>
                          <a:latin typeface="微软雅黑" pitchFamily="34" charset="-122"/>
                          <a:ea typeface="微软雅黑" pitchFamily="34" charset="-122"/>
                          <a:cs typeface="Times New Roman"/>
                        </a:rPr>
                        <a:t>(</a:t>
                      </a:r>
                      <a:r>
                        <a:rPr lang="zh-CN" sz="1800" kern="100" dirty="0">
                          <a:solidFill>
                            <a:srgbClr val="000000"/>
                          </a:solidFill>
                          <a:latin typeface="微软雅黑" pitchFamily="34" charset="-122"/>
                          <a:ea typeface="微软雅黑" pitchFamily="34" charset="-122"/>
                          <a:cs typeface="Times New Roman"/>
                        </a:rPr>
                        <a:t>非在职</a:t>
                      </a:r>
                      <a:r>
                        <a:rPr lang="en-US" sz="1800" kern="100" dirty="0">
                          <a:solidFill>
                            <a:srgbClr val="000000"/>
                          </a:solidFill>
                          <a:latin typeface="微软雅黑" pitchFamily="34" charset="-122"/>
                          <a:ea typeface="微软雅黑" pitchFamily="34" charset="-122"/>
                          <a:cs typeface="Times New Roman"/>
                        </a:rPr>
                        <a:t>)</a:t>
                      </a:r>
                      <a:r>
                        <a:rPr lang="zh-CN" sz="1800" kern="100" dirty="0">
                          <a:solidFill>
                            <a:srgbClr val="000000"/>
                          </a:solidFill>
                          <a:latin typeface="微软雅黑" pitchFamily="34" charset="-122"/>
                          <a:ea typeface="微软雅黑" pitchFamily="34" charset="-122"/>
                          <a:cs typeface="Times New Roman"/>
                        </a:rPr>
                        <a:t>还应提供学校出具的应届毕业生证明</a:t>
                      </a:r>
                      <a:r>
                        <a:rPr lang="en-US" sz="1800" kern="100" dirty="0">
                          <a:solidFill>
                            <a:srgbClr val="000000"/>
                          </a:solidFill>
                          <a:latin typeface="微软雅黑" pitchFamily="34" charset="-122"/>
                          <a:ea typeface="微软雅黑" pitchFamily="34" charset="-122"/>
                          <a:cs typeface="Times New Roman"/>
                        </a:rPr>
                        <a:t>;</a:t>
                      </a:r>
                      <a:br>
                        <a:rPr lang="en-US" sz="1800" kern="100" dirty="0">
                          <a:solidFill>
                            <a:srgbClr val="000000"/>
                          </a:solidFill>
                          <a:latin typeface="微软雅黑" pitchFamily="34" charset="-122"/>
                          <a:ea typeface="微软雅黑" pitchFamily="34" charset="-122"/>
                          <a:cs typeface="Times New Roman"/>
                        </a:rPr>
                      </a:br>
                      <a:r>
                        <a:rPr lang="en-US" sz="1800" kern="100" dirty="0">
                          <a:solidFill>
                            <a:srgbClr val="000000"/>
                          </a:solidFill>
                          <a:latin typeface="微软雅黑" pitchFamily="34" charset="-122"/>
                          <a:ea typeface="微软雅黑" pitchFamily="34" charset="-122"/>
                          <a:cs typeface="Times New Roman"/>
                        </a:rPr>
                        <a:t>  (2). </a:t>
                      </a:r>
                      <a:r>
                        <a:rPr lang="zh-CN" sz="1800" kern="100" dirty="0">
                          <a:solidFill>
                            <a:srgbClr val="000000"/>
                          </a:solidFill>
                          <a:latin typeface="微软雅黑" pitchFamily="34" charset="-122"/>
                          <a:ea typeface="微软雅黑" pitchFamily="34" charset="-122"/>
                          <a:cs typeface="Times New Roman"/>
                        </a:rPr>
                        <a:t>留学回国人员、赴台陆生</a:t>
                      </a:r>
                      <a:r>
                        <a:rPr lang="en-US" sz="1800" kern="100" dirty="0">
                          <a:solidFill>
                            <a:srgbClr val="000000"/>
                          </a:solidFill>
                          <a:latin typeface="微软雅黑" pitchFamily="34" charset="-122"/>
                          <a:ea typeface="微软雅黑" pitchFamily="34" charset="-122"/>
                          <a:cs typeface="Times New Roman"/>
                        </a:rPr>
                        <a:t>(</a:t>
                      </a:r>
                      <a:r>
                        <a:rPr lang="zh-CN" sz="1800" kern="100" dirty="0">
                          <a:solidFill>
                            <a:srgbClr val="000000"/>
                          </a:solidFill>
                          <a:latin typeface="微软雅黑" pitchFamily="34" charset="-122"/>
                          <a:ea typeface="微软雅黑" pitchFamily="34" charset="-122"/>
                          <a:cs typeface="Times New Roman"/>
                        </a:rPr>
                        <a:t>在台湾高等学校接受学历教育并获得学士及以上相应学位的大陆学生</a:t>
                      </a:r>
                      <a:r>
                        <a:rPr lang="en-US" sz="1800" kern="100" dirty="0">
                          <a:solidFill>
                            <a:srgbClr val="000000"/>
                          </a:solidFill>
                          <a:latin typeface="微软雅黑" pitchFamily="34" charset="-122"/>
                          <a:ea typeface="微软雅黑" pitchFamily="34" charset="-122"/>
                          <a:cs typeface="Times New Roman"/>
                        </a:rPr>
                        <a:t>)</a:t>
                      </a:r>
                      <a:r>
                        <a:rPr lang="zh-CN" sz="1800" kern="100" dirty="0">
                          <a:solidFill>
                            <a:srgbClr val="000000"/>
                          </a:solidFill>
                          <a:latin typeface="微软雅黑" pitchFamily="34" charset="-122"/>
                          <a:ea typeface="微软雅黑" pitchFamily="34" charset="-122"/>
                          <a:cs typeface="Times New Roman"/>
                        </a:rPr>
                        <a:t>还应提供教育部留学服务中心出具的境外学历</a:t>
                      </a:r>
                      <a:r>
                        <a:rPr lang="en-US" sz="1800" kern="100" dirty="0">
                          <a:solidFill>
                            <a:srgbClr val="000000"/>
                          </a:solidFill>
                          <a:latin typeface="微软雅黑" pitchFamily="34" charset="-122"/>
                          <a:ea typeface="微软雅黑" pitchFamily="34" charset="-122"/>
                          <a:cs typeface="Times New Roman"/>
                        </a:rPr>
                        <a:t>(</a:t>
                      </a:r>
                      <a:r>
                        <a:rPr lang="zh-CN" sz="1800" kern="100" dirty="0">
                          <a:solidFill>
                            <a:srgbClr val="000000"/>
                          </a:solidFill>
                          <a:latin typeface="微软雅黑" pitchFamily="34" charset="-122"/>
                          <a:ea typeface="微软雅黑" pitchFamily="34" charset="-122"/>
                          <a:cs typeface="Times New Roman"/>
                        </a:rPr>
                        <a:t>学位</a:t>
                      </a:r>
                      <a:r>
                        <a:rPr lang="en-US" sz="1800" kern="100" dirty="0">
                          <a:solidFill>
                            <a:srgbClr val="000000"/>
                          </a:solidFill>
                          <a:latin typeface="微软雅黑" pitchFamily="34" charset="-122"/>
                          <a:ea typeface="微软雅黑" pitchFamily="34" charset="-122"/>
                          <a:cs typeface="Times New Roman"/>
                        </a:rPr>
                        <a:t>)</a:t>
                      </a:r>
                      <a:r>
                        <a:rPr lang="zh-CN" sz="1800" kern="100" dirty="0">
                          <a:solidFill>
                            <a:srgbClr val="000000"/>
                          </a:solidFill>
                          <a:latin typeface="微软雅黑" pitchFamily="34" charset="-122"/>
                          <a:ea typeface="微软雅黑" pitchFamily="34" charset="-122"/>
                          <a:cs typeface="Times New Roman"/>
                        </a:rPr>
                        <a:t>认证书。</a:t>
                      </a:r>
                      <a:endParaRPr lang="zh-CN" sz="1800" kern="100" dirty="0">
                        <a:latin typeface="微软雅黑" pitchFamily="34" charset="-122"/>
                        <a:ea typeface="微软雅黑" pitchFamily="34" charset="-122"/>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146236" y="336115"/>
            <a:ext cx="10442575" cy="3323987"/>
          </a:xfrm>
          <a:prstGeom prst="rect">
            <a:avLst/>
          </a:prstGeom>
          <a:noFill/>
        </p:spPr>
        <p:txBody>
          <a:bodyPr wrap="square" rtlCol="0">
            <a:spAutoFit/>
          </a:bodyPr>
          <a:lstStyle/>
          <a:p>
            <a:pPr algn="l">
              <a:lnSpc>
                <a:spcPct val="150000"/>
              </a:lnSpc>
            </a:pPr>
            <a:r>
              <a:rPr lang="zh-CN" altLang="en-US" sz="2000" b="1" dirty="0">
                <a:latin typeface="微软雅黑" pitchFamily="34" charset="-122"/>
                <a:ea typeface="微软雅黑" pitchFamily="34" charset="-122"/>
                <a:sym typeface="+mn-ea"/>
              </a:rPr>
              <a:t>(三)体能测评</a:t>
            </a:r>
            <a:endParaRPr lang="zh-CN" altLang="en-US" sz="2000" b="1" dirty="0">
              <a:solidFill>
                <a:schemeClr val="tx1"/>
              </a:solidFill>
              <a:latin typeface="微软雅黑" pitchFamily="34" charset="-122"/>
              <a:ea typeface="微软雅黑" pitchFamily="34" charset="-122"/>
            </a:endParaRPr>
          </a:p>
          <a:p>
            <a:pPr>
              <a:lnSpc>
                <a:spcPct val="150000"/>
              </a:lnSpc>
            </a:pPr>
            <a:r>
              <a:rPr lang="zh-CN" altLang="en-US" sz="2000" dirty="0" smtClean="0">
                <a:latin typeface="微软雅黑" pitchFamily="34" charset="-122"/>
                <a:ea typeface="微软雅黑" pitchFamily="34" charset="-122"/>
              </a:rPr>
              <a:t> 体能测评在</a:t>
            </a:r>
            <a:r>
              <a:rPr lang="en-US" altLang="zh-CN" sz="2000" u="sng" dirty="0" smtClean="0">
                <a:solidFill>
                  <a:srgbClr val="FF0000"/>
                </a:solidFill>
                <a:latin typeface="微软雅黑" pitchFamily="34" charset="-122"/>
                <a:ea typeface="微软雅黑" pitchFamily="34" charset="-122"/>
              </a:rPr>
              <a:t>2018</a:t>
            </a:r>
            <a:r>
              <a:rPr lang="zh-CN" altLang="en-US" sz="2000" u="sng" dirty="0" smtClean="0">
                <a:solidFill>
                  <a:srgbClr val="FF0000"/>
                </a:solidFill>
                <a:latin typeface="微软雅黑" pitchFamily="34" charset="-122"/>
                <a:ea typeface="微软雅黑" pitchFamily="34" charset="-122"/>
              </a:rPr>
              <a:t>年</a:t>
            </a:r>
            <a:r>
              <a:rPr lang="en-US" altLang="zh-CN" sz="2000" u="sng" dirty="0" smtClean="0">
                <a:solidFill>
                  <a:srgbClr val="FF0000"/>
                </a:solidFill>
                <a:latin typeface="微软雅黑" pitchFamily="34" charset="-122"/>
                <a:ea typeface="微软雅黑" pitchFamily="34" charset="-122"/>
              </a:rPr>
              <a:t>6</a:t>
            </a:r>
            <a:r>
              <a:rPr lang="zh-CN" altLang="en-US" sz="2000" u="sng" dirty="0" smtClean="0">
                <a:solidFill>
                  <a:srgbClr val="FF0000"/>
                </a:solidFill>
                <a:latin typeface="微软雅黑" pitchFamily="34" charset="-122"/>
                <a:ea typeface="微软雅黑" pitchFamily="34" charset="-122"/>
              </a:rPr>
              <a:t>月</a:t>
            </a:r>
            <a:r>
              <a:rPr lang="en-US" altLang="zh-CN" sz="2000" u="sng" dirty="0" smtClean="0">
                <a:solidFill>
                  <a:srgbClr val="FF0000"/>
                </a:solidFill>
                <a:latin typeface="微软雅黑" pitchFamily="34" charset="-122"/>
                <a:ea typeface="微软雅黑" pitchFamily="34" charset="-122"/>
              </a:rPr>
              <a:t>2</a:t>
            </a:r>
            <a:r>
              <a:rPr lang="zh-CN" altLang="en-US" sz="2000" u="sng" dirty="0" smtClean="0">
                <a:solidFill>
                  <a:srgbClr val="FF0000"/>
                </a:solidFill>
                <a:latin typeface="微软雅黑" pitchFamily="34" charset="-122"/>
                <a:ea typeface="微软雅黑" pitchFamily="34" charset="-122"/>
              </a:rPr>
              <a:t>日至</a:t>
            </a:r>
            <a:r>
              <a:rPr lang="en-US" altLang="zh-CN" sz="2000" u="sng" dirty="0" smtClean="0">
                <a:solidFill>
                  <a:srgbClr val="FF0000"/>
                </a:solidFill>
                <a:latin typeface="微软雅黑" pitchFamily="34" charset="-122"/>
                <a:ea typeface="微软雅黑" pitchFamily="34" charset="-122"/>
              </a:rPr>
              <a:t>6</a:t>
            </a:r>
            <a:r>
              <a:rPr lang="zh-CN" altLang="en-US" sz="2000" u="sng" dirty="0" smtClean="0">
                <a:solidFill>
                  <a:srgbClr val="FF0000"/>
                </a:solidFill>
                <a:latin typeface="微软雅黑" pitchFamily="34" charset="-122"/>
                <a:ea typeface="微软雅黑" pitchFamily="34" charset="-122"/>
              </a:rPr>
              <a:t>月</a:t>
            </a:r>
            <a:r>
              <a:rPr lang="en-US" altLang="zh-CN" sz="2000" u="sng" dirty="0" smtClean="0">
                <a:solidFill>
                  <a:srgbClr val="FF0000"/>
                </a:solidFill>
                <a:latin typeface="微软雅黑" pitchFamily="34" charset="-122"/>
                <a:ea typeface="微软雅黑" pitchFamily="34" charset="-122"/>
              </a:rPr>
              <a:t>8</a:t>
            </a:r>
            <a:r>
              <a:rPr lang="zh-CN" altLang="en-US" sz="2000" u="sng" dirty="0" smtClean="0">
                <a:solidFill>
                  <a:srgbClr val="FF0000"/>
                </a:solidFill>
                <a:latin typeface="微软雅黑" pitchFamily="34" charset="-122"/>
                <a:ea typeface="微软雅黑" pitchFamily="34" charset="-122"/>
              </a:rPr>
              <a:t>日</a:t>
            </a:r>
            <a:r>
              <a:rPr lang="zh-CN" altLang="en-US" sz="2000" dirty="0" smtClean="0">
                <a:latin typeface="微软雅黑" pitchFamily="34" charset="-122"/>
                <a:ea typeface="微软雅黑" pitchFamily="34" charset="-122"/>
              </a:rPr>
              <a:t>期间进行，由招录机关会同公务员主管部门组织实施。需要进行体能测评的有：</a:t>
            </a:r>
            <a:r>
              <a:rPr lang="zh-CN" altLang="en-US" sz="2000" u="sng" dirty="0" smtClean="0">
                <a:solidFill>
                  <a:srgbClr val="FF0000"/>
                </a:solidFill>
                <a:latin typeface="微软雅黑" pitchFamily="34" charset="-122"/>
                <a:ea typeface="微软雅黑" pitchFamily="34" charset="-122"/>
              </a:rPr>
              <a:t>公安人民警察、森林公安人民警察</a:t>
            </a:r>
            <a:r>
              <a:rPr lang="zh-CN" altLang="en-US" sz="2000" dirty="0" smtClean="0">
                <a:latin typeface="微软雅黑" pitchFamily="34" charset="-122"/>
                <a:ea typeface="微软雅黑" pitchFamily="34" charset="-122"/>
              </a:rPr>
              <a:t>职位，即有体能测评比例要求的职位。体能测评按</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公安机关录用人民警察体能测评项目和标准（暂行）</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（渝人社发</a:t>
            </a:r>
            <a:r>
              <a:rPr lang="en-US" altLang="zh-CN" sz="2000" dirty="0" smtClean="0">
                <a:latin typeface="微软雅黑" pitchFamily="34" charset="-122"/>
                <a:ea typeface="微软雅黑" pitchFamily="34" charset="-122"/>
              </a:rPr>
              <a:t>〔2011〕103</a:t>
            </a:r>
            <a:r>
              <a:rPr lang="zh-CN" altLang="en-US" sz="2000" dirty="0" smtClean="0">
                <a:latin typeface="微软雅黑" pitchFamily="34" charset="-122"/>
                <a:ea typeface="微软雅黑" pitchFamily="34" charset="-122"/>
              </a:rPr>
              <a:t>号）、</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重庆市录用人民警察体能测评工作实施细则（试行）</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（渝人社发</a:t>
            </a:r>
            <a:r>
              <a:rPr lang="en-US" altLang="zh-CN" sz="2000" dirty="0" smtClean="0">
                <a:latin typeface="微软雅黑" pitchFamily="34" charset="-122"/>
                <a:ea typeface="微软雅黑" pitchFamily="34" charset="-122"/>
              </a:rPr>
              <a:t>〔2012〕81</a:t>
            </a:r>
            <a:r>
              <a:rPr lang="zh-CN" altLang="en-US" sz="2000" dirty="0" smtClean="0">
                <a:latin typeface="微软雅黑" pitchFamily="34" charset="-122"/>
                <a:ea typeface="微软雅黑" pitchFamily="34" charset="-122"/>
              </a:rPr>
              <a:t>号）执行。体能测评结束后，不再递补人员进行体能测评。体能测评合格人员按面试比例要求进入面试环节。</a:t>
            </a:r>
            <a:endParaRPr lang="zh-CN" altLang="en-US" sz="2000" dirty="0">
              <a:solidFill>
                <a:schemeClr val="tx1"/>
              </a:solidFill>
              <a:latin typeface="微软雅黑" pitchFamily="34" charset="-122"/>
              <a:ea typeface="微软雅黑" pitchFamily="34" charset="-122"/>
            </a:endParaRPr>
          </a:p>
        </p:txBody>
      </p:sp>
      <p:pic>
        <p:nvPicPr>
          <p:cNvPr id="3074" name="Picture 2"/>
          <p:cNvPicPr>
            <a:picLocks noChangeAspect="1" noChangeArrowheads="1"/>
          </p:cNvPicPr>
          <p:nvPr/>
        </p:nvPicPr>
        <p:blipFill>
          <a:blip r:embed="rId2" cstate="print"/>
          <a:srcRect/>
          <a:stretch>
            <a:fillRect/>
          </a:stretch>
        </p:blipFill>
        <p:spPr bwMode="auto">
          <a:xfrm>
            <a:off x="1956344" y="3788602"/>
            <a:ext cx="8429625" cy="23622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7" name="表格 6"/>
          <p:cNvGraphicFramePr>
            <a:graphicFrameLocks noGrp="1"/>
          </p:cNvGraphicFramePr>
          <p:nvPr/>
        </p:nvGraphicFramePr>
        <p:xfrm>
          <a:off x="1427967" y="313152"/>
          <a:ext cx="9832931" cy="5055337"/>
        </p:xfrm>
        <a:graphic>
          <a:graphicData uri="http://schemas.openxmlformats.org/drawingml/2006/table">
            <a:tbl>
              <a:tblPr/>
              <a:tblGrid>
                <a:gridCol w="3252239"/>
                <a:gridCol w="3272777"/>
                <a:gridCol w="76214"/>
                <a:gridCol w="3231701"/>
              </a:tblGrid>
              <a:tr h="538618">
                <a:tc gridSpan="4">
                  <a:txBody>
                    <a:bodyPr/>
                    <a:lstStyle/>
                    <a:p>
                      <a:pPr algn="ctr">
                        <a:spcAft>
                          <a:spcPts val="600"/>
                        </a:spcAft>
                      </a:pPr>
                      <a:r>
                        <a:rPr lang="zh-CN" sz="1600" kern="0" dirty="0">
                          <a:solidFill>
                            <a:srgbClr val="000000"/>
                          </a:solidFill>
                          <a:latin typeface="微软雅黑" pitchFamily="34" charset="-122"/>
                          <a:ea typeface="微软雅黑" pitchFamily="34" charset="-122"/>
                          <a:cs typeface="宋体"/>
                        </a:rPr>
                        <a:t>男子组标准</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46303">
                <a:tc>
                  <a:txBody>
                    <a:bodyPr/>
                    <a:lstStyle/>
                    <a:p>
                      <a:pPr algn="ctr">
                        <a:spcAft>
                          <a:spcPts val="0"/>
                        </a:spcAft>
                      </a:pPr>
                      <a:r>
                        <a:rPr lang="zh-CN" sz="1600" kern="0">
                          <a:solidFill>
                            <a:srgbClr val="333333"/>
                          </a:solidFill>
                          <a:latin typeface="微软雅黑" pitchFamily="34" charset="-122"/>
                          <a:ea typeface="微软雅黑" pitchFamily="34" charset="-122"/>
                          <a:cs typeface="宋体"/>
                        </a:rPr>
                        <a:t>项目</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dirty="0">
                          <a:solidFill>
                            <a:srgbClr val="333333"/>
                          </a:solidFill>
                          <a:latin typeface="微软雅黑" pitchFamily="34" charset="-122"/>
                          <a:ea typeface="微软雅黑" pitchFamily="34" charset="-122"/>
                          <a:cs typeface="宋体"/>
                        </a:rPr>
                        <a:t>30</a:t>
                      </a:r>
                      <a:r>
                        <a:rPr lang="zh-CN" sz="1600" kern="0" dirty="0">
                          <a:solidFill>
                            <a:srgbClr val="333333"/>
                          </a:solidFill>
                          <a:latin typeface="微软雅黑" pitchFamily="34" charset="-122"/>
                          <a:ea typeface="微软雅黑" pitchFamily="34" charset="-122"/>
                          <a:cs typeface="宋体"/>
                        </a:rPr>
                        <a:t>岁（含）以下</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n-US" sz="1600" kern="0">
                          <a:solidFill>
                            <a:srgbClr val="333333"/>
                          </a:solidFill>
                          <a:latin typeface="微软雅黑" pitchFamily="34" charset="-122"/>
                          <a:ea typeface="微软雅黑" pitchFamily="34" charset="-122"/>
                          <a:cs typeface="宋体"/>
                        </a:rPr>
                        <a:t>31</a:t>
                      </a:r>
                      <a:r>
                        <a:rPr lang="zh-CN" sz="1600" kern="0">
                          <a:solidFill>
                            <a:srgbClr val="333333"/>
                          </a:solidFill>
                          <a:latin typeface="微软雅黑" pitchFamily="34" charset="-122"/>
                          <a:ea typeface="微软雅黑" pitchFamily="34" charset="-122"/>
                          <a:cs typeface="宋体"/>
                        </a:rPr>
                        <a:t>岁（含）以上</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739329">
                <a:tc>
                  <a:txBody>
                    <a:bodyPr/>
                    <a:lstStyle/>
                    <a:p>
                      <a:pPr algn="ctr">
                        <a:spcAft>
                          <a:spcPts val="0"/>
                        </a:spcAft>
                      </a:pPr>
                      <a:r>
                        <a:rPr lang="en-US" sz="1600" kern="0" dirty="0">
                          <a:solidFill>
                            <a:srgbClr val="333333"/>
                          </a:solidFill>
                          <a:latin typeface="微软雅黑" pitchFamily="34" charset="-122"/>
                          <a:ea typeface="微软雅黑" pitchFamily="34" charset="-122"/>
                          <a:cs typeface="宋体"/>
                        </a:rPr>
                        <a:t>10</a:t>
                      </a:r>
                      <a:r>
                        <a:rPr lang="zh-CN" sz="1600" kern="0" dirty="0">
                          <a:solidFill>
                            <a:srgbClr val="333333"/>
                          </a:solidFill>
                          <a:latin typeface="微软雅黑" pitchFamily="34" charset="-122"/>
                          <a:ea typeface="微软雅黑" pitchFamily="34" charset="-122"/>
                          <a:cs typeface="宋体"/>
                        </a:rPr>
                        <a:t>米×</a:t>
                      </a:r>
                      <a:r>
                        <a:rPr lang="en-US" sz="1600" kern="0" dirty="0">
                          <a:solidFill>
                            <a:srgbClr val="333333"/>
                          </a:solidFill>
                          <a:latin typeface="微软雅黑" pitchFamily="34" charset="-122"/>
                          <a:ea typeface="微软雅黑" pitchFamily="34" charset="-122"/>
                          <a:cs typeface="宋体"/>
                        </a:rPr>
                        <a:t>4</a:t>
                      </a:r>
                      <a:r>
                        <a:rPr lang="zh-CN" sz="1600" kern="0" dirty="0">
                          <a:solidFill>
                            <a:srgbClr val="333333"/>
                          </a:solidFill>
                          <a:latin typeface="微软雅黑" pitchFamily="34" charset="-122"/>
                          <a:ea typeface="微软雅黑" pitchFamily="34" charset="-122"/>
                          <a:cs typeface="宋体"/>
                        </a:rPr>
                        <a:t>往返跑</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13</a:t>
                      </a: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1</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13</a:t>
                      </a: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4</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739329">
                <a:tc>
                  <a:txBody>
                    <a:bodyPr/>
                    <a:lstStyle/>
                    <a:p>
                      <a:pPr algn="ctr">
                        <a:spcAft>
                          <a:spcPts val="0"/>
                        </a:spcAft>
                      </a:pPr>
                      <a:r>
                        <a:rPr lang="en-US" sz="1600" kern="0">
                          <a:solidFill>
                            <a:srgbClr val="333333"/>
                          </a:solidFill>
                          <a:latin typeface="微软雅黑" pitchFamily="34" charset="-122"/>
                          <a:ea typeface="微软雅黑" pitchFamily="34" charset="-122"/>
                          <a:cs typeface="宋体"/>
                        </a:rPr>
                        <a:t>1000</a:t>
                      </a:r>
                      <a:r>
                        <a:rPr lang="zh-CN" sz="1600" kern="0">
                          <a:solidFill>
                            <a:srgbClr val="333333"/>
                          </a:solidFill>
                          <a:latin typeface="微软雅黑" pitchFamily="34" charset="-122"/>
                          <a:ea typeface="微软雅黑" pitchFamily="34" charset="-122"/>
                          <a:cs typeface="宋体"/>
                        </a:rPr>
                        <a:t>米跑</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4</a:t>
                      </a: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25</a:t>
                      </a:r>
                      <a:r>
                        <a:rPr lang="zh-CN" sz="1600" kern="0" dirty="0">
                          <a:solidFill>
                            <a:srgbClr val="333333"/>
                          </a:solidFill>
                          <a:latin typeface="微软雅黑" pitchFamily="34" charset="-122"/>
                          <a:ea typeface="微软雅黑" pitchFamily="34" charset="-122"/>
                          <a:cs typeface="宋体"/>
                        </a:rPr>
                        <a:t>″</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zh-CN" sz="1600" kern="0">
                          <a:solidFill>
                            <a:srgbClr val="333333"/>
                          </a:solidFill>
                          <a:latin typeface="微软雅黑" pitchFamily="34" charset="-122"/>
                          <a:ea typeface="微软雅黑" pitchFamily="34" charset="-122"/>
                          <a:cs typeface="宋体"/>
                        </a:rPr>
                        <a:t>≤</a:t>
                      </a:r>
                      <a:r>
                        <a:rPr lang="en-US" sz="1600" kern="0">
                          <a:solidFill>
                            <a:srgbClr val="333333"/>
                          </a:solidFill>
                          <a:latin typeface="微软雅黑" pitchFamily="34" charset="-122"/>
                          <a:ea typeface="微软雅黑" pitchFamily="34" charset="-122"/>
                          <a:cs typeface="宋体"/>
                        </a:rPr>
                        <a:t>4</a:t>
                      </a:r>
                      <a:r>
                        <a:rPr lang="zh-CN" sz="1600" kern="0">
                          <a:solidFill>
                            <a:srgbClr val="333333"/>
                          </a:solidFill>
                          <a:latin typeface="微软雅黑" pitchFamily="34" charset="-122"/>
                          <a:ea typeface="微软雅黑" pitchFamily="34" charset="-122"/>
                          <a:cs typeface="宋体"/>
                        </a:rPr>
                        <a:t>′</a:t>
                      </a:r>
                      <a:r>
                        <a:rPr lang="en-US" sz="1600" kern="0">
                          <a:solidFill>
                            <a:srgbClr val="333333"/>
                          </a:solidFill>
                          <a:latin typeface="微软雅黑" pitchFamily="34" charset="-122"/>
                          <a:ea typeface="微软雅黑" pitchFamily="34" charset="-122"/>
                          <a:cs typeface="宋体"/>
                        </a:rPr>
                        <a:t>35</a:t>
                      </a:r>
                      <a:r>
                        <a:rPr lang="zh-CN" sz="1600" kern="0">
                          <a:solidFill>
                            <a:srgbClr val="333333"/>
                          </a:solidFill>
                          <a:latin typeface="微软雅黑" pitchFamily="34" charset="-122"/>
                          <a:ea typeface="微软雅黑" pitchFamily="34" charset="-122"/>
                          <a:cs typeface="宋体"/>
                        </a:rPr>
                        <a:t>″</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r>
              <a:tr h="739329">
                <a:tc>
                  <a:txBody>
                    <a:bodyPr/>
                    <a:lstStyle/>
                    <a:p>
                      <a:pPr algn="ctr">
                        <a:spcAft>
                          <a:spcPts val="0"/>
                        </a:spcAft>
                      </a:pPr>
                      <a:r>
                        <a:rPr lang="zh-CN" sz="1600" kern="0">
                          <a:solidFill>
                            <a:srgbClr val="333333"/>
                          </a:solidFill>
                          <a:latin typeface="微软雅黑" pitchFamily="34" charset="-122"/>
                          <a:ea typeface="微软雅黑" pitchFamily="34" charset="-122"/>
                          <a:cs typeface="宋体"/>
                        </a:rPr>
                        <a:t>纵跳摸高</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265</a:t>
                      </a:r>
                      <a:r>
                        <a:rPr lang="zh-CN" sz="1600" kern="0" dirty="0">
                          <a:solidFill>
                            <a:srgbClr val="333333"/>
                          </a:solidFill>
                          <a:latin typeface="微软雅黑" pitchFamily="34" charset="-122"/>
                          <a:ea typeface="微软雅黑" pitchFamily="34" charset="-122"/>
                          <a:cs typeface="宋体"/>
                        </a:rPr>
                        <a:t>厘米</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r h="567217">
                <a:tc gridSpan="4">
                  <a:txBody>
                    <a:bodyPr/>
                    <a:lstStyle/>
                    <a:p>
                      <a:pPr algn="ctr">
                        <a:spcAft>
                          <a:spcPts val="0"/>
                        </a:spcAft>
                      </a:pPr>
                      <a:r>
                        <a:rPr lang="zh-CN" sz="1600" kern="0" dirty="0">
                          <a:solidFill>
                            <a:srgbClr val="333333"/>
                          </a:solidFill>
                          <a:latin typeface="微软雅黑" pitchFamily="34" charset="-122"/>
                          <a:ea typeface="微软雅黑" pitchFamily="34" charset="-122"/>
                          <a:cs typeface="宋体"/>
                        </a:rPr>
                        <a:t>女子组标准</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46303">
                <a:tc>
                  <a:txBody>
                    <a:bodyPr/>
                    <a:lstStyle/>
                    <a:p>
                      <a:pPr algn="ctr">
                        <a:spcAft>
                          <a:spcPts val="0"/>
                        </a:spcAft>
                      </a:pPr>
                      <a:r>
                        <a:rPr lang="zh-CN" sz="1600" kern="0">
                          <a:solidFill>
                            <a:srgbClr val="333333"/>
                          </a:solidFill>
                          <a:latin typeface="微软雅黑" pitchFamily="34" charset="-122"/>
                          <a:ea typeface="微软雅黑" pitchFamily="34" charset="-122"/>
                          <a:cs typeface="宋体"/>
                        </a:rPr>
                        <a:t>项 目</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n-US" sz="1600" kern="0">
                          <a:solidFill>
                            <a:srgbClr val="333333"/>
                          </a:solidFill>
                          <a:latin typeface="微软雅黑" pitchFamily="34" charset="-122"/>
                          <a:ea typeface="微软雅黑" pitchFamily="34" charset="-122"/>
                          <a:cs typeface="宋体"/>
                        </a:rPr>
                        <a:t>30</a:t>
                      </a:r>
                      <a:r>
                        <a:rPr lang="zh-CN" sz="1600" kern="0">
                          <a:solidFill>
                            <a:srgbClr val="333333"/>
                          </a:solidFill>
                          <a:latin typeface="微软雅黑" pitchFamily="34" charset="-122"/>
                          <a:ea typeface="微软雅黑" pitchFamily="34" charset="-122"/>
                          <a:cs typeface="宋体"/>
                        </a:rPr>
                        <a:t>岁（含）以下</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spcAft>
                          <a:spcPts val="0"/>
                        </a:spcAft>
                      </a:pPr>
                      <a:r>
                        <a:rPr lang="en-US" sz="1600" kern="0" dirty="0">
                          <a:solidFill>
                            <a:srgbClr val="333333"/>
                          </a:solidFill>
                          <a:latin typeface="微软雅黑" pitchFamily="34" charset="-122"/>
                          <a:ea typeface="微软雅黑" pitchFamily="34" charset="-122"/>
                          <a:cs typeface="宋体"/>
                        </a:rPr>
                        <a:t>31</a:t>
                      </a:r>
                      <a:r>
                        <a:rPr lang="zh-CN" sz="1600" kern="0" dirty="0">
                          <a:solidFill>
                            <a:srgbClr val="333333"/>
                          </a:solidFill>
                          <a:latin typeface="微软雅黑" pitchFamily="34" charset="-122"/>
                          <a:ea typeface="微软雅黑" pitchFamily="34" charset="-122"/>
                          <a:cs typeface="宋体"/>
                        </a:rPr>
                        <a:t>岁（含）以上</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303">
                <a:tc>
                  <a:txBody>
                    <a:bodyPr/>
                    <a:lstStyle/>
                    <a:p>
                      <a:pPr algn="ctr">
                        <a:spcAft>
                          <a:spcPts val="0"/>
                        </a:spcAft>
                      </a:pPr>
                      <a:r>
                        <a:rPr lang="en-US" sz="1600" kern="0">
                          <a:solidFill>
                            <a:srgbClr val="333333"/>
                          </a:solidFill>
                          <a:latin typeface="微软雅黑" pitchFamily="34" charset="-122"/>
                          <a:ea typeface="微软雅黑" pitchFamily="34" charset="-122"/>
                          <a:cs typeface="宋体"/>
                        </a:rPr>
                        <a:t>10</a:t>
                      </a:r>
                      <a:r>
                        <a:rPr lang="zh-CN" sz="1600" kern="0">
                          <a:solidFill>
                            <a:srgbClr val="333333"/>
                          </a:solidFill>
                          <a:latin typeface="微软雅黑" pitchFamily="34" charset="-122"/>
                          <a:ea typeface="微软雅黑" pitchFamily="34" charset="-122"/>
                          <a:cs typeface="宋体"/>
                        </a:rPr>
                        <a:t>米</a:t>
                      </a:r>
                      <a:r>
                        <a:rPr lang="en-US" sz="1600" kern="0">
                          <a:solidFill>
                            <a:srgbClr val="333333"/>
                          </a:solidFill>
                          <a:latin typeface="微软雅黑" pitchFamily="34" charset="-122"/>
                          <a:ea typeface="微软雅黑" pitchFamily="34" charset="-122"/>
                          <a:cs typeface="宋体"/>
                        </a:rPr>
                        <a:t>X4</a:t>
                      </a:r>
                      <a:r>
                        <a:rPr lang="zh-CN" sz="1600" kern="0">
                          <a:solidFill>
                            <a:srgbClr val="333333"/>
                          </a:solidFill>
                          <a:latin typeface="微软雅黑" pitchFamily="34" charset="-122"/>
                          <a:ea typeface="微软雅黑" pitchFamily="34" charset="-122"/>
                          <a:cs typeface="宋体"/>
                        </a:rPr>
                        <a:t>往返跑</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zh-CN" sz="1600" kern="0">
                          <a:solidFill>
                            <a:srgbClr val="333333"/>
                          </a:solidFill>
                          <a:latin typeface="微软雅黑" pitchFamily="34" charset="-122"/>
                          <a:ea typeface="微软雅黑" pitchFamily="34" charset="-122"/>
                          <a:cs typeface="宋体"/>
                        </a:rPr>
                        <a:t>≤</a:t>
                      </a:r>
                      <a:r>
                        <a:rPr lang="en-US" sz="1600" kern="0">
                          <a:solidFill>
                            <a:srgbClr val="333333"/>
                          </a:solidFill>
                          <a:latin typeface="微软雅黑" pitchFamily="34" charset="-122"/>
                          <a:ea typeface="微软雅黑" pitchFamily="34" charset="-122"/>
                          <a:cs typeface="宋体"/>
                        </a:rPr>
                        <a:t>14</a:t>
                      </a:r>
                      <a:r>
                        <a:rPr lang="zh-CN" sz="1600" kern="0">
                          <a:solidFill>
                            <a:srgbClr val="333333"/>
                          </a:solidFill>
                          <a:latin typeface="微软雅黑" pitchFamily="34" charset="-122"/>
                          <a:ea typeface="微软雅黑" pitchFamily="34" charset="-122"/>
                          <a:cs typeface="宋体"/>
                        </a:rPr>
                        <a:t>″</a:t>
                      </a:r>
                      <a:r>
                        <a:rPr lang="en-US" sz="1600" kern="0">
                          <a:solidFill>
                            <a:srgbClr val="333333"/>
                          </a:solidFill>
                          <a:latin typeface="微软雅黑" pitchFamily="34" charset="-122"/>
                          <a:ea typeface="微软雅黑" pitchFamily="34" charset="-122"/>
                          <a:cs typeface="宋体"/>
                        </a:rPr>
                        <a:t>1</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spcAft>
                          <a:spcPts val="0"/>
                        </a:spcAft>
                      </a:pP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14</a:t>
                      </a: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4</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303">
                <a:tc>
                  <a:txBody>
                    <a:bodyPr/>
                    <a:lstStyle/>
                    <a:p>
                      <a:pPr algn="ctr">
                        <a:spcAft>
                          <a:spcPts val="0"/>
                        </a:spcAft>
                      </a:pPr>
                      <a:r>
                        <a:rPr lang="en-US" sz="1600" kern="0">
                          <a:solidFill>
                            <a:srgbClr val="333333"/>
                          </a:solidFill>
                          <a:latin typeface="微软雅黑" pitchFamily="34" charset="-122"/>
                          <a:ea typeface="微软雅黑" pitchFamily="34" charset="-122"/>
                          <a:cs typeface="宋体"/>
                        </a:rPr>
                        <a:t>800</a:t>
                      </a:r>
                      <a:r>
                        <a:rPr lang="zh-CN" sz="1600" kern="0">
                          <a:solidFill>
                            <a:srgbClr val="333333"/>
                          </a:solidFill>
                          <a:latin typeface="微软雅黑" pitchFamily="34" charset="-122"/>
                          <a:ea typeface="微软雅黑" pitchFamily="34" charset="-122"/>
                          <a:cs typeface="宋体"/>
                        </a:rPr>
                        <a:t>米跑</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zh-CN" sz="1600" kern="0">
                          <a:solidFill>
                            <a:srgbClr val="333333"/>
                          </a:solidFill>
                          <a:latin typeface="微软雅黑" pitchFamily="34" charset="-122"/>
                          <a:ea typeface="微软雅黑" pitchFamily="34" charset="-122"/>
                          <a:cs typeface="宋体"/>
                        </a:rPr>
                        <a:t>≤</a:t>
                      </a:r>
                      <a:r>
                        <a:rPr lang="en-US" sz="1600" kern="0">
                          <a:solidFill>
                            <a:srgbClr val="333333"/>
                          </a:solidFill>
                          <a:latin typeface="微软雅黑" pitchFamily="34" charset="-122"/>
                          <a:ea typeface="微软雅黑" pitchFamily="34" charset="-122"/>
                          <a:cs typeface="宋体"/>
                        </a:rPr>
                        <a:t>4</a:t>
                      </a:r>
                      <a:r>
                        <a:rPr lang="zh-CN" sz="1600" kern="0">
                          <a:solidFill>
                            <a:srgbClr val="333333"/>
                          </a:solidFill>
                          <a:latin typeface="微软雅黑" pitchFamily="34" charset="-122"/>
                          <a:ea typeface="微软雅黑" pitchFamily="34" charset="-122"/>
                          <a:cs typeface="宋体"/>
                        </a:rPr>
                        <a:t>′</a:t>
                      </a:r>
                      <a:r>
                        <a:rPr lang="en-US" sz="1600" kern="0">
                          <a:solidFill>
                            <a:srgbClr val="333333"/>
                          </a:solidFill>
                          <a:latin typeface="微软雅黑" pitchFamily="34" charset="-122"/>
                          <a:ea typeface="微软雅黑" pitchFamily="34" charset="-122"/>
                          <a:cs typeface="宋体"/>
                        </a:rPr>
                        <a:t>20</a:t>
                      </a:r>
                      <a:r>
                        <a:rPr lang="zh-CN" sz="1600" kern="0">
                          <a:solidFill>
                            <a:srgbClr val="333333"/>
                          </a:solidFill>
                          <a:latin typeface="微软雅黑" pitchFamily="34" charset="-122"/>
                          <a:ea typeface="微软雅黑" pitchFamily="34" charset="-122"/>
                          <a:cs typeface="宋体"/>
                        </a:rPr>
                        <a:t>″</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spcAft>
                          <a:spcPts val="0"/>
                        </a:spcAft>
                      </a:pP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4</a:t>
                      </a: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30</a:t>
                      </a:r>
                      <a:r>
                        <a:rPr lang="zh-CN" sz="1600" kern="0" dirty="0">
                          <a:solidFill>
                            <a:srgbClr val="333333"/>
                          </a:solidFill>
                          <a:latin typeface="微软雅黑" pitchFamily="34" charset="-122"/>
                          <a:ea typeface="微软雅黑" pitchFamily="34" charset="-122"/>
                          <a:cs typeface="宋体"/>
                        </a:rPr>
                        <a:t>″</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303">
                <a:tc>
                  <a:txBody>
                    <a:bodyPr/>
                    <a:lstStyle/>
                    <a:p>
                      <a:pPr algn="ctr">
                        <a:spcAft>
                          <a:spcPts val="0"/>
                        </a:spcAft>
                      </a:pPr>
                      <a:r>
                        <a:rPr lang="zh-CN" sz="1600" kern="0">
                          <a:solidFill>
                            <a:srgbClr val="333333"/>
                          </a:solidFill>
                          <a:latin typeface="微软雅黑" pitchFamily="34" charset="-122"/>
                          <a:ea typeface="微软雅黑" pitchFamily="34" charset="-122"/>
                          <a:cs typeface="宋体"/>
                        </a:rPr>
                        <a:t>纵跳摸高</a:t>
                      </a:r>
                      <a:endParaRPr lang="zh-CN" sz="1600" kern="10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zh-CN" sz="1600" kern="0" dirty="0">
                          <a:solidFill>
                            <a:srgbClr val="333333"/>
                          </a:solidFill>
                          <a:latin typeface="微软雅黑" pitchFamily="34" charset="-122"/>
                          <a:ea typeface="微软雅黑" pitchFamily="34" charset="-122"/>
                          <a:cs typeface="宋体"/>
                        </a:rPr>
                        <a:t>≥</a:t>
                      </a:r>
                      <a:r>
                        <a:rPr lang="en-US" sz="1600" kern="0" dirty="0">
                          <a:solidFill>
                            <a:srgbClr val="333333"/>
                          </a:solidFill>
                          <a:latin typeface="微软雅黑" pitchFamily="34" charset="-122"/>
                          <a:ea typeface="微软雅黑" pitchFamily="34" charset="-122"/>
                          <a:cs typeface="宋体"/>
                        </a:rPr>
                        <a:t>230</a:t>
                      </a:r>
                      <a:r>
                        <a:rPr lang="zh-CN" sz="1600" kern="0" dirty="0">
                          <a:solidFill>
                            <a:srgbClr val="333333"/>
                          </a:solidFill>
                          <a:latin typeface="微软雅黑" pitchFamily="34" charset="-122"/>
                          <a:ea typeface="微软雅黑" pitchFamily="34" charset="-122"/>
                          <a:cs typeface="宋体"/>
                        </a:rPr>
                        <a:t>厘米</a:t>
                      </a:r>
                      <a:endParaRPr lang="zh-CN" sz="1600" kern="100" dirty="0">
                        <a:latin typeface="微软雅黑" pitchFamily="34" charset="-122"/>
                        <a:ea typeface="微软雅黑" pitchFamily="34" charset="-122"/>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r>
            </a:tbl>
          </a:graphicData>
        </a:graphic>
      </p:graphicFrame>
      <p:sp>
        <p:nvSpPr>
          <p:cNvPr id="80897" name="Rectangle 1"/>
          <p:cNvSpPr>
            <a:spLocks noChangeArrowheads="1"/>
          </p:cNvSpPr>
          <p:nvPr/>
        </p:nvSpPr>
        <p:spPr bwMode="auto">
          <a:xfrm>
            <a:off x="1340285" y="5255846"/>
            <a:ext cx="9895562"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6700" algn="l" defTabSz="914400" rtl="0" eaLnBrk="1" fontAlgn="base" latinLnBrk="0" hangingPunct="1">
              <a:lnSpc>
                <a:spcPct val="150000"/>
              </a:lnSpc>
              <a:spcBef>
                <a:spcPct val="0"/>
              </a:spcBef>
              <a:spcAft>
                <a:spcPct val="0"/>
              </a:spcAft>
              <a:buClrTx/>
              <a:buSzTx/>
              <a:buFontTx/>
              <a:buNone/>
              <a:tabLst/>
            </a:pP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宋体" pitchFamily="2" charset="-122"/>
              </a:rPr>
              <a:t>1.</a:t>
            </a: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  </a:t>
            </a:r>
            <a:r>
              <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考生的年龄计算时间为体能测评当日，以居民身份证载明的日期为准。</a:t>
            </a:r>
            <a:endPar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宋体" pitchFamily="2" charset="-122"/>
            </a:endParaRPr>
          </a:p>
          <a:p>
            <a:pPr indent="266700" eaLnBrk="0" fontAlgn="base" hangingPunct="0">
              <a:lnSpc>
                <a:spcPct val="150000"/>
              </a:lnSpc>
              <a:spcBef>
                <a:spcPct val="0"/>
              </a:spcBef>
              <a:spcAft>
                <a:spcPct val="0"/>
              </a:spcAft>
            </a:pP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宋体" pitchFamily="2" charset="-122"/>
              </a:rPr>
              <a:t>2.</a:t>
            </a: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  10</a:t>
            </a:r>
            <a:r>
              <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米</a:t>
            </a: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×4</a:t>
            </a:r>
            <a:r>
              <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往返跑和男子</a:t>
            </a: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1000</a:t>
            </a:r>
            <a:r>
              <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米跑、女子</a:t>
            </a: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800</a:t>
            </a:r>
            <a:r>
              <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米跑两个项目的测评次数为</a:t>
            </a: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1</a:t>
            </a:r>
            <a:r>
              <a:rPr lang="zh-CN" altLang="en-US" sz="1600" b="1" dirty="0" smtClean="0">
                <a:solidFill>
                  <a:srgbClr val="FF0000"/>
                </a:solidFill>
                <a:latin typeface="微软雅黑" pitchFamily="34" charset="-122"/>
                <a:ea typeface="微软雅黑" pitchFamily="34" charset="-122"/>
                <a:cs typeface="Times New Roman" pitchFamily="18" charset="0"/>
              </a:rPr>
              <a:t>次。纵跳摸高的测评次数不超过</a:t>
            </a:r>
            <a:r>
              <a:rPr lang="en-US" altLang="zh-CN" sz="1600" b="1" dirty="0" smtClean="0">
                <a:solidFill>
                  <a:srgbClr val="FF0000"/>
                </a:solidFill>
                <a:latin typeface="微软雅黑" pitchFamily="34" charset="-122"/>
                <a:ea typeface="微软雅黑" pitchFamily="34" charset="-122"/>
                <a:cs typeface="Times New Roman" pitchFamily="18" charset="0"/>
              </a:rPr>
              <a:t>3</a:t>
            </a:r>
            <a:r>
              <a:rPr lang="zh-CN" altLang="en-US" sz="1600" b="1" dirty="0" smtClean="0">
                <a:solidFill>
                  <a:srgbClr val="FF0000"/>
                </a:solidFill>
                <a:latin typeface="微软雅黑" pitchFamily="34" charset="-122"/>
                <a:ea typeface="微软雅黑" pitchFamily="34" charset="-122"/>
                <a:cs typeface="Times New Roman" pitchFamily="18" charset="0"/>
              </a:rPr>
              <a:t>次。</a:t>
            </a:r>
            <a:endParaRPr lang="zh-CN" altLang="en-US" sz="1600" b="1" dirty="0" smtClean="0">
              <a:solidFill>
                <a:srgbClr val="FF0000"/>
              </a:solidFill>
              <a:latin typeface="微软雅黑" pitchFamily="34" charset="-122"/>
              <a:ea typeface="微软雅黑" pitchFamily="34" charset="-122"/>
              <a:cs typeface="宋体" pitchFamily="2" charset="-122"/>
            </a:endParaRPr>
          </a:p>
          <a:p>
            <a:pPr marL="0" marR="0" lvl="0" indent="266700" algn="l" defTabSz="914400" rtl="0" eaLnBrk="0" fontAlgn="base" latinLnBrk="0" hangingPunct="0">
              <a:lnSpc>
                <a:spcPct val="150000"/>
              </a:lnSpc>
              <a:spcBef>
                <a:spcPct val="0"/>
              </a:spcBef>
              <a:spcAft>
                <a:spcPct val="0"/>
              </a:spcAft>
              <a:buClrTx/>
              <a:buSzTx/>
              <a:buFontTx/>
              <a:buNone/>
              <a:tabLst/>
            </a:pP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宋体" pitchFamily="2" charset="-122"/>
              </a:rPr>
              <a:t>3. </a:t>
            </a: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 </a:t>
            </a:r>
            <a:r>
              <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考生在测评</a:t>
            </a: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10</a:t>
            </a:r>
            <a:r>
              <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米</a:t>
            </a:r>
            <a:r>
              <a:rPr kumimoji="0" lang="en-US" altLang="zh-CN"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×4</a:t>
            </a:r>
            <a:r>
              <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Times New Roman" pitchFamily="18" charset="0"/>
              </a:rPr>
              <a:t>往返跑前可以练习，熟悉规则。</a:t>
            </a:r>
            <a:endParaRPr kumimoji="0" lang="zh-CN" altLang="en-US" sz="1600" b="1" i="0" u="none" strike="noStrike" cap="none" normalizeH="0" baseline="0" dirty="0" smtClean="0">
              <a:ln>
                <a:noFill/>
              </a:ln>
              <a:solidFill>
                <a:srgbClr val="FF0000"/>
              </a:solidFill>
              <a:effectLst/>
              <a:latin typeface="微软雅黑" pitchFamily="34" charset="-122"/>
              <a:ea typeface="微软雅黑" pitchFamily="34" charset="-122"/>
              <a:cs typeface="宋体"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739037" y="645795"/>
            <a:ext cx="10991954" cy="5444888"/>
          </a:xfrm>
          <a:prstGeom prst="rect">
            <a:avLst/>
          </a:prstGeom>
          <a:noFill/>
        </p:spPr>
        <p:txBody>
          <a:bodyPr wrap="square" rtlCol="0">
            <a:spAutoFit/>
          </a:bodyPr>
          <a:lstStyle/>
          <a:p>
            <a:pPr algn="l">
              <a:lnSpc>
                <a:spcPct val="150000"/>
              </a:lnSpc>
            </a:pPr>
            <a:r>
              <a:rPr lang="zh-CN" altLang="en-US" b="1" dirty="0">
                <a:solidFill>
                  <a:srgbClr val="FF0000"/>
                </a:solidFill>
                <a:latin typeface="微软雅黑" pitchFamily="34" charset="-122"/>
                <a:ea typeface="微软雅黑" pitchFamily="34" charset="-122"/>
                <a:sym typeface="+mn-ea"/>
              </a:rPr>
              <a:t>(四)面试</a:t>
            </a:r>
            <a:endParaRPr lang="zh-CN" altLang="en-US" b="1" dirty="0">
              <a:solidFill>
                <a:srgbClr val="FF0000"/>
              </a:solidFill>
              <a:latin typeface="微软雅黑" pitchFamily="34" charset="-122"/>
              <a:ea typeface="微软雅黑" pitchFamily="34" charset="-122"/>
            </a:endParaRPr>
          </a:p>
          <a:p>
            <a:pPr>
              <a:lnSpc>
                <a:spcPct val="150000"/>
              </a:lnSpc>
            </a:pPr>
            <a:r>
              <a:rPr lang="zh-CN" altLang="en-US" dirty="0" smtClean="0">
                <a:latin typeface="微软雅黑" pitchFamily="34" charset="-122"/>
                <a:ea typeface="微软雅黑" pitchFamily="34" charset="-122"/>
              </a:rPr>
              <a:t>面试由市公务员局统一组织，各区县人力社保局和市级部门具体实施。面试时间</a:t>
            </a:r>
            <a:r>
              <a:rPr lang="zh-CN" altLang="en-US" dirty="0" smtClean="0">
                <a:solidFill>
                  <a:srgbClr val="FF0000"/>
                </a:solidFill>
                <a:latin typeface="微软雅黑" pitchFamily="34" charset="-122"/>
                <a:ea typeface="微软雅黑" pitchFamily="34" charset="-122"/>
              </a:rPr>
              <a:t>除永川区、巫溪县所属职位为</a:t>
            </a:r>
            <a:r>
              <a:rPr lang="en-US" altLang="zh-CN" dirty="0" smtClean="0">
                <a:solidFill>
                  <a:srgbClr val="FF0000"/>
                </a:solidFill>
                <a:latin typeface="微软雅黑" pitchFamily="34" charset="-122"/>
                <a:ea typeface="微软雅黑" pitchFamily="34" charset="-122"/>
              </a:rPr>
              <a:t>2018</a:t>
            </a:r>
            <a:r>
              <a:rPr lang="zh-CN" altLang="en-US" dirty="0" smtClean="0">
                <a:solidFill>
                  <a:srgbClr val="FF0000"/>
                </a:solidFill>
                <a:latin typeface="微软雅黑" pitchFamily="34" charset="-122"/>
                <a:ea typeface="微软雅黑" pitchFamily="34" charset="-122"/>
              </a:rPr>
              <a:t>年</a:t>
            </a:r>
            <a:r>
              <a:rPr lang="en-US" altLang="zh-CN" dirty="0" smtClean="0">
                <a:solidFill>
                  <a:srgbClr val="FF0000"/>
                </a:solidFill>
                <a:latin typeface="微软雅黑" pitchFamily="34" charset="-122"/>
                <a:ea typeface="微软雅黑" pitchFamily="34" charset="-122"/>
              </a:rPr>
              <a:t>6</a:t>
            </a:r>
            <a:r>
              <a:rPr lang="zh-CN" altLang="en-US" dirty="0" smtClean="0">
                <a:solidFill>
                  <a:srgbClr val="FF0000"/>
                </a:solidFill>
                <a:latin typeface="微软雅黑" pitchFamily="34" charset="-122"/>
                <a:ea typeface="微软雅黑" pitchFamily="34" charset="-122"/>
              </a:rPr>
              <a:t>月</a:t>
            </a:r>
            <a:r>
              <a:rPr lang="en-US" altLang="zh-CN" dirty="0" smtClean="0">
                <a:solidFill>
                  <a:srgbClr val="FF0000"/>
                </a:solidFill>
                <a:latin typeface="微软雅黑" pitchFamily="34" charset="-122"/>
                <a:ea typeface="微软雅黑" pitchFamily="34" charset="-122"/>
              </a:rPr>
              <a:t>9</a:t>
            </a:r>
            <a:r>
              <a:rPr lang="zh-CN" altLang="en-US" dirty="0" smtClean="0">
                <a:solidFill>
                  <a:srgbClr val="FF0000"/>
                </a:solidFill>
                <a:latin typeface="微软雅黑" pitchFamily="34" charset="-122"/>
                <a:ea typeface="微软雅黑" pitchFamily="34" charset="-122"/>
              </a:rPr>
              <a:t>日</a:t>
            </a:r>
            <a:r>
              <a:rPr lang="en-US" altLang="zh-CN" dirty="0" smtClean="0">
                <a:solidFill>
                  <a:srgbClr val="FF0000"/>
                </a:solidFill>
                <a:latin typeface="微软雅黑" pitchFamily="34" charset="-122"/>
                <a:ea typeface="微软雅黑" pitchFamily="34" charset="-122"/>
              </a:rPr>
              <a:t>-10</a:t>
            </a:r>
            <a:r>
              <a:rPr lang="zh-CN" altLang="en-US" dirty="0" smtClean="0">
                <a:solidFill>
                  <a:srgbClr val="FF0000"/>
                </a:solidFill>
                <a:latin typeface="微软雅黑" pitchFamily="34" charset="-122"/>
                <a:ea typeface="微软雅黑" pitchFamily="34" charset="-122"/>
              </a:rPr>
              <a:t>日外</a:t>
            </a:r>
            <a:r>
              <a:rPr lang="zh-CN" altLang="en-US" dirty="0" smtClean="0">
                <a:latin typeface="微软雅黑" pitchFamily="34" charset="-122"/>
                <a:ea typeface="微软雅黑" pitchFamily="34" charset="-122"/>
              </a:rPr>
              <a:t>，其他职位均为</a:t>
            </a:r>
            <a:r>
              <a:rPr lang="en-US" altLang="zh-CN" u="sng" dirty="0" smtClean="0">
                <a:solidFill>
                  <a:srgbClr val="FF0000"/>
                </a:solidFill>
                <a:latin typeface="微软雅黑" pitchFamily="34" charset="-122"/>
                <a:ea typeface="微软雅黑" pitchFamily="34" charset="-122"/>
              </a:rPr>
              <a:t>2018</a:t>
            </a:r>
            <a:r>
              <a:rPr lang="zh-CN" altLang="en-US" u="sng" dirty="0" smtClean="0">
                <a:solidFill>
                  <a:srgbClr val="FF0000"/>
                </a:solidFill>
                <a:latin typeface="微软雅黑" pitchFamily="34" charset="-122"/>
                <a:ea typeface="微软雅黑" pitchFamily="34" charset="-122"/>
              </a:rPr>
              <a:t>年</a:t>
            </a:r>
            <a:r>
              <a:rPr lang="en-US" altLang="zh-CN" u="sng" dirty="0" smtClean="0">
                <a:solidFill>
                  <a:srgbClr val="FF0000"/>
                </a:solidFill>
                <a:latin typeface="微软雅黑" pitchFamily="34" charset="-122"/>
                <a:ea typeface="微软雅黑" pitchFamily="34" charset="-122"/>
              </a:rPr>
              <a:t>6</a:t>
            </a:r>
            <a:r>
              <a:rPr lang="zh-CN" altLang="en-US" u="sng" dirty="0" smtClean="0">
                <a:solidFill>
                  <a:srgbClr val="FF0000"/>
                </a:solidFill>
                <a:latin typeface="微软雅黑" pitchFamily="34" charset="-122"/>
                <a:ea typeface="微软雅黑" pitchFamily="34" charset="-122"/>
              </a:rPr>
              <a:t>月 </a:t>
            </a:r>
            <a:r>
              <a:rPr lang="en-US" altLang="zh-CN" u="sng" dirty="0" smtClean="0">
                <a:solidFill>
                  <a:srgbClr val="FF0000"/>
                </a:solidFill>
                <a:latin typeface="微软雅黑" pitchFamily="34" charset="-122"/>
                <a:ea typeface="微软雅黑" pitchFamily="34" charset="-122"/>
              </a:rPr>
              <a:t>10</a:t>
            </a:r>
            <a:r>
              <a:rPr lang="zh-CN" altLang="en-US" u="sng" dirty="0" smtClean="0">
                <a:solidFill>
                  <a:srgbClr val="FF0000"/>
                </a:solidFill>
                <a:latin typeface="微软雅黑" pitchFamily="34" charset="-122"/>
                <a:ea typeface="微软雅黑" pitchFamily="34" charset="-122"/>
              </a:rPr>
              <a:t>日</a:t>
            </a:r>
            <a:r>
              <a:rPr lang="zh-CN" altLang="en-US" dirty="0" smtClean="0">
                <a:latin typeface="微软雅黑" pitchFamily="34" charset="-122"/>
                <a:ea typeface="微软雅黑" pitchFamily="34" charset="-122"/>
              </a:rPr>
              <a:t>。</a:t>
            </a:r>
          </a:p>
          <a:p>
            <a:pPr>
              <a:lnSpc>
                <a:spcPct val="150000"/>
              </a:lnSpc>
            </a:pPr>
            <a:r>
              <a:rPr lang="zh-CN" altLang="en-US" dirty="0" smtClean="0">
                <a:latin typeface="微软雅黑" pitchFamily="34" charset="-122"/>
                <a:ea typeface="微软雅黑" pitchFamily="34" charset="-122"/>
              </a:rPr>
              <a:t>    面试工作按照</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重庆市公务员录用面试工作实施细则（试行）</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（渝人社发</a:t>
            </a:r>
            <a:r>
              <a:rPr lang="en-US" altLang="zh-CN" dirty="0" smtClean="0">
                <a:latin typeface="微软雅黑" pitchFamily="34" charset="-122"/>
                <a:ea typeface="微软雅黑" pitchFamily="34" charset="-122"/>
              </a:rPr>
              <a:t>〔2009〕151</a:t>
            </a:r>
            <a:r>
              <a:rPr lang="zh-CN" altLang="en-US" dirty="0" smtClean="0">
                <a:latin typeface="微软雅黑" pitchFamily="34" charset="-122"/>
                <a:ea typeface="微软雅黑" pitchFamily="34" charset="-122"/>
              </a:rPr>
              <a:t>号）等有关规定执行。面试满分</a:t>
            </a:r>
            <a:r>
              <a:rPr lang="en-US" altLang="zh-CN" dirty="0" smtClean="0">
                <a:latin typeface="微软雅黑" pitchFamily="34" charset="-122"/>
                <a:ea typeface="微软雅黑" pitchFamily="34" charset="-122"/>
              </a:rPr>
              <a:t>100</a:t>
            </a:r>
            <a:r>
              <a:rPr lang="zh-CN" altLang="en-US" dirty="0" smtClean="0">
                <a:latin typeface="微软雅黑" pitchFamily="34" charset="-122"/>
                <a:ea typeface="微软雅黑" pitchFamily="34" charset="-122"/>
              </a:rPr>
              <a:t>分，合格分数线为</a:t>
            </a:r>
            <a:r>
              <a:rPr lang="en-US" altLang="zh-CN" dirty="0" smtClean="0">
                <a:latin typeface="微软雅黑" pitchFamily="34" charset="-122"/>
                <a:ea typeface="微软雅黑" pitchFamily="34" charset="-122"/>
              </a:rPr>
              <a:t>60</a:t>
            </a:r>
            <a:r>
              <a:rPr lang="zh-CN" altLang="en-US" dirty="0" smtClean="0">
                <a:latin typeface="微软雅黑" pitchFamily="34" charset="-122"/>
                <a:ea typeface="微软雅黑" pitchFamily="34" charset="-122"/>
              </a:rPr>
              <a:t>分（</a:t>
            </a:r>
            <a:r>
              <a:rPr lang="zh-CN" altLang="en-US" b="1" u="sng" dirty="0" smtClean="0">
                <a:solidFill>
                  <a:srgbClr val="FF0000"/>
                </a:solidFill>
                <a:latin typeface="微软雅黑" pitchFamily="34" charset="-122"/>
                <a:ea typeface="微软雅黑" pitchFamily="34" charset="-122"/>
              </a:rPr>
              <a:t>对于招录指标与参加面试人数比例低于</a:t>
            </a:r>
            <a:r>
              <a:rPr lang="en-US" altLang="zh-CN" b="1" u="sng" dirty="0" smtClean="0">
                <a:solidFill>
                  <a:srgbClr val="FF0000"/>
                </a:solidFill>
                <a:latin typeface="微软雅黑" pitchFamily="34" charset="-122"/>
                <a:ea typeface="微软雅黑" pitchFamily="34" charset="-122"/>
              </a:rPr>
              <a:t>1</a:t>
            </a:r>
            <a:r>
              <a:rPr lang="zh-CN" altLang="en-US" b="1" u="sng" dirty="0" smtClean="0">
                <a:solidFill>
                  <a:srgbClr val="FF0000"/>
                </a:solidFill>
                <a:latin typeface="微软雅黑" pitchFamily="34" charset="-122"/>
                <a:ea typeface="微软雅黑" pitchFamily="34" charset="-122"/>
              </a:rPr>
              <a:t>：</a:t>
            </a:r>
            <a:r>
              <a:rPr lang="en-US" altLang="zh-CN" b="1" u="sng" dirty="0" smtClean="0">
                <a:solidFill>
                  <a:srgbClr val="FF0000"/>
                </a:solidFill>
                <a:latin typeface="微软雅黑" pitchFamily="34" charset="-122"/>
                <a:ea typeface="微软雅黑" pitchFamily="34" charset="-122"/>
              </a:rPr>
              <a:t>2</a:t>
            </a:r>
            <a:r>
              <a:rPr lang="zh-CN" altLang="en-US" b="1" u="sng" dirty="0" smtClean="0">
                <a:solidFill>
                  <a:srgbClr val="FF0000"/>
                </a:solidFill>
                <a:latin typeface="微软雅黑" pitchFamily="34" charset="-122"/>
                <a:ea typeface="微软雅黑" pitchFamily="34" charset="-122"/>
              </a:rPr>
              <a:t>的职位，考生面试成绩还应达到其所在面试考官组使用同一面试题本面试的所有人员的平均成绩，方可进入体检</a:t>
            </a:r>
            <a:r>
              <a:rPr lang="zh-CN" altLang="en-US" dirty="0" smtClean="0">
                <a:latin typeface="微软雅黑" pitchFamily="34" charset="-122"/>
                <a:ea typeface="微软雅黑" pitchFamily="34" charset="-122"/>
              </a:rPr>
              <a:t>）。其中，公安人民警察基层警务技术岗（法医）职位，当其招录指标与参加面试的人数比例低于</a:t>
            </a:r>
            <a:r>
              <a:rPr lang="en-US" altLang="zh-CN" dirty="0" smtClean="0">
                <a:latin typeface="微软雅黑" pitchFamily="34" charset="-122"/>
                <a:ea typeface="微软雅黑" pitchFamily="34" charset="-122"/>
              </a:rPr>
              <a:t>1</a:t>
            </a:r>
            <a:r>
              <a:rPr lang="zh-CN" altLang="en-US" dirty="0" smtClean="0">
                <a:latin typeface="微软雅黑" pitchFamily="34" charset="-122"/>
                <a:ea typeface="微软雅黑" pitchFamily="34" charset="-122"/>
              </a:rPr>
              <a:t>：</a:t>
            </a:r>
            <a:r>
              <a:rPr lang="en-US" altLang="zh-CN" dirty="0" smtClean="0">
                <a:latin typeface="微软雅黑" pitchFamily="34" charset="-122"/>
                <a:ea typeface="微软雅黑" pitchFamily="34" charset="-122"/>
              </a:rPr>
              <a:t>2</a:t>
            </a:r>
            <a:r>
              <a:rPr lang="zh-CN" altLang="en-US" dirty="0" smtClean="0">
                <a:latin typeface="微软雅黑" pitchFamily="34" charset="-122"/>
                <a:ea typeface="微软雅黑" pitchFamily="34" charset="-122"/>
              </a:rPr>
              <a:t>时，考生面试总成绩应达到</a:t>
            </a:r>
            <a:r>
              <a:rPr lang="en-US" altLang="zh-CN" dirty="0" smtClean="0">
                <a:latin typeface="微软雅黑" pitchFamily="34" charset="-122"/>
                <a:ea typeface="微软雅黑" pitchFamily="34" charset="-122"/>
              </a:rPr>
              <a:t>70</a:t>
            </a:r>
            <a:r>
              <a:rPr lang="zh-CN" altLang="en-US" dirty="0" smtClean="0">
                <a:latin typeface="微软雅黑" pitchFamily="34" charset="-122"/>
                <a:ea typeface="微软雅黑" pitchFamily="34" charset="-122"/>
              </a:rPr>
              <a:t>分及以上方可进入体检。</a:t>
            </a:r>
            <a:endParaRPr lang="en-US" altLang="zh-CN" dirty="0" smtClean="0">
              <a:latin typeface="微软雅黑" pitchFamily="34" charset="-122"/>
              <a:ea typeface="微软雅黑" pitchFamily="34" charset="-122"/>
            </a:endParaRPr>
          </a:p>
          <a:p>
            <a:pPr>
              <a:lnSpc>
                <a:spcPct val="150000"/>
              </a:lnSpc>
            </a:pPr>
            <a:r>
              <a:rPr lang="zh-CN" altLang="en-US" u="sng" dirty="0" smtClean="0">
                <a:solidFill>
                  <a:srgbClr val="FF0000"/>
                </a:solidFill>
                <a:latin typeface="微软雅黑" pitchFamily="34" charset="-122"/>
                <a:ea typeface="微软雅黑" pitchFamily="34" charset="-122"/>
              </a:rPr>
              <a:t>公安机关人民警察执法勤务职位</a:t>
            </a:r>
            <a:r>
              <a:rPr lang="zh-CN" altLang="en-US" dirty="0" smtClean="0">
                <a:latin typeface="微软雅黑" pitchFamily="34" charset="-122"/>
                <a:ea typeface="微软雅黑" pitchFamily="34" charset="-122"/>
              </a:rPr>
              <a:t>的报考人员的笔试成绩，按照行政职业能力测验、申论、专业科目考试成绩占</a:t>
            </a:r>
            <a:r>
              <a:rPr lang="en-US" altLang="zh-CN" dirty="0" smtClean="0">
                <a:latin typeface="微软雅黑" pitchFamily="34" charset="-122"/>
                <a:ea typeface="微软雅黑" pitchFamily="34" charset="-122"/>
              </a:rPr>
              <a:t>40%</a:t>
            </a:r>
            <a:r>
              <a:rPr lang="zh-CN" altLang="en-US" dirty="0" smtClean="0">
                <a:latin typeface="微软雅黑" pitchFamily="34" charset="-122"/>
                <a:ea typeface="微软雅黑" pitchFamily="34" charset="-122"/>
              </a:rPr>
              <a:t>、</a:t>
            </a:r>
            <a:r>
              <a:rPr lang="en-US" altLang="zh-CN" dirty="0" smtClean="0">
                <a:latin typeface="微软雅黑" pitchFamily="34" charset="-122"/>
                <a:ea typeface="微软雅黑" pitchFamily="34" charset="-122"/>
              </a:rPr>
              <a:t>30%</a:t>
            </a:r>
            <a:r>
              <a:rPr lang="zh-CN" altLang="en-US" dirty="0" smtClean="0">
                <a:latin typeface="微软雅黑" pitchFamily="34" charset="-122"/>
                <a:ea typeface="微软雅黑" pitchFamily="34" charset="-122"/>
              </a:rPr>
              <a:t>、</a:t>
            </a:r>
            <a:r>
              <a:rPr lang="en-US" altLang="zh-CN" dirty="0" smtClean="0">
                <a:latin typeface="微软雅黑" pitchFamily="34" charset="-122"/>
                <a:ea typeface="微软雅黑" pitchFamily="34" charset="-122"/>
              </a:rPr>
              <a:t>30%</a:t>
            </a:r>
            <a:r>
              <a:rPr lang="zh-CN" altLang="en-US" dirty="0" smtClean="0">
                <a:latin typeface="微软雅黑" pitchFamily="34" charset="-122"/>
                <a:ea typeface="微软雅黑" pitchFamily="34" charset="-122"/>
              </a:rPr>
              <a:t>的比例合成，其考生总成绩</a:t>
            </a:r>
            <a:r>
              <a:rPr lang="zh-CN" altLang="en-US" u="sng" dirty="0" smtClean="0">
                <a:solidFill>
                  <a:srgbClr val="FF0000"/>
                </a:solidFill>
                <a:latin typeface="微软雅黑" pitchFamily="34" charset="-122"/>
                <a:ea typeface="微软雅黑" pitchFamily="34" charset="-122"/>
              </a:rPr>
              <a:t>＝（行政职业能力测验成绩</a:t>
            </a:r>
            <a:r>
              <a:rPr lang="en-US" altLang="zh-CN" u="sng" dirty="0" smtClean="0">
                <a:solidFill>
                  <a:srgbClr val="FF0000"/>
                </a:solidFill>
                <a:latin typeface="微软雅黑" pitchFamily="34" charset="-122"/>
                <a:ea typeface="微软雅黑" pitchFamily="34" charset="-122"/>
              </a:rPr>
              <a:t>×40%+</a:t>
            </a:r>
            <a:r>
              <a:rPr lang="zh-CN" altLang="en-US" u="sng" dirty="0" smtClean="0">
                <a:solidFill>
                  <a:srgbClr val="FF0000"/>
                </a:solidFill>
                <a:latin typeface="微软雅黑" pitchFamily="34" charset="-122"/>
                <a:ea typeface="微软雅黑" pitchFamily="34" charset="-122"/>
              </a:rPr>
              <a:t>申论成绩</a:t>
            </a:r>
            <a:r>
              <a:rPr lang="en-US" altLang="zh-CN" u="sng" dirty="0" smtClean="0">
                <a:solidFill>
                  <a:srgbClr val="FF0000"/>
                </a:solidFill>
                <a:latin typeface="微软雅黑" pitchFamily="34" charset="-122"/>
                <a:ea typeface="微软雅黑" pitchFamily="34" charset="-122"/>
              </a:rPr>
              <a:t>×30%+</a:t>
            </a:r>
            <a:r>
              <a:rPr lang="zh-CN" altLang="en-US" u="sng" dirty="0" smtClean="0">
                <a:solidFill>
                  <a:srgbClr val="FF0000"/>
                </a:solidFill>
                <a:latin typeface="微软雅黑" pitchFamily="34" charset="-122"/>
                <a:ea typeface="微软雅黑" pitchFamily="34" charset="-122"/>
              </a:rPr>
              <a:t>专业科目考试成绩</a:t>
            </a:r>
            <a:r>
              <a:rPr lang="en-US" altLang="zh-CN" u="sng" dirty="0" smtClean="0">
                <a:solidFill>
                  <a:srgbClr val="FF0000"/>
                </a:solidFill>
                <a:latin typeface="微软雅黑" pitchFamily="34" charset="-122"/>
                <a:ea typeface="微软雅黑" pitchFamily="34" charset="-122"/>
              </a:rPr>
              <a:t>×30%</a:t>
            </a:r>
            <a:r>
              <a:rPr lang="zh-CN" altLang="en-US" u="sng" dirty="0" smtClean="0">
                <a:solidFill>
                  <a:srgbClr val="FF0000"/>
                </a:solidFill>
                <a:latin typeface="微软雅黑" pitchFamily="34" charset="-122"/>
                <a:ea typeface="微软雅黑" pitchFamily="34" charset="-122"/>
              </a:rPr>
              <a:t>）</a:t>
            </a:r>
            <a:r>
              <a:rPr lang="en-US" altLang="zh-CN" u="sng" dirty="0" smtClean="0">
                <a:solidFill>
                  <a:srgbClr val="FF0000"/>
                </a:solidFill>
                <a:latin typeface="微软雅黑" pitchFamily="34" charset="-122"/>
                <a:ea typeface="微软雅黑" pitchFamily="34" charset="-122"/>
              </a:rPr>
              <a:t>×60%+</a:t>
            </a:r>
            <a:r>
              <a:rPr lang="zh-CN" altLang="en-US" u="sng" dirty="0" smtClean="0">
                <a:solidFill>
                  <a:srgbClr val="FF0000"/>
                </a:solidFill>
                <a:latin typeface="微软雅黑" pitchFamily="34" charset="-122"/>
                <a:ea typeface="微软雅黑" pitchFamily="34" charset="-122"/>
              </a:rPr>
              <a:t>面试成绩</a:t>
            </a:r>
            <a:r>
              <a:rPr lang="en-US" altLang="zh-CN" u="sng" dirty="0" smtClean="0">
                <a:solidFill>
                  <a:srgbClr val="FF0000"/>
                </a:solidFill>
                <a:latin typeface="微软雅黑" pitchFamily="34" charset="-122"/>
                <a:ea typeface="微软雅黑" pitchFamily="34" charset="-122"/>
              </a:rPr>
              <a:t>×40%</a:t>
            </a:r>
            <a:r>
              <a:rPr lang="zh-CN" altLang="en-US" dirty="0" smtClean="0">
                <a:latin typeface="微软雅黑" pitchFamily="34" charset="-122"/>
                <a:ea typeface="微软雅黑" pitchFamily="34" charset="-122"/>
              </a:rPr>
              <a:t>。</a:t>
            </a:r>
          </a:p>
          <a:p>
            <a:pPr>
              <a:lnSpc>
                <a:spcPct val="150000"/>
              </a:lnSpc>
            </a:pPr>
            <a:r>
              <a:rPr lang="zh-CN" altLang="en-US" dirty="0" smtClean="0">
                <a:latin typeface="微软雅黑" pitchFamily="34" charset="-122"/>
                <a:ea typeface="微软雅黑" pitchFamily="34" charset="-122"/>
              </a:rPr>
              <a:t>    </a:t>
            </a:r>
            <a:r>
              <a:rPr lang="zh-CN" altLang="en-US" b="1" u="sng" dirty="0" smtClean="0">
                <a:solidFill>
                  <a:srgbClr val="FF0000"/>
                </a:solidFill>
                <a:latin typeface="微软雅黑" pitchFamily="34" charset="-122"/>
                <a:ea typeface="微软雅黑" pitchFamily="34" charset="-122"/>
              </a:rPr>
              <a:t>其余职位考生总成绩＝公共科目笔试总成绩</a:t>
            </a:r>
            <a:r>
              <a:rPr lang="en-US" altLang="zh-CN" b="1" u="sng" dirty="0" smtClean="0">
                <a:solidFill>
                  <a:srgbClr val="FF0000"/>
                </a:solidFill>
                <a:latin typeface="微软雅黑" pitchFamily="34" charset="-122"/>
                <a:ea typeface="微软雅黑" pitchFamily="34" charset="-122"/>
              </a:rPr>
              <a:t>÷2×60%+</a:t>
            </a:r>
            <a:r>
              <a:rPr lang="zh-CN" altLang="en-US" b="1" u="sng" dirty="0" smtClean="0">
                <a:solidFill>
                  <a:srgbClr val="FF0000"/>
                </a:solidFill>
                <a:latin typeface="微软雅黑" pitchFamily="34" charset="-122"/>
                <a:ea typeface="微软雅黑" pitchFamily="34" charset="-122"/>
              </a:rPr>
              <a:t>面试成绩</a:t>
            </a:r>
            <a:r>
              <a:rPr lang="en-US" altLang="zh-CN" b="1" u="sng" dirty="0" smtClean="0">
                <a:solidFill>
                  <a:srgbClr val="FF0000"/>
                </a:solidFill>
                <a:latin typeface="微软雅黑" pitchFamily="34" charset="-122"/>
                <a:ea typeface="微软雅黑" pitchFamily="34" charset="-122"/>
              </a:rPr>
              <a:t>×40%</a:t>
            </a:r>
            <a:r>
              <a:rPr lang="zh-CN" altLang="en-US" dirty="0" smtClean="0">
                <a:latin typeface="微软雅黑" pitchFamily="34" charset="-122"/>
                <a:ea typeface="微软雅黑" pitchFamily="34" charset="-122"/>
              </a:rPr>
              <a:t>。</a:t>
            </a:r>
          </a:p>
          <a:p>
            <a:pPr>
              <a:lnSpc>
                <a:spcPct val="150000"/>
              </a:lnSpc>
            </a:pPr>
            <a:endParaRPr lang="zh-CN" altLang="en-US"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171288" y="198946"/>
            <a:ext cx="10442575" cy="5860387"/>
          </a:xfrm>
          <a:prstGeom prst="rect">
            <a:avLst/>
          </a:prstGeom>
          <a:noFill/>
        </p:spPr>
        <p:txBody>
          <a:bodyPr wrap="square" rtlCol="0">
            <a:spAutoFit/>
          </a:bodyPr>
          <a:lstStyle/>
          <a:p>
            <a:pPr>
              <a:lnSpc>
                <a:spcPct val="150000"/>
              </a:lnSpc>
            </a:pPr>
            <a:r>
              <a:rPr lang="zh-CN" altLang="en-US" dirty="0" smtClean="0">
                <a:latin typeface="微软雅黑" pitchFamily="34" charset="-122"/>
                <a:ea typeface="微软雅黑" pitchFamily="34" charset="-122"/>
              </a:rPr>
              <a:t>五、体检和考察</a:t>
            </a:r>
          </a:p>
          <a:p>
            <a:pPr>
              <a:lnSpc>
                <a:spcPct val="150000"/>
              </a:lnSpc>
            </a:pPr>
            <a:r>
              <a:rPr lang="zh-CN" altLang="en-US" dirty="0" smtClean="0">
                <a:latin typeface="微软雅黑" pitchFamily="34" charset="-122"/>
                <a:ea typeface="微软雅黑" pitchFamily="34" charset="-122"/>
              </a:rPr>
              <a:t>    （一）体检。体检在</a:t>
            </a:r>
            <a:r>
              <a:rPr lang="en-US" altLang="zh-CN" dirty="0" smtClean="0">
                <a:latin typeface="微软雅黑" pitchFamily="34" charset="-122"/>
                <a:ea typeface="微软雅黑" pitchFamily="34" charset="-122"/>
              </a:rPr>
              <a:t>2018</a:t>
            </a:r>
            <a:r>
              <a:rPr lang="zh-CN" altLang="en-US" dirty="0" smtClean="0">
                <a:latin typeface="微软雅黑" pitchFamily="34" charset="-122"/>
                <a:ea typeface="微软雅黑" pitchFamily="34" charset="-122"/>
              </a:rPr>
              <a:t>年 </a:t>
            </a:r>
            <a:r>
              <a:rPr lang="en-US" altLang="zh-CN" dirty="0" smtClean="0">
                <a:latin typeface="微软雅黑" pitchFamily="34" charset="-122"/>
                <a:ea typeface="微软雅黑" pitchFamily="34" charset="-122"/>
              </a:rPr>
              <a:t>6</a:t>
            </a:r>
            <a:r>
              <a:rPr lang="zh-CN" altLang="en-US" dirty="0" smtClean="0">
                <a:latin typeface="微软雅黑" pitchFamily="34" charset="-122"/>
                <a:ea typeface="微软雅黑" pitchFamily="34" charset="-122"/>
              </a:rPr>
              <a:t>月</a:t>
            </a:r>
            <a:r>
              <a:rPr lang="en-US" altLang="zh-CN" dirty="0" smtClean="0">
                <a:latin typeface="微软雅黑" pitchFamily="34" charset="-122"/>
                <a:ea typeface="微软雅黑" pitchFamily="34" charset="-122"/>
              </a:rPr>
              <a:t>11</a:t>
            </a:r>
            <a:r>
              <a:rPr lang="zh-CN" altLang="en-US" dirty="0" smtClean="0">
                <a:latin typeface="微软雅黑" pitchFamily="34" charset="-122"/>
                <a:ea typeface="微软雅黑" pitchFamily="34" charset="-122"/>
              </a:rPr>
              <a:t>日至</a:t>
            </a:r>
            <a:r>
              <a:rPr lang="en-US" altLang="zh-CN" dirty="0" smtClean="0">
                <a:latin typeface="微软雅黑" pitchFamily="34" charset="-122"/>
                <a:ea typeface="微软雅黑" pitchFamily="34" charset="-122"/>
              </a:rPr>
              <a:t>6</a:t>
            </a:r>
            <a:r>
              <a:rPr lang="zh-CN" altLang="en-US" dirty="0" smtClean="0">
                <a:latin typeface="微软雅黑" pitchFamily="34" charset="-122"/>
                <a:ea typeface="微软雅黑" pitchFamily="34" charset="-122"/>
              </a:rPr>
              <a:t>月 </a:t>
            </a:r>
            <a:r>
              <a:rPr lang="en-US" altLang="zh-CN" dirty="0" smtClean="0">
                <a:latin typeface="微软雅黑" pitchFamily="34" charset="-122"/>
                <a:ea typeface="微软雅黑" pitchFamily="34" charset="-122"/>
              </a:rPr>
              <a:t>15</a:t>
            </a:r>
            <a:r>
              <a:rPr lang="zh-CN" altLang="en-US" dirty="0" smtClean="0">
                <a:latin typeface="微软雅黑" pitchFamily="34" charset="-122"/>
                <a:ea typeface="微软雅黑" pitchFamily="34" charset="-122"/>
              </a:rPr>
              <a:t>日期间进行。体检人选从面试合格人选中依据考生总成绩按同一职位从高分到低分以招录指标</a:t>
            </a:r>
            <a:r>
              <a:rPr lang="en-US" altLang="zh-CN" dirty="0" smtClean="0">
                <a:latin typeface="微软雅黑" pitchFamily="34" charset="-122"/>
                <a:ea typeface="微软雅黑" pitchFamily="34" charset="-122"/>
              </a:rPr>
              <a:t>1</a:t>
            </a:r>
            <a:r>
              <a:rPr lang="zh-CN" altLang="en-US" dirty="0" smtClean="0">
                <a:latin typeface="微软雅黑" pitchFamily="34" charset="-122"/>
                <a:ea typeface="微软雅黑" pitchFamily="34" charset="-122"/>
              </a:rPr>
              <a:t>：</a:t>
            </a:r>
            <a:r>
              <a:rPr lang="en-US" altLang="zh-CN" dirty="0" smtClean="0">
                <a:latin typeface="微软雅黑" pitchFamily="34" charset="-122"/>
                <a:ea typeface="微软雅黑" pitchFamily="34" charset="-122"/>
              </a:rPr>
              <a:t>1</a:t>
            </a:r>
            <a:r>
              <a:rPr lang="zh-CN" altLang="en-US" dirty="0" smtClean="0">
                <a:latin typeface="微软雅黑" pitchFamily="34" charset="-122"/>
                <a:ea typeface="微软雅黑" pitchFamily="34" charset="-122"/>
              </a:rPr>
              <a:t>的比例确定，若最后一名成绩并列的，则依次以公共科目笔试总成绩、行政职业能力测验成绩从高分到低分的顺序确定，公安机关人民警察执法勤务职位出现上述情况时，再以申论成绩从高分到低分的顺序确定；若上述各项成绩都相同，则报经市公务员主管部门同意后加试一场面试并按加试面试成绩的高低依次确定体检人选（若其中</a:t>
            </a:r>
            <a:r>
              <a:rPr lang="en-US" altLang="zh-CN" dirty="0" smtClean="0">
                <a:latin typeface="微软雅黑" pitchFamily="34" charset="-122"/>
                <a:ea typeface="微软雅黑" pitchFamily="34" charset="-122"/>
              </a:rPr>
              <a:t>1</a:t>
            </a:r>
            <a:r>
              <a:rPr lang="zh-CN" altLang="en-US" dirty="0" smtClean="0">
                <a:latin typeface="微软雅黑" pitchFamily="34" charset="-122"/>
                <a:ea typeface="微软雅黑" pitchFamily="34" charset="-122"/>
              </a:rPr>
              <a:t>名考生为符合政府安排工作条件的退役士兵，则直接将其确定为体检人选）。</a:t>
            </a:r>
          </a:p>
          <a:p>
            <a:pPr>
              <a:lnSpc>
                <a:spcPct val="150000"/>
              </a:lnSpc>
            </a:pPr>
            <a:r>
              <a:rPr lang="zh-CN" altLang="en-US" dirty="0" smtClean="0">
                <a:latin typeface="微软雅黑" pitchFamily="34" charset="-122"/>
                <a:ea typeface="微软雅黑" pitchFamily="34" charset="-122"/>
              </a:rPr>
              <a:t>    体检按照</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公务员录用体检通用标准（试行）</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（渝人社发</a:t>
            </a:r>
            <a:r>
              <a:rPr lang="en-US" altLang="zh-CN" dirty="0" smtClean="0">
                <a:latin typeface="微软雅黑" pitchFamily="34" charset="-122"/>
                <a:ea typeface="微软雅黑" pitchFamily="34" charset="-122"/>
              </a:rPr>
              <a:t>〔2017〕46</a:t>
            </a:r>
            <a:r>
              <a:rPr lang="zh-CN" altLang="en-US" dirty="0" smtClean="0">
                <a:latin typeface="微软雅黑" pitchFamily="34" charset="-122"/>
                <a:ea typeface="微软雅黑" pitchFamily="34" charset="-122"/>
              </a:rPr>
              <a:t>号）等相关规定组织实施。其中，报考人民警察职位的，按照</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公务员录用特殊体检标准（试行）</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等相关规定执行。国家对体检政策有新规定或进行调整的，从其规定。</a:t>
            </a:r>
            <a:endParaRPr lang="en-US" altLang="zh-CN" dirty="0" smtClean="0">
              <a:latin typeface="微软雅黑" pitchFamily="34" charset="-122"/>
              <a:ea typeface="微软雅黑" pitchFamily="34" charset="-122"/>
            </a:endParaRPr>
          </a:p>
          <a:p>
            <a:pPr>
              <a:lnSpc>
                <a:spcPct val="150000"/>
              </a:lnSpc>
            </a:pPr>
            <a:r>
              <a:rPr lang="zh-CN" altLang="en-US" dirty="0" smtClean="0">
                <a:latin typeface="微软雅黑" pitchFamily="34" charset="-122"/>
                <a:ea typeface="微软雅黑" pitchFamily="34" charset="-122"/>
              </a:rPr>
              <a:t>二）考察。体检合格者，由招录有关单位按照</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关于进一步从严管理干部档案的通知</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（中组发</a:t>
            </a:r>
            <a:r>
              <a:rPr lang="en-US" altLang="zh-CN" dirty="0" smtClean="0">
                <a:latin typeface="微软雅黑" pitchFamily="34" charset="-122"/>
                <a:ea typeface="微软雅黑" pitchFamily="34" charset="-122"/>
              </a:rPr>
              <a:t>〔2014〕9</a:t>
            </a:r>
            <a:r>
              <a:rPr lang="zh-CN" altLang="en-US" dirty="0" smtClean="0">
                <a:latin typeface="微软雅黑" pitchFamily="34" charset="-122"/>
                <a:ea typeface="微软雅黑" pitchFamily="34" charset="-122"/>
              </a:rPr>
              <a:t>号）、</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重庆市公务员录用考察办法</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（渝人社发</a:t>
            </a:r>
            <a:r>
              <a:rPr lang="en-US" altLang="zh-CN" dirty="0" smtClean="0">
                <a:latin typeface="微软雅黑" pitchFamily="34" charset="-122"/>
                <a:ea typeface="微软雅黑" pitchFamily="34" charset="-122"/>
              </a:rPr>
              <a:t>〔2016〕304</a:t>
            </a:r>
            <a:r>
              <a:rPr lang="zh-CN" altLang="en-US" dirty="0" smtClean="0">
                <a:latin typeface="微软雅黑" pitchFamily="34" charset="-122"/>
                <a:ea typeface="微软雅黑" pitchFamily="34" charset="-122"/>
              </a:rPr>
              <a:t>号）、</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关于做好我市录用人民警察考察工作有关事宜的通知</a:t>
            </a:r>
            <a:r>
              <a:rPr lang="en-US" altLang="zh-CN" dirty="0" smtClean="0">
                <a:latin typeface="微软雅黑" pitchFamily="34" charset="-122"/>
                <a:ea typeface="微软雅黑" pitchFamily="34" charset="-122"/>
              </a:rPr>
              <a:t>》</a:t>
            </a:r>
            <a:r>
              <a:rPr lang="zh-CN" altLang="en-US" dirty="0" smtClean="0">
                <a:latin typeface="微软雅黑" pitchFamily="34" charset="-122"/>
                <a:ea typeface="微软雅黑" pitchFamily="34" charset="-122"/>
              </a:rPr>
              <a:t>（渝公局发</a:t>
            </a:r>
            <a:r>
              <a:rPr lang="en-US" altLang="zh-CN" dirty="0" smtClean="0">
                <a:latin typeface="微软雅黑" pitchFamily="34" charset="-122"/>
                <a:ea typeface="微软雅黑" pitchFamily="34" charset="-122"/>
              </a:rPr>
              <a:t>〔2011〕2</a:t>
            </a:r>
            <a:r>
              <a:rPr lang="zh-CN" altLang="en-US" dirty="0" smtClean="0">
                <a:latin typeface="微软雅黑" pitchFamily="34" charset="-122"/>
                <a:ea typeface="微软雅黑" pitchFamily="34" charset="-122"/>
              </a:rPr>
              <a:t>号）等规定对其进行考察。对失信被执行人限制招录为公务员。考察政策有新规定的，从其规定。</a:t>
            </a:r>
            <a:endParaRPr lang="zh-CN" altLang="en-US" dirty="0">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196340" y="487045"/>
            <a:ext cx="10442575" cy="4654608"/>
          </a:xfrm>
          <a:prstGeom prst="rect">
            <a:avLst/>
          </a:prstGeom>
          <a:noFill/>
        </p:spPr>
        <p:txBody>
          <a:bodyPr wrap="square" rtlCol="0">
            <a:spAutoFit/>
          </a:bodyPr>
          <a:lstStyle/>
          <a:p>
            <a:pPr>
              <a:lnSpc>
                <a:spcPct val="150000"/>
              </a:lnSpc>
            </a:pPr>
            <a:r>
              <a:rPr lang="zh-CN" altLang="en-US" sz="2000" dirty="0" smtClean="0">
                <a:latin typeface="微软雅黑" pitchFamily="34" charset="-122"/>
                <a:ea typeface="微软雅黑" pitchFamily="34" charset="-122"/>
              </a:rPr>
              <a:t>六、公示</a:t>
            </a:r>
          </a:p>
          <a:p>
            <a:pPr>
              <a:lnSpc>
                <a:spcPct val="150000"/>
              </a:lnSpc>
            </a:pPr>
            <a:r>
              <a:rPr lang="zh-CN" altLang="en-US" sz="2000" dirty="0" smtClean="0">
                <a:latin typeface="微软雅黑" pitchFamily="34" charset="-122"/>
                <a:ea typeface="微软雅黑" pitchFamily="34" charset="-122"/>
              </a:rPr>
              <a:t>    考察合格的拟录用人员，由招录区县、市级部门同时通过张榜、本区县（市级部门）网络、“重庆市考试录用公务员信息”栏目下的“拟录用公示”栏进行</a:t>
            </a:r>
            <a:r>
              <a:rPr lang="en-US" altLang="zh-CN" sz="2000" dirty="0" smtClean="0">
                <a:latin typeface="微软雅黑" pitchFamily="34" charset="-122"/>
                <a:ea typeface="微软雅黑" pitchFamily="34" charset="-122"/>
              </a:rPr>
              <a:t>5</a:t>
            </a:r>
            <a:r>
              <a:rPr lang="zh-CN" altLang="en-US" sz="2000" dirty="0" smtClean="0">
                <a:latin typeface="微软雅黑" pitchFamily="34" charset="-122"/>
                <a:ea typeface="微软雅黑" pitchFamily="34" charset="-122"/>
              </a:rPr>
              <a:t>个工作日的公示。</a:t>
            </a:r>
          </a:p>
          <a:p>
            <a:pPr>
              <a:lnSpc>
                <a:spcPct val="150000"/>
              </a:lnSpc>
            </a:pPr>
            <a:r>
              <a:rPr lang="zh-CN" altLang="en-US" sz="2000" dirty="0" smtClean="0">
                <a:latin typeface="微软雅黑" pitchFamily="34" charset="-122"/>
                <a:ea typeface="微软雅黑" pitchFamily="34" charset="-122"/>
              </a:rPr>
              <a:t>   七、录用审批与试用</a:t>
            </a:r>
          </a:p>
          <a:p>
            <a:pPr>
              <a:lnSpc>
                <a:spcPct val="150000"/>
              </a:lnSpc>
            </a:pPr>
            <a:r>
              <a:rPr lang="zh-CN" altLang="en-US" sz="2000" dirty="0" smtClean="0">
                <a:latin typeface="微软雅黑" pitchFamily="34" charset="-122"/>
                <a:ea typeface="微软雅黑" pitchFamily="34" charset="-122"/>
              </a:rPr>
              <a:t>    公示期满，对没有问题或者反映问题不影响录用的，按照规定程序办理公务员录用审批手续；对有严重问题并查有实据的，不予录用；对反映有严重问题，但一时难以查实的，暂缓录用，待查实并做出结论后再决定是否录用。</a:t>
            </a:r>
          </a:p>
          <a:p>
            <a:pPr>
              <a:lnSpc>
                <a:spcPct val="150000"/>
              </a:lnSpc>
            </a:pPr>
            <a:r>
              <a:rPr lang="zh-CN" altLang="en-US" sz="2000" dirty="0" smtClean="0">
                <a:latin typeface="微软雅黑" pitchFamily="34" charset="-122"/>
                <a:ea typeface="微软雅黑" pitchFamily="34" charset="-122"/>
              </a:rPr>
              <a:t>    新录用公务员，由招录区县、市级部门发放</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公务员录用通知书</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，实行一年试用期。试用期从新录用公务员到招录机关报到之日起算。试用期满考核合格的，予以任职定级并进行公务员登记；不合格的，取消录用。</a:t>
            </a:r>
            <a:endParaRPr lang="zh-CN" altLang="en-US" sz="2000" dirty="0">
              <a:latin typeface="微软雅黑" pitchFamily="34" charset="-122"/>
              <a:ea typeface="微软雅黑"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9" name="表格 18"/>
          <p:cNvGraphicFramePr/>
          <p:nvPr/>
        </p:nvGraphicFramePr>
        <p:xfrm>
          <a:off x="1828800" y="533400"/>
          <a:ext cx="8532495" cy="5059680"/>
        </p:xfrm>
        <a:graphic>
          <a:graphicData uri="http://schemas.openxmlformats.org/drawingml/2006/table">
            <a:tbl>
              <a:tblPr firstRow="1" bandRow="1">
                <a:tableStyleId>{5C22544A-7EE6-4342-B048-85BDC9FD1C3A}</a:tableStyleId>
              </a:tblPr>
              <a:tblGrid>
                <a:gridCol w="1109980"/>
                <a:gridCol w="3042920"/>
                <a:gridCol w="4379595"/>
              </a:tblGrid>
              <a:tr h="381000">
                <a:tc>
                  <a:txBody>
                    <a:bodyPr/>
                    <a:lstStyle/>
                    <a:p>
                      <a:pPr marL="0" indent="0" algn="ctr">
                        <a:buNone/>
                      </a:pPr>
                      <a:r>
                        <a:rPr lang="zh-CN" altLang="en-US" sz="1600" b="0" u="none" dirty="0">
                          <a:solidFill>
                            <a:srgbClr val="000000"/>
                          </a:solidFill>
                          <a:effectLst/>
                          <a:highlight>
                            <a:srgbClr val="F9F9F9"/>
                          </a:highlight>
                          <a:latin typeface="微软雅黑" pitchFamily="34" charset="-122"/>
                          <a:ea typeface="微软雅黑" pitchFamily="34" charset="-122"/>
                          <a:cs typeface="宋体" panose="02010600030101010101" pitchFamily="2" charset="-122"/>
                        </a:rPr>
                        <a:t>序号</a:t>
                      </a:r>
                    </a:p>
                  </a:txBody>
                  <a:tcPr marL="0" marR="0" marT="0" marB="0" anchor="ctr">
                    <a:solidFill>
                      <a:srgbClr val="3DB39E"/>
                    </a:solidFill>
                  </a:tcP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内容</a:t>
                      </a:r>
                    </a:p>
                  </a:txBody>
                  <a:tcPr marL="0" marR="0" marT="0" marB="0" anchor="ctr">
                    <a:solidFill>
                      <a:srgbClr val="3DB39E"/>
                    </a:solidFill>
                  </a:tcP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时间</a:t>
                      </a:r>
                    </a:p>
                  </a:txBody>
                  <a:tcPr marL="0" marR="0" marT="0" marB="0" anchor="ctr">
                    <a:solidFill>
                      <a:srgbClr val="3DB39E"/>
                    </a:solidFill>
                  </a:tcPr>
                </a:tc>
              </a:tr>
              <a:tr h="381000">
                <a:tc>
                  <a:txBody>
                    <a:bodyPr/>
                    <a:lstStyle/>
                    <a:p>
                      <a:pPr marL="0" indent="0" algn="ctr">
                        <a:buNone/>
                      </a:pPr>
                      <a:r>
                        <a:rPr lang="en-US" altLang="zh-CN"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1</a:t>
                      </a:r>
                    </a:p>
                  </a:txBody>
                  <a:tcPr marL="0" marR="0" marT="0" marB="0" anchor="ctr"/>
                </a:tc>
                <a:tc>
                  <a:txBody>
                    <a:bodyPr/>
                    <a:lstStyle/>
                    <a:p>
                      <a:pPr marL="0" indent="0" algn="ctr">
                        <a:buNone/>
                      </a:pPr>
                      <a:r>
                        <a:rPr lang="zh-CN" altLang="en-US" sz="1600" b="0" i="0" kern="1200" dirty="0" smtClean="0">
                          <a:solidFill>
                            <a:schemeClr val="dk1"/>
                          </a:solidFill>
                          <a:latin typeface="微软雅黑" pitchFamily="34" charset="-122"/>
                          <a:ea typeface="微软雅黑" pitchFamily="34" charset="-122"/>
                          <a:cs typeface="+mn-cs"/>
                        </a:rPr>
                        <a:t>网上报名</a:t>
                      </a:r>
                      <a:endPar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c>
                  <a:txBody>
                    <a:bodyPr/>
                    <a:lstStyle/>
                    <a:p>
                      <a:pPr marL="0" indent="0" algn="ctr">
                        <a:buNone/>
                      </a:pPr>
                      <a:r>
                        <a:rPr lang="en-US" altLang="zh-CN" sz="1600" b="1" i="0" kern="1200" dirty="0" smtClean="0">
                          <a:solidFill>
                            <a:srgbClr val="FF0000"/>
                          </a:solidFill>
                          <a:latin typeface="微软雅黑" pitchFamily="34" charset="-122"/>
                          <a:ea typeface="微软雅黑" pitchFamily="34" charset="-122"/>
                          <a:cs typeface="+mn-cs"/>
                        </a:rPr>
                        <a:t>3</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23</a:t>
                      </a:r>
                      <a:r>
                        <a:rPr lang="zh-CN" altLang="en-US" sz="1600" b="1" i="0" kern="1200" dirty="0" smtClean="0">
                          <a:solidFill>
                            <a:srgbClr val="FF0000"/>
                          </a:solidFill>
                          <a:latin typeface="微软雅黑" pitchFamily="34" charset="-122"/>
                          <a:ea typeface="微软雅黑" pitchFamily="34" charset="-122"/>
                          <a:cs typeface="+mn-cs"/>
                        </a:rPr>
                        <a:t>日</a:t>
                      </a:r>
                      <a:r>
                        <a:rPr lang="en-US" altLang="zh-CN" sz="1600" b="1" i="0" kern="1200" dirty="0" smtClean="0">
                          <a:solidFill>
                            <a:srgbClr val="FF0000"/>
                          </a:solidFill>
                          <a:latin typeface="微软雅黑" pitchFamily="34" charset="-122"/>
                          <a:ea typeface="微软雅黑" pitchFamily="34" charset="-122"/>
                          <a:cs typeface="+mn-cs"/>
                        </a:rPr>
                        <a:t>9</a:t>
                      </a:r>
                      <a:r>
                        <a:rPr lang="zh-CN" altLang="en-US" sz="1600" b="1" i="0" kern="1200" dirty="0" smtClean="0">
                          <a:solidFill>
                            <a:srgbClr val="FF0000"/>
                          </a:solidFill>
                          <a:latin typeface="微软雅黑" pitchFamily="34" charset="-122"/>
                          <a:ea typeface="微软雅黑" pitchFamily="34" charset="-122"/>
                          <a:cs typeface="+mn-cs"/>
                        </a:rPr>
                        <a:t>：</a:t>
                      </a:r>
                      <a:r>
                        <a:rPr lang="en-US" altLang="zh-CN" sz="1600" b="1" i="0" kern="1200" dirty="0" smtClean="0">
                          <a:solidFill>
                            <a:srgbClr val="FF0000"/>
                          </a:solidFill>
                          <a:latin typeface="微软雅黑" pitchFamily="34" charset="-122"/>
                          <a:ea typeface="微软雅黑" pitchFamily="34" charset="-122"/>
                          <a:cs typeface="+mn-cs"/>
                        </a:rPr>
                        <a:t>00</a:t>
                      </a:r>
                      <a:r>
                        <a:rPr lang="zh-CN" altLang="en-US" sz="1600" b="1" i="0" kern="1200" dirty="0" smtClean="0">
                          <a:solidFill>
                            <a:srgbClr val="FF0000"/>
                          </a:solidFill>
                          <a:latin typeface="微软雅黑" pitchFamily="34" charset="-122"/>
                          <a:ea typeface="微软雅黑" pitchFamily="34" charset="-122"/>
                          <a:cs typeface="+mn-cs"/>
                        </a:rPr>
                        <a:t>至</a:t>
                      </a:r>
                      <a:r>
                        <a:rPr lang="en-US" altLang="zh-CN" sz="1600" b="1" i="0" kern="1200" dirty="0" smtClean="0">
                          <a:solidFill>
                            <a:srgbClr val="FF0000"/>
                          </a:solidFill>
                          <a:latin typeface="微软雅黑" pitchFamily="34" charset="-122"/>
                          <a:ea typeface="微软雅黑" pitchFamily="34" charset="-122"/>
                          <a:cs typeface="+mn-cs"/>
                        </a:rPr>
                        <a:t>3</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28</a:t>
                      </a:r>
                      <a:r>
                        <a:rPr lang="zh-CN" altLang="en-US" sz="1600" b="1" i="0" kern="1200" dirty="0" smtClean="0">
                          <a:solidFill>
                            <a:srgbClr val="FF0000"/>
                          </a:solidFill>
                          <a:latin typeface="微软雅黑" pitchFamily="34" charset="-122"/>
                          <a:ea typeface="微软雅黑" pitchFamily="34" charset="-122"/>
                          <a:cs typeface="+mn-cs"/>
                        </a:rPr>
                        <a:t>日</a:t>
                      </a:r>
                      <a:r>
                        <a:rPr lang="en-US" altLang="zh-CN" sz="1600" b="1" i="0" kern="1200" dirty="0" smtClean="0">
                          <a:solidFill>
                            <a:srgbClr val="FF0000"/>
                          </a:solidFill>
                          <a:latin typeface="微软雅黑" pitchFamily="34" charset="-122"/>
                          <a:ea typeface="微软雅黑" pitchFamily="34" charset="-122"/>
                          <a:cs typeface="+mn-cs"/>
                        </a:rPr>
                        <a:t>9</a:t>
                      </a:r>
                      <a:r>
                        <a:rPr lang="zh-CN" altLang="en-US" sz="1600" b="1" i="0" kern="1200" dirty="0" smtClean="0">
                          <a:solidFill>
                            <a:srgbClr val="FF0000"/>
                          </a:solidFill>
                          <a:latin typeface="微软雅黑" pitchFamily="34" charset="-122"/>
                          <a:ea typeface="微软雅黑" pitchFamily="34" charset="-122"/>
                          <a:cs typeface="+mn-cs"/>
                        </a:rPr>
                        <a:t>：</a:t>
                      </a:r>
                      <a:r>
                        <a:rPr lang="en-US" altLang="zh-CN" sz="1600" b="1" i="0" kern="1200" dirty="0" smtClean="0">
                          <a:solidFill>
                            <a:srgbClr val="FF0000"/>
                          </a:solidFill>
                          <a:latin typeface="微软雅黑" pitchFamily="34" charset="-122"/>
                          <a:ea typeface="微软雅黑" pitchFamily="34" charset="-122"/>
                          <a:cs typeface="+mn-cs"/>
                        </a:rPr>
                        <a:t>00</a:t>
                      </a:r>
                      <a:endParaRPr lang="en-US" altLang="zh-CN"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2</a:t>
                      </a:r>
                    </a:p>
                  </a:txBody>
                  <a:tcPr marL="0" marR="0" marT="0" marB="0" anchor="ctr"/>
                </a:tc>
                <a:tc>
                  <a:txBody>
                    <a:bodyPr/>
                    <a:lstStyle/>
                    <a:p>
                      <a:pPr marL="0" indent="0" algn="ctr">
                        <a:buNone/>
                      </a:pPr>
                      <a:r>
                        <a:rPr lang="zh-CN" altLang="en-US" sz="1600" b="0" i="0" kern="1200" dirty="0" smtClean="0">
                          <a:solidFill>
                            <a:schemeClr val="dk1"/>
                          </a:solidFill>
                          <a:latin typeface="微软雅黑" pitchFamily="34" charset="-122"/>
                          <a:ea typeface="微软雅黑" pitchFamily="34" charset="-122"/>
                          <a:cs typeface="+mn-cs"/>
                        </a:rPr>
                        <a:t>照片审核</a:t>
                      </a:r>
                      <a:endPar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c>
                  <a:txBody>
                    <a:bodyPr/>
                    <a:lstStyle/>
                    <a:p>
                      <a:pPr marL="0" indent="0" algn="ctr">
                        <a:buNone/>
                      </a:pPr>
                      <a:r>
                        <a:rPr lang="en-US" altLang="zh-CN" sz="1600" b="1" i="0" kern="1200" dirty="0" smtClean="0">
                          <a:solidFill>
                            <a:srgbClr val="FF0000"/>
                          </a:solidFill>
                          <a:latin typeface="微软雅黑" pitchFamily="34" charset="-122"/>
                          <a:ea typeface="微软雅黑" pitchFamily="34" charset="-122"/>
                          <a:cs typeface="+mn-cs"/>
                        </a:rPr>
                        <a:t>3</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29</a:t>
                      </a:r>
                      <a:r>
                        <a:rPr lang="zh-CN" altLang="en-US" sz="1600" b="1" i="0" kern="1200" dirty="0" smtClean="0">
                          <a:solidFill>
                            <a:srgbClr val="FF0000"/>
                          </a:solidFill>
                          <a:latin typeface="微软雅黑" pitchFamily="34" charset="-122"/>
                          <a:ea typeface="微软雅黑" pitchFamily="34" charset="-122"/>
                          <a:cs typeface="+mn-cs"/>
                        </a:rPr>
                        <a:t>日</a:t>
                      </a:r>
                      <a:r>
                        <a:rPr lang="en-US" altLang="zh-CN" sz="1600" b="1" i="0" kern="1200" dirty="0" smtClean="0">
                          <a:solidFill>
                            <a:srgbClr val="FF0000"/>
                          </a:solidFill>
                          <a:latin typeface="微软雅黑" pitchFamily="34" charset="-122"/>
                          <a:ea typeface="微软雅黑" pitchFamily="34" charset="-122"/>
                          <a:cs typeface="+mn-cs"/>
                        </a:rPr>
                        <a:t>9</a:t>
                      </a:r>
                      <a:r>
                        <a:rPr lang="zh-CN" altLang="en-US" sz="1600" b="1" i="0" kern="1200" dirty="0" smtClean="0">
                          <a:solidFill>
                            <a:srgbClr val="FF0000"/>
                          </a:solidFill>
                          <a:latin typeface="微软雅黑" pitchFamily="34" charset="-122"/>
                          <a:ea typeface="微软雅黑" pitchFamily="34" charset="-122"/>
                          <a:cs typeface="+mn-cs"/>
                        </a:rPr>
                        <a:t>：</a:t>
                      </a:r>
                      <a:r>
                        <a:rPr lang="en-US" altLang="zh-CN" sz="1600" b="1" i="0" kern="1200" dirty="0" smtClean="0">
                          <a:solidFill>
                            <a:srgbClr val="FF0000"/>
                          </a:solidFill>
                          <a:latin typeface="微软雅黑" pitchFamily="34" charset="-122"/>
                          <a:ea typeface="微软雅黑" pitchFamily="34" charset="-122"/>
                          <a:cs typeface="+mn-cs"/>
                        </a:rPr>
                        <a:t>00</a:t>
                      </a:r>
                      <a:r>
                        <a:rPr lang="zh-CN" altLang="en-US" sz="1600" b="1" i="0" kern="1200" dirty="0" smtClean="0">
                          <a:solidFill>
                            <a:srgbClr val="FF0000"/>
                          </a:solidFill>
                          <a:latin typeface="微软雅黑" pitchFamily="34" charset="-122"/>
                          <a:ea typeface="微软雅黑" pitchFamily="34" charset="-122"/>
                          <a:cs typeface="+mn-cs"/>
                        </a:rPr>
                        <a:t>前</a:t>
                      </a:r>
                      <a:endParaRPr lang="zh-CN" altLang="en-US"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3</a:t>
                      </a:r>
                    </a:p>
                  </a:txBody>
                  <a:tcPr marL="0" marR="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0" i="0" kern="1200" dirty="0" smtClean="0">
                          <a:solidFill>
                            <a:schemeClr val="dk1"/>
                          </a:solidFill>
                          <a:latin typeface="微软雅黑" pitchFamily="34" charset="-122"/>
                          <a:ea typeface="微软雅黑" pitchFamily="34" charset="-122"/>
                          <a:cs typeface="+mn-cs"/>
                        </a:rPr>
                        <a:t>网上缴费</a:t>
                      </a:r>
                      <a:endParaRPr lang="zh-CN" altLang="en-US" sz="1600" b="0" u="none" dirty="0" smtClean="0">
                        <a:solidFill>
                          <a:srgbClr val="00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c>
                  <a:txBody>
                    <a:bodyPr/>
                    <a:lstStyle/>
                    <a:p>
                      <a:pPr marL="0" indent="0" algn="ctr">
                        <a:buNone/>
                      </a:pPr>
                      <a:r>
                        <a:rPr lang="en-US" altLang="zh-CN" sz="1600" b="1" i="0" kern="1200" dirty="0" smtClean="0">
                          <a:solidFill>
                            <a:srgbClr val="FF0000"/>
                          </a:solidFill>
                          <a:latin typeface="微软雅黑" pitchFamily="34" charset="-122"/>
                          <a:ea typeface="微软雅黑" pitchFamily="34" charset="-122"/>
                          <a:cs typeface="+mn-cs"/>
                        </a:rPr>
                        <a:t>2018</a:t>
                      </a:r>
                      <a:r>
                        <a:rPr lang="zh-CN" altLang="en-US" sz="1600" b="1" i="0" kern="1200" dirty="0" smtClean="0">
                          <a:solidFill>
                            <a:srgbClr val="FF0000"/>
                          </a:solidFill>
                          <a:latin typeface="微软雅黑" pitchFamily="34" charset="-122"/>
                          <a:ea typeface="微软雅黑" pitchFamily="34" charset="-122"/>
                          <a:cs typeface="+mn-cs"/>
                        </a:rPr>
                        <a:t>年</a:t>
                      </a:r>
                      <a:r>
                        <a:rPr lang="en-US" altLang="zh-CN" sz="1600" b="1" i="0" kern="1200" dirty="0" smtClean="0">
                          <a:solidFill>
                            <a:srgbClr val="FF0000"/>
                          </a:solidFill>
                          <a:latin typeface="微软雅黑" pitchFamily="34" charset="-122"/>
                          <a:ea typeface="微软雅黑" pitchFamily="34" charset="-122"/>
                          <a:cs typeface="+mn-cs"/>
                        </a:rPr>
                        <a:t>3</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30</a:t>
                      </a:r>
                      <a:r>
                        <a:rPr lang="zh-CN" altLang="en-US" sz="1600" b="1" i="0" kern="1200" dirty="0" smtClean="0">
                          <a:solidFill>
                            <a:srgbClr val="FF0000"/>
                          </a:solidFill>
                          <a:latin typeface="微软雅黑" pitchFamily="34" charset="-122"/>
                          <a:ea typeface="微软雅黑" pitchFamily="34" charset="-122"/>
                          <a:cs typeface="+mn-cs"/>
                        </a:rPr>
                        <a:t>日</a:t>
                      </a:r>
                      <a:r>
                        <a:rPr lang="en-US" altLang="zh-CN" sz="1600" b="1" i="0" kern="1200" dirty="0" smtClean="0">
                          <a:solidFill>
                            <a:srgbClr val="FF0000"/>
                          </a:solidFill>
                          <a:latin typeface="微软雅黑" pitchFamily="34" charset="-122"/>
                          <a:ea typeface="微软雅黑" pitchFamily="34" charset="-122"/>
                          <a:cs typeface="+mn-cs"/>
                        </a:rPr>
                        <a:t>9</a:t>
                      </a:r>
                      <a:r>
                        <a:rPr lang="zh-CN" altLang="en-US" sz="1600" b="1" i="0" kern="1200" dirty="0" smtClean="0">
                          <a:solidFill>
                            <a:srgbClr val="FF0000"/>
                          </a:solidFill>
                          <a:latin typeface="微软雅黑" pitchFamily="34" charset="-122"/>
                          <a:ea typeface="微软雅黑" pitchFamily="34" charset="-122"/>
                          <a:cs typeface="+mn-cs"/>
                        </a:rPr>
                        <a:t>：</a:t>
                      </a:r>
                      <a:r>
                        <a:rPr lang="en-US" altLang="zh-CN" sz="1600" b="1" i="0" kern="1200" dirty="0" smtClean="0">
                          <a:solidFill>
                            <a:srgbClr val="FF0000"/>
                          </a:solidFill>
                          <a:latin typeface="微软雅黑" pitchFamily="34" charset="-122"/>
                          <a:ea typeface="微软雅黑" pitchFamily="34" charset="-122"/>
                          <a:cs typeface="+mn-cs"/>
                        </a:rPr>
                        <a:t>00</a:t>
                      </a:r>
                      <a:r>
                        <a:rPr lang="zh-CN" altLang="en-US" sz="1600" b="1" i="0" kern="1200" dirty="0" smtClean="0">
                          <a:solidFill>
                            <a:srgbClr val="FF0000"/>
                          </a:solidFill>
                          <a:latin typeface="微软雅黑" pitchFamily="34" charset="-122"/>
                          <a:ea typeface="微软雅黑" pitchFamily="34" charset="-122"/>
                          <a:cs typeface="+mn-cs"/>
                        </a:rPr>
                        <a:t>前</a:t>
                      </a:r>
                      <a:endParaRPr lang="zh-CN" altLang="en-US"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4</a:t>
                      </a:r>
                    </a:p>
                  </a:txBody>
                  <a:tcPr marL="0" marR="0" marT="0" marB="0" anchor="ct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打印准考证</a:t>
                      </a:r>
                    </a:p>
                  </a:txBody>
                  <a:tcPr marL="0" marR="0" marT="0" marB="0" anchor="ctr"/>
                </a:tc>
                <a:tc>
                  <a:txBody>
                    <a:bodyPr/>
                    <a:lstStyle/>
                    <a:p>
                      <a:pPr marL="0" indent="0" algn="ctr">
                        <a:buNone/>
                      </a:pPr>
                      <a:r>
                        <a:rPr lang="en-US" altLang="zh-CN" sz="1600" b="1" i="0" kern="1200" dirty="0" smtClean="0">
                          <a:solidFill>
                            <a:srgbClr val="FF0000"/>
                          </a:solidFill>
                          <a:latin typeface="微软雅黑" pitchFamily="34" charset="-122"/>
                          <a:ea typeface="微软雅黑" pitchFamily="34" charset="-122"/>
                          <a:cs typeface="+mn-cs"/>
                        </a:rPr>
                        <a:t>4</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17</a:t>
                      </a:r>
                      <a:r>
                        <a:rPr lang="zh-CN" altLang="en-US" sz="1600" b="1" i="0" kern="1200" dirty="0" smtClean="0">
                          <a:solidFill>
                            <a:srgbClr val="FF0000"/>
                          </a:solidFill>
                          <a:latin typeface="微软雅黑" pitchFamily="34" charset="-122"/>
                          <a:ea typeface="微软雅黑" pitchFamily="34" charset="-122"/>
                          <a:cs typeface="+mn-cs"/>
                        </a:rPr>
                        <a:t>日</a:t>
                      </a:r>
                      <a:r>
                        <a:rPr lang="en-US" altLang="zh-CN" sz="1600" b="1" i="0" kern="1200" dirty="0" smtClean="0">
                          <a:solidFill>
                            <a:srgbClr val="FF0000"/>
                          </a:solidFill>
                          <a:latin typeface="微软雅黑" pitchFamily="34" charset="-122"/>
                          <a:ea typeface="微软雅黑" pitchFamily="34" charset="-122"/>
                          <a:cs typeface="+mn-cs"/>
                        </a:rPr>
                        <a:t>9</a:t>
                      </a:r>
                      <a:r>
                        <a:rPr lang="zh-CN" altLang="en-US" sz="1600" b="1" i="0" kern="1200" dirty="0" smtClean="0">
                          <a:solidFill>
                            <a:srgbClr val="FF0000"/>
                          </a:solidFill>
                          <a:latin typeface="微软雅黑" pitchFamily="34" charset="-122"/>
                          <a:ea typeface="微软雅黑" pitchFamily="34" charset="-122"/>
                          <a:cs typeface="+mn-cs"/>
                        </a:rPr>
                        <a:t>：</a:t>
                      </a:r>
                      <a:r>
                        <a:rPr lang="en-US" altLang="zh-CN" sz="1600" b="1" i="0" kern="1200" dirty="0" smtClean="0">
                          <a:solidFill>
                            <a:srgbClr val="FF0000"/>
                          </a:solidFill>
                          <a:latin typeface="微软雅黑" pitchFamily="34" charset="-122"/>
                          <a:ea typeface="微软雅黑" pitchFamily="34" charset="-122"/>
                          <a:cs typeface="+mn-cs"/>
                        </a:rPr>
                        <a:t>00- 4</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21</a:t>
                      </a:r>
                      <a:r>
                        <a:rPr lang="zh-CN" altLang="en-US" sz="1600" b="1" i="0" kern="1200" dirty="0" smtClean="0">
                          <a:solidFill>
                            <a:srgbClr val="FF0000"/>
                          </a:solidFill>
                          <a:latin typeface="微软雅黑" pitchFamily="34" charset="-122"/>
                          <a:ea typeface="微软雅黑" pitchFamily="34" charset="-122"/>
                          <a:cs typeface="+mn-cs"/>
                        </a:rPr>
                        <a:t>日</a:t>
                      </a:r>
                      <a:r>
                        <a:rPr lang="en-US" altLang="zh-CN" sz="1600" b="1" i="0" kern="1200" dirty="0" smtClean="0">
                          <a:solidFill>
                            <a:srgbClr val="FF0000"/>
                          </a:solidFill>
                          <a:latin typeface="微软雅黑" pitchFamily="34" charset="-122"/>
                          <a:ea typeface="微软雅黑" pitchFamily="34" charset="-122"/>
                          <a:cs typeface="+mn-cs"/>
                        </a:rPr>
                        <a:t>15</a:t>
                      </a:r>
                      <a:r>
                        <a:rPr lang="zh-CN" altLang="en-US" sz="1600" b="1" i="0" kern="1200" dirty="0" smtClean="0">
                          <a:solidFill>
                            <a:srgbClr val="FF0000"/>
                          </a:solidFill>
                          <a:latin typeface="微软雅黑" pitchFamily="34" charset="-122"/>
                          <a:ea typeface="微软雅黑" pitchFamily="34" charset="-122"/>
                          <a:cs typeface="+mn-cs"/>
                        </a:rPr>
                        <a:t>：</a:t>
                      </a:r>
                      <a:r>
                        <a:rPr lang="en-US" altLang="zh-CN" sz="1600" b="1" i="0" kern="1200" dirty="0" smtClean="0">
                          <a:solidFill>
                            <a:srgbClr val="FF0000"/>
                          </a:solidFill>
                          <a:latin typeface="微软雅黑" pitchFamily="34" charset="-122"/>
                          <a:ea typeface="微软雅黑" pitchFamily="34" charset="-122"/>
                          <a:cs typeface="+mn-cs"/>
                        </a:rPr>
                        <a:t>00</a:t>
                      </a:r>
                      <a:endParaRPr lang="zh-CN" altLang="en-US"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5</a:t>
                      </a:r>
                    </a:p>
                  </a:txBody>
                  <a:tcPr marL="0" marR="0" marT="0" marB="0" anchor="ct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笔试时间</a:t>
                      </a:r>
                    </a:p>
                  </a:txBody>
                  <a:tcPr marL="0" marR="0" marT="0" marB="0" anchor="ctr"/>
                </a:tc>
                <a:tc>
                  <a:txBody>
                    <a:bodyPr/>
                    <a:lstStyle/>
                    <a:p>
                      <a:pPr marL="0" indent="0" algn="ctr">
                        <a:buNone/>
                      </a:pPr>
                      <a:r>
                        <a:rPr lang="en-US" altLang="zh-CN" sz="1600" b="1" i="0" kern="1200" dirty="0" smtClean="0">
                          <a:solidFill>
                            <a:srgbClr val="FF0000"/>
                          </a:solidFill>
                          <a:latin typeface="微软雅黑" pitchFamily="34" charset="-122"/>
                          <a:ea typeface="微软雅黑" pitchFamily="34" charset="-122"/>
                          <a:cs typeface="+mn-cs"/>
                        </a:rPr>
                        <a:t>4</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21</a:t>
                      </a:r>
                      <a:r>
                        <a:rPr lang="zh-CN" altLang="en-US" sz="1600" b="1" i="0" kern="1200" dirty="0" smtClean="0">
                          <a:solidFill>
                            <a:srgbClr val="FF0000"/>
                          </a:solidFill>
                          <a:latin typeface="微软雅黑" pitchFamily="34" charset="-122"/>
                          <a:ea typeface="微软雅黑" pitchFamily="34" charset="-122"/>
                          <a:cs typeface="+mn-cs"/>
                        </a:rPr>
                        <a:t>日、</a:t>
                      </a:r>
                      <a:r>
                        <a:rPr lang="en-US" altLang="zh-CN" sz="1600" b="1" i="0" kern="1200" dirty="0" smtClean="0">
                          <a:solidFill>
                            <a:srgbClr val="FF0000"/>
                          </a:solidFill>
                          <a:latin typeface="微软雅黑" pitchFamily="34" charset="-122"/>
                          <a:ea typeface="微软雅黑" pitchFamily="34" charset="-122"/>
                          <a:cs typeface="+mn-cs"/>
                        </a:rPr>
                        <a:t>22</a:t>
                      </a:r>
                      <a:r>
                        <a:rPr lang="zh-CN" altLang="en-US" sz="1600" b="1" i="0" kern="1200" dirty="0" smtClean="0">
                          <a:solidFill>
                            <a:srgbClr val="FF0000"/>
                          </a:solidFill>
                          <a:latin typeface="微软雅黑" pitchFamily="34" charset="-122"/>
                          <a:ea typeface="微软雅黑" pitchFamily="34" charset="-122"/>
                          <a:cs typeface="+mn-cs"/>
                        </a:rPr>
                        <a:t>日</a:t>
                      </a:r>
                      <a:endParaRPr lang="zh-CN" altLang="en-US"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6</a:t>
                      </a:r>
                    </a:p>
                  </a:txBody>
                  <a:tcPr marL="0" marR="0" marT="0" marB="0" anchor="ct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成绩发布</a:t>
                      </a:r>
                    </a:p>
                  </a:txBody>
                  <a:tcPr marL="0" marR="0" marT="0" marB="0" anchor="ctr"/>
                </a:tc>
                <a:tc>
                  <a:txBody>
                    <a:bodyPr/>
                    <a:lstStyle/>
                    <a:p>
                      <a:pPr marL="0" indent="0" algn="ctr">
                        <a:buNone/>
                      </a:pPr>
                      <a:r>
                        <a:rPr lang="en-US" altLang="zh-CN" sz="1600" b="1" i="0" kern="1200" dirty="0" smtClean="0">
                          <a:solidFill>
                            <a:srgbClr val="FF0000"/>
                          </a:solidFill>
                          <a:latin typeface="微软雅黑" pitchFamily="34" charset="-122"/>
                          <a:ea typeface="微软雅黑" pitchFamily="34" charset="-122"/>
                          <a:cs typeface="+mn-cs"/>
                        </a:rPr>
                        <a:t>5</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29</a:t>
                      </a:r>
                      <a:r>
                        <a:rPr lang="zh-CN" altLang="en-US" sz="1600" b="1" i="0" kern="1200" dirty="0" smtClean="0">
                          <a:solidFill>
                            <a:srgbClr val="FF0000"/>
                          </a:solidFill>
                          <a:latin typeface="微软雅黑" pitchFamily="34" charset="-122"/>
                          <a:ea typeface="微软雅黑" pitchFamily="34" charset="-122"/>
                          <a:cs typeface="+mn-cs"/>
                        </a:rPr>
                        <a:t>日</a:t>
                      </a:r>
                      <a:r>
                        <a:rPr lang="en-US" altLang="zh-CN" sz="1600" b="1" i="0" kern="1200" dirty="0" smtClean="0">
                          <a:solidFill>
                            <a:srgbClr val="FF0000"/>
                          </a:solidFill>
                          <a:latin typeface="微软雅黑" pitchFamily="34" charset="-122"/>
                          <a:ea typeface="微软雅黑" pitchFamily="34" charset="-122"/>
                          <a:cs typeface="+mn-cs"/>
                        </a:rPr>
                        <a:t>9</a:t>
                      </a:r>
                      <a:r>
                        <a:rPr lang="zh-CN" altLang="en-US" sz="1600" b="1" i="0" kern="1200" dirty="0" smtClean="0">
                          <a:solidFill>
                            <a:srgbClr val="FF0000"/>
                          </a:solidFill>
                          <a:latin typeface="微软雅黑" pitchFamily="34" charset="-122"/>
                          <a:ea typeface="微软雅黑" pitchFamily="34" charset="-122"/>
                          <a:cs typeface="+mn-cs"/>
                        </a:rPr>
                        <a:t>：</a:t>
                      </a:r>
                      <a:r>
                        <a:rPr lang="en-US" altLang="zh-CN" sz="1600" b="1" i="0" kern="1200" dirty="0" smtClean="0">
                          <a:solidFill>
                            <a:srgbClr val="FF0000"/>
                          </a:solidFill>
                          <a:latin typeface="微软雅黑" pitchFamily="34" charset="-122"/>
                          <a:ea typeface="微软雅黑" pitchFamily="34" charset="-122"/>
                          <a:cs typeface="+mn-cs"/>
                        </a:rPr>
                        <a:t>00</a:t>
                      </a:r>
                      <a:r>
                        <a:rPr lang="zh-CN" altLang="en-US" sz="1600" b="1" i="0" kern="1200" dirty="0" smtClean="0">
                          <a:solidFill>
                            <a:srgbClr val="FF0000"/>
                          </a:solidFill>
                          <a:latin typeface="微软雅黑" pitchFamily="34" charset="-122"/>
                          <a:ea typeface="微软雅黑" pitchFamily="34" charset="-122"/>
                          <a:cs typeface="+mn-cs"/>
                        </a:rPr>
                        <a:t>后</a:t>
                      </a:r>
                      <a:endParaRPr lang="zh-CN" altLang="en-US"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7</a:t>
                      </a:r>
                    </a:p>
                  </a:txBody>
                  <a:tcPr marL="0" marR="0" marT="0" marB="0" anchor="ct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资格复审</a:t>
                      </a:r>
                    </a:p>
                  </a:txBody>
                  <a:tcPr marL="0" marR="0" marT="0" marB="0" anchor="ctr"/>
                </a:tc>
                <a:tc>
                  <a:txBody>
                    <a:bodyPr/>
                    <a:lstStyle/>
                    <a:p>
                      <a:pPr marL="0" indent="0" algn="ctr">
                        <a:buNone/>
                      </a:pPr>
                      <a:r>
                        <a:rPr lang="en-US" altLang="zh-CN" sz="1600" b="1" i="0" kern="1200" dirty="0" smtClean="0">
                          <a:solidFill>
                            <a:srgbClr val="FF0000"/>
                          </a:solidFill>
                          <a:latin typeface="微软雅黑" pitchFamily="34" charset="-122"/>
                          <a:ea typeface="微软雅黑" pitchFamily="34" charset="-122"/>
                          <a:cs typeface="+mn-cs"/>
                        </a:rPr>
                        <a:t>6</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1</a:t>
                      </a:r>
                      <a:r>
                        <a:rPr lang="zh-CN" altLang="en-US" sz="1600" b="1" i="0" kern="1200" dirty="0" smtClean="0">
                          <a:solidFill>
                            <a:srgbClr val="FF0000"/>
                          </a:solidFill>
                          <a:latin typeface="微软雅黑" pitchFamily="34" charset="-122"/>
                          <a:ea typeface="微软雅黑" pitchFamily="34" charset="-122"/>
                          <a:cs typeface="+mn-cs"/>
                        </a:rPr>
                        <a:t>日至</a:t>
                      </a:r>
                      <a:r>
                        <a:rPr lang="en-US" altLang="zh-CN" sz="1600" b="1" i="0" kern="1200" dirty="0" smtClean="0">
                          <a:solidFill>
                            <a:srgbClr val="FF0000"/>
                          </a:solidFill>
                          <a:latin typeface="微软雅黑" pitchFamily="34" charset="-122"/>
                          <a:ea typeface="微软雅黑" pitchFamily="34" charset="-122"/>
                          <a:cs typeface="+mn-cs"/>
                        </a:rPr>
                        <a:t>6</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8</a:t>
                      </a:r>
                      <a:r>
                        <a:rPr lang="zh-CN" altLang="en-US" sz="1600" b="1" i="0" kern="1200" dirty="0" smtClean="0">
                          <a:solidFill>
                            <a:srgbClr val="FF0000"/>
                          </a:solidFill>
                          <a:latin typeface="微软雅黑" pitchFamily="34" charset="-122"/>
                          <a:ea typeface="微软雅黑" pitchFamily="34" charset="-122"/>
                          <a:cs typeface="+mn-cs"/>
                        </a:rPr>
                        <a:t>日</a:t>
                      </a:r>
                      <a:endParaRPr lang="zh-CN" altLang="en-US"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8</a:t>
                      </a:r>
                    </a:p>
                  </a:txBody>
                  <a:tcPr marL="0" marR="0" marT="0" marB="0" anchor="ct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体能测评</a:t>
                      </a:r>
                    </a:p>
                  </a:txBody>
                  <a:tcPr marL="0" marR="0" marT="0" marB="0" anchor="ctr"/>
                </a:tc>
                <a:tc>
                  <a:txBody>
                    <a:bodyPr/>
                    <a:lstStyle/>
                    <a:p>
                      <a:pPr marL="0" indent="0" algn="ctr">
                        <a:buNone/>
                      </a:pPr>
                      <a:r>
                        <a:rPr lang="en-US" altLang="zh-CN" sz="1600" b="1" i="0" kern="1200" dirty="0" smtClean="0">
                          <a:solidFill>
                            <a:srgbClr val="FF0000"/>
                          </a:solidFill>
                          <a:latin typeface="微软雅黑" pitchFamily="34" charset="-122"/>
                          <a:ea typeface="微软雅黑" pitchFamily="34" charset="-122"/>
                          <a:cs typeface="+mn-cs"/>
                        </a:rPr>
                        <a:t>6</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2</a:t>
                      </a:r>
                      <a:r>
                        <a:rPr lang="zh-CN" altLang="en-US" sz="1600" b="1" i="0" kern="1200" dirty="0" smtClean="0">
                          <a:solidFill>
                            <a:srgbClr val="FF0000"/>
                          </a:solidFill>
                          <a:latin typeface="微软雅黑" pitchFamily="34" charset="-122"/>
                          <a:ea typeface="微软雅黑" pitchFamily="34" charset="-122"/>
                          <a:cs typeface="+mn-cs"/>
                        </a:rPr>
                        <a:t>日至</a:t>
                      </a:r>
                      <a:r>
                        <a:rPr lang="en-US" altLang="zh-CN" sz="1600" b="1" i="0" kern="1200" dirty="0" smtClean="0">
                          <a:solidFill>
                            <a:srgbClr val="FF0000"/>
                          </a:solidFill>
                          <a:latin typeface="微软雅黑" pitchFamily="34" charset="-122"/>
                          <a:ea typeface="微软雅黑" pitchFamily="34" charset="-122"/>
                          <a:cs typeface="+mn-cs"/>
                        </a:rPr>
                        <a:t>6</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8</a:t>
                      </a:r>
                      <a:r>
                        <a:rPr lang="zh-CN" altLang="en-US" sz="1600" b="1" i="0" kern="1200" dirty="0" smtClean="0">
                          <a:solidFill>
                            <a:srgbClr val="FF0000"/>
                          </a:solidFill>
                          <a:latin typeface="微软雅黑" pitchFamily="34" charset="-122"/>
                          <a:ea typeface="微软雅黑" pitchFamily="34" charset="-122"/>
                          <a:cs typeface="+mn-cs"/>
                        </a:rPr>
                        <a:t>日</a:t>
                      </a:r>
                      <a:endParaRPr lang="zh-CN" altLang="en-US"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9</a:t>
                      </a:r>
                    </a:p>
                  </a:txBody>
                  <a:tcPr marL="0" marR="0" marT="0" marB="0" anchor="ct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面试</a:t>
                      </a:r>
                    </a:p>
                  </a:txBody>
                  <a:tcPr marL="0" marR="0" marT="0" marB="0" anchor="ctr"/>
                </a:tc>
                <a:tc>
                  <a:txBody>
                    <a:bodyPr/>
                    <a:lstStyle/>
                    <a:p>
                      <a:pPr marL="0" indent="0" algn="ctr">
                        <a:buNone/>
                      </a:pPr>
                      <a:r>
                        <a:rPr lang="en-US" altLang="zh-CN" sz="1600" b="1" i="0" kern="1200" dirty="0" smtClean="0">
                          <a:solidFill>
                            <a:srgbClr val="FF0000"/>
                          </a:solidFill>
                          <a:latin typeface="微软雅黑" pitchFamily="34" charset="-122"/>
                          <a:ea typeface="微软雅黑" pitchFamily="34" charset="-122"/>
                          <a:cs typeface="+mn-cs"/>
                        </a:rPr>
                        <a:t>6</a:t>
                      </a:r>
                      <a:r>
                        <a:rPr lang="zh-CN" altLang="en-US" sz="1600" b="1" i="0" kern="1200" dirty="0" smtClean="0">
                          <a:solidFill>
                            <a:srgbClr val="FF0000"/>
                          </a:solidFill>
                          <a:latin typeface="微软雅黑" pitchFamily="34" charset="-122"/>
                          <a:ea typeface="微软雅黑" pitchFamily="34" charset="-122"/>
                          <a:cs typeface="+mn-cs"/>
                        </a:rPr>
                        <a:t>月 </a:t>
                      </a:r>
                      <a:r>
                        <a:rPr lang="en-US" altLang="zh-CN" sz="1600" b="1" i="0" kern="1200" dirty="0" smtClean="0">
                          <a:solidFill>
                            <a:srgbClr val="FF0000"/>
                          </a:solidFill>
                          <a:latin typeface="微软雅黑" pitchFamily="34" charset="-122"/>
                          <a:ea typeface="微软雅黑" pitchFamily="34" charset="-122"/>
                          <a:cs typeface="+mn-cs"/>
                        </a:rPr>
                        <a:t>10</a:t>
                      </a:r>
                      <a:r>
                        <a:rPr lang="zh-CN" altLang="en-US" sz="1600" b="1" i="0" kern="1200" dirty="0" smtClean="0">
                          <a:solidFill>
                            <a:srgbClr val="FF0000"/>
                          </a:solidFill>
                          <a:latin typeface="微软雅黑" pitchFamily="34" charset="-122"/>
                          <a:ea typeface="微软雅黑" pitchFamily="34" charset="-122"/>
                          <a:cs typeface="+mn-cs"/>
                        </a:rPr>
                        <a:t>日</a:t>
                      </a:r>
                      <a:endParaRPr lang="en-US" altLang="zh-CN" sz="1600" b="1" i="0" kern="1200" dirty="0" smtClean="0">
                        <a:solidFill>
                          <a:srgbClr val="FF0000"/>
                        </a:solidFill>
                        <a:latin typeface="微软雅黑" pitchFamily="34" charset="-122"/>
                        <a:ea typeface="微软雅黑" pitchFamily="34" charset="-122"/>
                        <a:cs typeface="+mn-cs"/>
                      </a:endParaRPr>
                    </a:p>
                    <a:p>
                      <a:pPr marL="0" indent="0" algn="ctr">
                        <a:buNone/>
                      </a:pPr>
                      <a:r>
                        <a:rPr lang="zh-CN" altLang="en-US" sz="1600" b="1" i="0" kern="1200" dirty="0" smtClean="0">
                          <a:solidFill>
                            <a:srgbClr val="FF0000"/>
                          </a:solidFill>
                          <a:latin typeface="微软雅黑" pitchFamily="34" charset="-122"/>
                          <a:ea typeface="微软雅黑" pitchFamily="34" charset="-122"/>
                          <a:cs typeface="+mn-cs"/>
                        </a:rPr>
                        <a:t>永川区、巫溪县所属职位为</a:t>
                      </a:r>
                      <a:r>
                        <a:rPr lang="en-US" altLang="zh-CN" sz="1600" b="1" i="0" kern="1200" dirty="0" smtClean="0">
                          <a:solidFill>
                            <a:srgbClr val="FF0000"/>
                          </a:solidFill>
                          <a:latin typeface="微软雅黑" pitchFamily="34" charset="-122"/>
                          <a:ea typeface="微软雅黑" pitchFamily="34" charset="-122"/>
                          <a:cs typeface="+mn-cs"/>
                        </a:rPr>
                        <a:t>6</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9</a:t>
                      </a:r>
                      <a:r>
                        <a:rPr lang="zh-CN" altLang="en-US" sz="1600" b="1" i="0" kern="1200" dirty="0" smtClean="0">
                          <a:solidFill>
                            <a:srgbClr val="FF0000"/>
                          </a:solidFill>
                          <a:latin typeface="微软雅黑" pitchFamily="34" charset="-122"/>
                          <a:ea typeface="微软雅黑" pitchFamily="34" charset="-122"/>
                          <a:cs typeface="+mn-cs"/>
                        </a:rPr>
                        <a:t>日</a:t>
                      </a:r>
                      <a:r>
                        <a:rPr lang="en-US" altLang="zh-CN" sz="1600" b="1" i="0" kern="1200" dirty="0" smtClean="0">
                          <a:solidFill>
                            <a:srgbClr val="FF0000"/>
                          </a:solidFill>
                          <a:latin typeface="微软雅黑" pitchFamily="34" charset="-122"/>
                          <a:ea typeface="微软雅黑" pitchFamily="34" charset="-122"/>
                          <a:cs typeface="+mn-cs"/>
                        </a:rPr>
                        <a:t>-10</a:t>
                      </a:r>
                      <a:r>
                        <a:rPr lang="zh-CN" altLang="en-US" sz="1600" b="1" i="0" kern="1200" dirty="0" smtClean="0">
                          <a:solidFill>
                            <a:srgbClr val="FF0000"/>
                          </a:solidFill>
                          <a:latin typeface="微软雅黑" pitchFamily="34" charset="-122"/>
                          <a:ea typeface="微软雅黑" pitchFamily="34" charset="-122"/>
                          <a:cs typeface="+mn-cs"/>
                        </a:rPr>
                        <a:t>日</a:t>
                      </a:r>
                      <a:endParaRPr lang="zh-CN" altLang="en-US"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10</a:t>
                      </a:r>
                    </a:p>
                  </a:txBody>
                  <a:tcPr marL="0" marR="0" marT="0" marB="0" anchor="ct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体检</a:t>
                      </a:r>
                    </a:p>
                  </a:txBody>
                  <a:tcPr marL="0" marR="0" marT="0" marB="0" anchor="ctr"/>
                </a:tc>
                <a:tc>
                  <a:txBody>
                    <a:bodyPr/>
                    <a:lstStyle/>
                    <a:p>
                      <a:pPr marL="0" indent="0" algn="ctr">
                        <a:buNone/>
                      </a:pPr>
                      <a:r>
                        <a:rPr lang="zh-CN" altLang="en-US" sz="1600" b="1" i="0" kern="1200" dirty="0" smtClean="0">
                          <a:solidFill>
                            <a:srgbClr val="FF0000"/>
                          </a:solidFill>
                          <a:latin typeface="微软雅黑" pitchFamily="34" charset="-122"/>
                          <a:ea typeface="微软雅黑" pitchFamily="34" charset="-122"/>
                          <a:cs typeface="+mn-cs"/>
                        </a:rPr>
                        <a:t> </a:t>
                      </a:r>
                      <a:r>
                        <a:rPr lang="en-US" altLang="zh-CN" sz="1600" b="1" i="0" kern="1200" dirty="0" smtClean="0">
                          <a:solidFill>
                            <a:srgbClr val="FF0000"/>
                          </a:solidFill>
                          <a:latin typeface="微软雅黑" pitchFamily="34" charset="-122"/>
                          <a:ea typeface="微软雅黑" pitchFamily="34" charset="-122"/>
                          <a:cs typeface="+mn-cs"/>
                        </a:rPr>
                        <a:t>6</a:t>
                      </a:r>
                      <a:r>
                        <a:rPr lang="zh-CN" altLang="en-US" sz="1600" b="1" i="0" kern="1200" dirty="0" smtClean="0">
                          <a:solidFill>
                            <a:srgbClr val="FF0000"/>
                          </a:solidFill>
                          <a:latin typeface="微软雅黑" pitchFamily="34" charset="-122"/>
                          <a:ea typeface="微软雅黑" pitchFamily="34" charset="-122"/>
                          <a:cs typeface="+mn-cs"/>
                        </a:rPr>
                        <a:t>月</a:t>
                      </a:r>
                      <a:r>
                        <a:rPr lang="en-US" altLang="zh-CN" sz="1600" b="1" i="0" kern="1200" dirty="0" smtClean="0">
                          <a:solidFill>
                            <a:srgbClr val="FF0000"/>
                          </a:solidFill>
                          <a:latin typeface="微软雅黑" pitchFamily="34" charset="-122"/>
                          <a:ea typeface="微软雅黑" pitchFamily="34" charset="-122"/>
                          <a:cs typeface="+mn-cs"/>
                        </a:rPr>
                        <a:t>11</a:t>
                      </a:r>
                      <a:r>
                        <a:rPr lang="zh-CN" altLang="en-US" sz="1600" b="1" i="0" kern="1200" dirty="0" smtClean="0">
                          <a:solidFill>
                            <a:srgbClr val="FF0000"/>
                          </a:solidFill>
                          <a:latin typeface="微软雅黑" pitchFamily="34" charset="-122"/>
                          <a:ea typeface="微软雅黑" pitchFamily="34" charset="-122"/>
                          <a:cs typeface="+mn-cs"/>
                        </a:rPr>
                        <a:t>日至</a:t>
                      </a:r>
                      <a:r>
                        <a:rPr lang="en-US" altLang="zh-CN" sz="1600" b="1" i="0" kern="1200" dirty="0" smtClean="0">
                          <a:solidFill>
                            <a:srgbClr val="FF0000"/>
                          </a:solidFill>
                          <a:latin typeface="微软雅黑" pitchFamily="34" charset="-122"/>
                          <a:ea typeface="微软雅黑" pitchFamily="34" charset="-122"/>
                          <a:cs typeface="+mn-cs"/>
                        </a:rPr>
                        <a:t>6</a:t>
                      </a:r>
                      <a:r>
                        <a:rPr lang="zh-CN" altLang="en-US" sz="1600" b="1" i="0" kern="1200" dirty="0" smtClean="0">
                          <a:solidFill>
                            <a:srgbClr val="FF0000"/>
                          </a:solidFill>
                          <a:latin typeface="微软雅黑" pitchFamily="34" charset="-122"/>
                          <a:ea typeface="微软雅黑" pitchFamily="34" charset="-122"/>
                          <a:cs typeface="+mn-cs"/>
                        </a:rPr>
                        <a:t>月 </a:t>
                      </a:r>
                      <a:r>
                        <a:rPr lang="en-US" altLang="zh-CN" sz="1600" b="1" i="0" kern="1200" dirty="0" smtClean="0">
                          <a:solidFill>
                            <a:srgbClr val="FF0000"/>
                          </a:solidFill>
                          <a:latin typeface="微软雅黑" pitchFamily="34" charset="-122"/>
                          <a:ea typeface="微软雅黑" pitchFamily="34" charset="-122"/>
                          <a:cs typeface="+mn-cs"/>
                        </a:rPr>
                        <a:t>15</a:t>
                      </a:r>
                      <a:r>
                        <a:rPr lang="zh-CN" altLang="en-US" sz="1600" b="1" i="0" kern="1200" dirty="0" smtClean="0">
                          <a:solidFill>
                            <a:srgbClr val="FF0000"/>
                          </a:solidFill>
                          <a:latin typeface="微软雅黑" pitchFamily="34" charset="-122"/>
                          <a:ea typeface="微软雅黑" pitchFamily="34" charset="-122"/>
                          <a:cs typeface="+mn-cs"/>
                        </a:rPr>
                        <a:t>日</a:t>
                      </a:r>
                      <a:endParaRPr lang="zh-CN" altLang="en-US" sz="1600" b="1" u="none" dirty="0">
                        <a:solidFill>
                          <a:srgbClr val="FF0000"/>
                        </a:solidFill>
                        <a:highlight>
                          <a:srgbClr val="F9F9F9"/>
                        </a:highlight>
                        <a:latin typeface="微软雅黑" pitchFamily="34" charset="-122"/>
                        <a:ea typeface="微软雅黑" pitchFamily="34" charset="-122"/>
                        <a:cs typeface="宋体" panose="02010600030101010101" pitchFamily="2" charset="-122"/>
                      </a:endParaRP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11</a:t>
                      </a:r>
                    </a:p>
                  </a:txBody>
                  <a:tcPr marL="0" marR="0" marT="0" marB="0" anchor="ct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考察</a:t>
                      </a:r>
                    </a:p>
                  </a:txBody>
                  <a:tcPr marL="0" marR="0" marT="0" marB="0" anchor="ctr"/>
                </a:tc>
                <a:tc>
                  <a:txBody>
                    <a:bodyPr/>
                    <a:lstStyle/>
                    <a:p>
                      <a:pPr marL="0" indent="0" algn="ctr">
                        <a:buNone/>
                      </a:pPr>
                      <a:r>
                        <a:rPr lang="zh-CN" altLang="en-US" sz="1600" b="0" u="none" dirty="0">
                          <a:solidFill>
                            <a:srgbClr val="000000"/>
                          </a:solidFill>
                          <a:highlight>
                            <a:srgbClr val="F9F9F9"/>
                          </a:highlight>
                          <a:latin typeface="微软雅黑" pitchFamily="34" charset="-122"/>
                          <a:ea typeface="微软雅黑" pitchFamily="34" charset="-122"/>
                          <a:cs typeface="宋体" panose="02010600030101010101" pitchFamily="2" charset="-122"/>
                        </a:rPr>
                        <a:t>具体时间由各区县人力社保局、市级部门确定</a:t>
                      </a:r>
                    </a:p>
                  </a:txBody>
                  <a:tcPr marL="0" marR="0" marT="0" marB="0" anchor="ctr"/>
                </a:tc>
              </a:tr>
              <a:tr h="381000">
                <a:tc>
                  <a:txBody>
                    <a:bodyPr/>
                    <a:lstStyle/>
                    <a:p>
                      <a:pPr marL="0" indent="0" algn="ctr">
                        <a:buNone/>
                      </a:pPr>
                      <a:r>
                        <a:rPr lang="en-US" altLang="zh-CN" sz="1600" b="0" u="none">
                          <a:solidFill>
                            <a:srgbClr val="000000"/>
                          </a:solidFill>
                          <a:highlight>
                            <a:srgbClr val="F9F9F9"/>
                          </a:highlight>
                          <a:latin typeface="微软雅黑" pitchFamily="34" charset="-122"/>
                          <a:ea typeface="微软雅黑" pitchFamily="34" charset="-122"/>
                          <a:cs typeface="宋体" panose="02010600030101010101" pitchFamily="2" charset="-122"/>
                        </a:rPr>
                        <a:t>12</a:t>
                      </a:r>
                    </a:p>
                  </a:txBody>
                  <a:tcPr marL="0" marR="0" marT="0" marB="0" anchor="ctr"/>
                </a:tc>
                <a:tc>
                  <a:txBody>
                    <a:bodyPr/>
                    <a:lstStyle/>
                    <a:p>
                      <a:pPr marL="0" indent="0" algn="ctr">
                        <a:buNone/>
                      </a:pPr>
                      <a:r>
                        <a:rPr lang="zh-CN" altLang="en-US" sz="1600" b="0" u="none" dirty="0">
                          <a:solidFill>
                            <a:srgbClr val="000000"/>
                          </a:solidFill>
                          <a:highlight>
                            <a:srgbClr val="E4E2E2"/>
                          </a:highlight>
                          <a:latin typeface="微软雅黑" pitchFamily="34" charset="-122"/>
                          <a:ea typeface="微软雅黑" pitchFamily="34" charset="-122"/>
                          <a:cs typeface="宋体" panose="02010600030101010101" pitchFamily="2" charset="-122"/>
                        </a:rPr>
                        <a:t>公示</a:t>
                      </a:r>
                    </a:p>
                  </a:txBody>
                  <a:tcPr marL="0" marR="0" marT="0" marB="0" anchor="ctr"/>
                </a:tc>
                <a:tc>
                  <a:txBody>
                    <a:bodyPr/>
                    <a:lstStyle/>
                    <a:p>
                      <a:pPr marL="0" indent="0" algn="ctr">
                        <a:buNone/>
                      </a:pPr>
                      <a:r>
                        <a:rPr lang="zh-CN" altLang="en-US" sz="1600" b="0" u="none" dirty="0">
                          <a:solidFill>
                            <a:srgbClr val="000000"/>
                          </a:solidFill>
                          <a:highlight>
                            <a:srgbClr val="E4E2E2"/>
                          </a:highlight>
                          <a:latin typeface="微软雅黑" pitchFamily="34" charset="-122"/>
                          <a:ea typeface="微软雅黑" pitchFamily="34" charset="-122"/>
                          <a:cs typeface="宋体" panose="02010600030101010101" pitchFamily="2" charset="-122"/>
                        </a:rPr>
                        <a:t>具体时间由各区县人力社保局、市级部门确定</a:t>
                      </a:r>
                    </a:p>
                  </a:txBody>
                  <a:tcPr marL="0" marR="0" marT="0" marB="0" anchor="ct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9"/>
          <p:cNvGrpSpPr/>
          <p:nvPr/>
        </p:nvGrpSpPr>
        <p:grpSpPr>
          <a:xfrm>
            <a:off x="4314857" y="1647857"/>
            <a:ext cx="3562286" cy="3562286"/>
            <a:chOff x="3536260" y="834737"/>
            <a:chExt cx="5188527" cy="5188527"/>
          </a:xfrm>
        </p:grpSpPr>
        <p:sp>
          <p:nvSpPr>
            <p:cNvPr id="3" name="椭圆 2"/>
            <p:cNvSpPr/>
            <p:nvPr/>
          </p:nvSpPr>
          <p:spPr>
            <a:xfrm>
              <a:off x="3536260" y="834737"/>
              <a:ext cx="5188527" cy="5188527"/>
            </a:xfrm>
            <a:prstGeom prst="ellips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3736085" y="1069085"/>
              <a:ext cx="4719830" cy="471983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4"/>
            <p:cNvGrpSpPr/>
            <p:nvPr/>
          </p:nvGrpSpPr>
          <p:grpSpPr>
            <a:xfrm>
              <a:off x="4072980" y="1120124"/>
              <a:ext cx="4046035" cy="4459474"/>
              <a:chOff x="4072980" y="958921"/>
              <a:chExt cx="4046035" cy="4459474"/>
            </a:xfrm>
          </p:grpSpPr>
          <p:sp>
            <p:nvSpPr>
              <p:cNvPr id="6" name="文本框 5"/>
              <p:cNvSpPr txBox="1"/>
              <p:nvPr/>
            </p:nvSpPr>
            <p:spPr>
              <a:xfrm>
                <a:off x="4470676" y="958921"/>
                <a:ext cx="3250646" cy="2712103"/>
              </a:xfrm>
              <a:prstGeom prst="rect">
                <a:avLst/>
              </a:prstGeom>
              <a:noFill/>
            </p:spPr>
            <p:txBody>
              <a:bodyPr wrap="square" rtlCol="0">
                <a:spAutoFit/>
              </a:bodyPr>
              <a:lstStyle/>
              <a:p>
                <a:pPr algn="ctr"/>
                <a:r>
                  <a:rPr lang="en-US" altLang="zh-CN" sz="11500" b="1" dirty="0" smtClean="0">
                    <a:solidFill>
                      <a:schemeClr val="bg1"/>
                    </a:solidFill>
                    <a:cs typeface="+mn-ea"/>
                    <a:sym typeface="+mn-lt"/>
                  </a:rPr>
                  <a:t>02</a:t>
                </a:r>
                <a:endParaRPr lang="zh-CN" altLang="en-US" sz="11500" b="1" dirty="0">
                  <a:solidFill>
                    <a:schemeClr val="bg1"/>
                  </a:solidFill>
                  <a:cs typeface="+mn-ea"/>
                  <a:sym typeface="+mn-lt"/>
                </a:endParaRPr>
              </a:p>
            </p:txBody>
          </p:sp>
          <p:sp>
            <p:nvSpPr>
              <p:cNvPr id="7" name="文本框 6"/>
              <p:cNvSpPr txBox="1"/>
              <p:nvPr/>
            </p:nvSpPr>
            <p:spPr>
              <a:xfrm>
                <a:off x="4072980" y="3133922"/>
                <a:ext cx="4046035" cy="2284473"/>
              </a:xfrm>
              <a:prstGeom prst="rect">
                <a:avLst/>
              </a:prstGeom>
              <a:noFill/>
            </p:spPr>
            <p:txBody>
              <a:bodyPr wrap="square" rtlCol="0">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cs typeface="+mn-ea"/>
                    <a:sym typeface="+mn-lt"/>
                  </a:rPr>
                  <a:t>报考流程</a:t>
                </a:r>
              </a:p>
              <a:p>
                <a:pPr algn="ct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3200" dirty="0">
                    <a:solidFill>
                      <a:schemeClr val="bg1"/>
                    </a:solidFill>
                    <a:latin typeface="微软雅黑" panose="020B0503020204020204" pitchFamily="34" charset="-122"/>
                    <a:ea typeface="微软雅黑" panose="020B0503020204020204" pitchFamily="34" charset="-122"/>
                    <a:cs typeface="+mn-ea"/>
                    <a:sym typeface="+mn-lt"/>
                  </a:rPr>
                  <a:t>指导</a:t>
                </a:r>
              </a:p>
            </p:txBody>
          </p:sp>
          <p:cxnSp>
            <p:nvCxnSpPr>
              <p:cNvPr id="8" name="直接连接符 7"/>
              <p:cNvCxnSpPr/>
              <p:nvPr/>
            </p:nvCxnSpPr>
            <p:spPr>
              <a:xfrm flipV="1">
                <a:off x="4774766" y="4231673"/>
                <a:ext cx="2642464" cy="1515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2" name="图片 1" descr="LOGO2"/>
          <p:cNvPicPr>
            <a:picLocks noChangeAspect="1"/>
          </p:cNvPicPr>
          <p:nvPr/>
        </p:nvPicPr>
        <p:blipFill>
          <a:blip r:embed="rId2" cstate="print"/>
          <a:stretch>
            <a:fillRect/>
          </a:stretch>
        </p:blipFill>
        <p:spPr>
          <a:xfrm>
            <a:off x="955040" y="2310130"/>
            <a:ext cx="2236470" cy="2236470"/>
          </a:xfrm>
          <a:prstGeom prst="rect">
            <a:avLst/>
          </a:prstGeom>
          <a:effectLst>
            <a:softEdge rad="127000"/>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1615" y="613410"/>
            <a:ext cx="9208770" cy="1014730"/>
          </a:xfrm>
          <a:prstGeom prst="rect">
            <a:avLst/>
          </a:prstGeom>
          <a:noFill/>
        </p:spPr>
        <p:txBody>
          <a:bodyPr wrap="square" rtlCol="0">
            <a:spAutoFit/>
          </a:bodyPr>
          <a:lstStyle/>
          <a:p>
            <a:pPr algn="ctr">
              <a:lnSpc>
                <a:spcPct val="150000"/>
              </a:lnSpc>
            </a:pPr>
            <a:r>
              <a:rPr lang="en-US" altLang="zh-CN" sz="2000" b="1" dirty="0">
                <a:solidFill>
                  <a:schemeClr val="tx1"/>
                </a:solidFill>
                <a:latin typeface="微软雅黑" panose="020B0503020204020204" pitchFamily="34" charset="-122"/>
                <a:ea typeface="微软雅黑" panose="020B0503020204020204" pitchFamily="34" charset="-122"/>
              </a:rPr>
              <a:t>1.</a:t>
            </a:r>
            <a:r>
              <a:rPr lang="zh-CN" sz="2000" b="1" dirty="0">
                <a:solidFill>
                  <a:schemeClr val="tx1"/>
                </a:solidFill>
                <a:latin typeface="微软雅黑" panose="020B0503020204020204" pitchFamily="34" charset="-122"/>
                <a:ea typeface="微软雅黑" panose="020B0503020204020204" pitchFamily="34" charset="-122"/>
              </a:rPr>
              <a:t>登录</a:t>
            </a:r>
            <a:r>
              <a:rPr sz="2000" b="1" dirty="0">
                <a:solidFill>
                  <a:schemeClr val="tx1"/>
                </a:solidFill>
                <a:latin typeface="微软雅黑" panose="020B0503020204020204" pitchFamily="34" charset="-122"/>
                <a:ea typeface="微软雅黑" panose="020B0503020204020204" pitchFamily="34" charset="-122"/>
              </a:rPr>
              <a:t>重庆人力资源和社会保障网</a:t>
            </a:r>
          </a:p>
          <a:p>
            <a:pPr algn="ctr">
              <a:lnSpc>
                <a:spcPct val="150000"/>
              </a:lnSpc>
            </a:pPr>
            <a:r>
              <a:rPr lang="zh-CN" altLang="en-US" sz="2000" dirty="0">
                <a:solidFill>
                  <a:schemeClr val="tx1"/>
                </a:solidFill>
                <a:latin typeface="微软雅黑" panose="020B0503020204020204" pitchFamily="34" charset="-122"/>
                <a:ea typeface="微软雅黑" panose="020B0503020204020204" pitchFamily="34" charset="-122"/>
              </a:rPr>
              <a:t>http://www.cqhrss.gov.cn/</a:t>
            </a:r>
          </a:p>
        </p:txBody>
      </p:sp>
      <p:pic>
        <p:nvPicPr>
          <p:cNvPr id="2" name="图片 1"/>
          <p:cNvPicPr>
            <a:picLocks noChangeAspect="1"/>
          </p:cNvPicPr>
          <p:nvPr/>
        </p:nvPicPr>
        <p:blipFill>
          <a:blip r:embed="rId2" cstate="print"/>
          <a:stretch>
            <a:fillRect/>
          </a:stretch>
        </p:blipFill>
        <p:spPr>
          <a:xfrm>
            <a:off x="989330" y="2462530"/>
            <a:ext cx="10213975" cy="1713230"/>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1615" y="398145"/>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找到相应的报名通道入口</a:t>
            </a:r>
          </a:p>
        </p:txBody>
      </p:sp>
      <p:pic>
        <p:nvPicPr>
          <p:cNvPr id="3" name="图片 2"/>
          <p:cNvPicPr>
            <a:picLocks noChangeAspect="1"/>
          </p:cNvPicPr>
          <p:nvPr/>
        </p:nvPicPr>
        <p:blipFill>
          <a:blip r:embed="rId2" cstate="print"/>
          <a:stretch>
            <a:fillRect/>
          </a:stretch>
        </p:blipFill>
        <p:spPr>
          <a:xfrm>
            <a:off x="2932430" y="1199515"/>
            <a:ext cx="6327775" cy="5512435"/>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1615" y="245745"/>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点击进入</a:t>
            </a:r>
            <a:r>
              <a:rPr lang="en-US" altLang="zh-CN" sz="2400" dirty="0">
                <a:solidFill>
                  <a:schemeClr val="tx1"/>
                </a:solidFill>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sym typeface="+mn-ea"/>
              </a:rPr>
              <a:t>重庆人事考试网</a:t>
            </a:r>
            <a:r>
              <a:rPr lang="en-US" altLang="zh-CN" sz="2400" dirty="0">
                <a:solidFill>
                  <a:schemeClr val="tx1"/>
                </a:solidFill>
                <a:latin typeface="微软雅黑" panose="020B0503020204020204" pitchFamily="34" charset="-122"/>
                <a:ea typeface="微软雅黑" panose="020B0503020204020204" pitchFamily="34" charset="-122"/>
              </a:rPr>
              <a:t>”</a:t>
            </a:r>
          </a:p>
        </p:txBody>
      </p:sp>
      <p:pic>
        <p:nvPicPr>
          <p:cNvPr id="2" name="图片 1"/>
          <p:cNvPicPr>
            <a:picLocks noChangeAspect="1"/>
          </p:cNvPicPr>
          <p:nvPr/>
        </p:nvPicPr>
        <p:blipFill>
          <a:blip r:embed="rId2" cstate="print"/>
          <a:stretch>
            <a:fillRect/>
          </a:stretch>
        </p:blipFill>
        <p:spPr>
          <a:xfrm>
            <a:off x="3479800" y="1043305"/>
            <a:ext cx="5232400" cy="5353050"/>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1615" y="245745"/>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点击进入</a:t>
            </a:r>
            <a:r>
              <a:rPr lang="en-US" altLang="zh-CN" sz="2400" dirty="0">
                <a:solidFill>
                  <a:schemeClr val="tx1"/>
                </a:solidFill>
                <a:latin typeface="微软雅黑" panose="020B0503020204020204" pitchFamily="34" charset="-122"/>
                <a:ea typeface="微软雅黑" panose="020B0503020204020204" pitchFamily="34" charset="-122"/>
              </a:rPr>
              <a:t>“</a:t>
            </a:r>
            <a:r>
              <a:rPr lang="zh-CN" altLang="en-US" sz="2400" dirty="0">
                <a:solidFill>
                  <a:schemeClr val="tx1"/>
                </a:solidFill>
                <a:latin typeface="微软雅黑" panose="020B0503020204020204" pitchFamily="34" charset="-122"/>
                <a:ea typeface="微软雅黑" panose="020B0503020204020204" pitchFamily="34" charset="-122"/>
              </a:rPr>
              <a:t>网上报名</a:t>
            </a:r>
            <a:r>
              <a:rPr lang="en-US" altLang="zh-CN" sz="2400" dirty="0">
                <a:solidFill>
                  <a:schemeClr val="tx1"/>
                </a:solidFill>
                <a:latin typeface="微软雅黑" panose="020B0503020204020204" pitchFamily="34" charset="-122"/>
                <a:ea typeface="微软雅黑" panose="020B0503020204020204" pitchFamily="34" charset="-122"/>
              </a:rPr>
              <a:t>”</a:t>
            </a:r>
          </a:p>
        </p:txBody>
      </p:sp>
      <p:pic>
        <p:nvPicPr>
          <p:cNvPr id="3" name="图片 2"/>
          <p:cNvPicPr>
            <a:picLocks noChangeAspect="1"/>
          </p:cNvPicPr>
          <p:nvPr/>
        </p:nvPicPr>
        <p:blipFill>
          <a:blip r:embed="rId2" cstate="print"/>
          <a:stretch>
            <a:fillRect/>
          </a:stretch>
        </p:blipFill>
        <p:spPr>
          <a:xfrm>
            <a:off x="1143635" y="951230"/>
            <a:ext cx="9904730" cy="5476240"/>
          </a:xfrm>
          <a:prstGeom prst="rect">
            <a:avLst/>
          </a:prstGeom>
        </p:spPr>
      </p:pic>
      <p:pic>
        <p:nvPicPr>
          <p:cNvPr id="5" name="图片 4"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1615" y="245745"/>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点击进入</a:t>
            </a:r>
            <a:r>
              <a:rPr lang="en-US" altLang="zh-CN" sz="2400" dirty="0">
                <a:solidFill>
                  <a:schemeClr val="tx1"/>
                </a:solidFill>
                <a:latin typeface="微软雅黑" panose="020B0503020204020204" pitchFamily="34" charset="-122"/>
                <a:ea typeface="微软雅黑" panose="020B0503020204020204" pitchFamily="34" charset="-122"/>
              </a:rPr>
              <a:t>“</a:t>
            </a:r>
            <a:r>
              <a:rPr lang="zh-CN" altLang="en-US" sz="2400" dirty="0">
                <a:solidFill>
                  <a:schemeClr val="tx1"/>
                </a:solidFill>
                <a:latin typeface="微软雅黑" panose="020B0503020204020204" pitchFamily="34" charset="-122"/>
                <a:ea typeface="微软雅黑" panose="020B0503020204020204" pitchFamily="34" charset="-122"/>
              </a:rPr>
              <a:t>入口</a:t>
            </a:r>
            <a:r>
              <a:rPr lang="en-US" altLang="zh-CN" sz="2400" dirty="0">
                <a:solidFill>
                  <a:schemeClr val="tx1"/>
                </a:solidFill>
                <a:latin typeface="微软雅黑" panose="020B0503020204020204" pitchFamily="34" charset="-122"/>
                <a:ea typeface="微软雅黑" panose="020B0503020204020204" pitchFamily="34" charset="-122"/>
              </a:rPr>
              <a:t>”</a:t>
            </a:r>
          </a:p>
        </p:txBody>
      </p:sp>
      <p:pic>
        <p:nvPicPr>
          <p:cNvPr id="2" name="图片 1"/>
          <p:cNvPicPr>
            <a:picLocks noChangeAspect="1"/>
          </p:cNvPicPr>
          <p:nvPr/>
        </p:nvPicPr>
        <p:blipFill>
          <a:blip r:embed="rId2" cstate="print"/>
          <a:stretch>
            <a:fillRect/>
          </a:stretch>
        </p:blipFill>
        <p:spPr>
          <a:xfrm>
            <a:off x="2324735" y="890905"/>
            <a:ext cx="7543165" cy="5742940"/>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1615" y="554355"/>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点击进入</a:t>
            </a:r>
            <a:r>
              <a:rPr lang="en-US" altLang="zh-CN" sz="2400" dirty="0">
                <a:solidFill>
                  <a:schemeClr val="tx1"/>
                </a:solidFill>
                <a:latin typeface="微软雅黑" panose="020B0503020204020204" pitchFamily="34" charset="-122"/>
                <a:ea typeface="微软雅黑" panose="020B0503020204020204" pitchFamily="34" charset="-122"/>
              </a:rPr>
              <a:t>“2017</a:t>
            </a:r>
            <a:r>
              <a:rPr lang="zh-CN" altLang="en-US" sz="2400" dirty="0">
                <a:solidFill>
                  <a:schemeClr val="tx1"/>
                </a:solidFill>
                <a:latin typeface="微软雅黑" panose="020B0503020204020204" pitchFamily="34" charset="-122"/>
                <a:ea typeface="微软雅黑" panose="020B0503020204020204" pitchFamily="34" charset="-122"/>
              </a:rPr>
              <a:t>年下半年重庆市公开考试录用公务员考试</a:t>
            </a:r>
            <a:r>
              <a:rPr lang="en-US" altLang="zh-CN" sz="2400" dirty="0">
                <a:solidFill>
                  <a:schemeClr val="tx1"/>
                </a:solidFill>
                <a:latin typeface="微软雅黑" panose="020B0503020204020204" pitchFamily="34" charset="-122"/>
                <a:ea typeface="微软雅黑" panose="020B0503020204020204" pitchFamily="34" charset="-122"/>
              </a:rPr>
              <a:t>”</a:t>
            </a:r>
          </a:p>
        </p:txBody>
      </p:sp>
      <p:pic>
        <p:nvPicPr>
          <p:cNvPr id="3" name="图片 2"/>
          <p:cNvPicPr>
            <a:picLocks noChangeAspect="1"/>
          </p:cNvPicPr>
          <p:nvPr/>
        </p:nvPicPr>
        <p:blipFill>
          <a:blip r:embed="rId2" cstate="print"/>
          <a:stretch>
            <a:fillRect/>
          </a:stretch>
        </p:blipFill>
        <p:spPr>
          <a:xfrm>
            <a:off x="1010285" y="2075815"/>
            <a:ext cx="10171430" cy="3866515"/>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1615" y="554355"/>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点击进入</a:t>
            </a:r>
            <a:r>
              <a:rPr lang="en-US" altLang="zh-CN" sz="2400" dirty="0">
                <a:solidFill>
                  <a:schemeClr val="tx1"/>
                </a:solidFill>
                <a:latin typeface="微软雅黑" panose="020B0503020204020204" pitchFamily="34" charset="-122"/>
                <a:ea typeface="微软雅黑" panose="020B0503020204020204" pitchFamily="34" charset="-122"/>
              </a:rPr>
              <a:t>“</a:t>
            </a:r>
            <a:r>
              <a:rPr lang="zh-CN" altLang="en-US" sz="2400" dirty="0">
                <a:solidFill>
                  <a:schemeClr val="tx1"/>
                </a:solidFill>
                <a:latin typeface="微软雅黑" panose="020B0503020204020204" pitchFamily="34" charset="-122"/>
                <a:ea typeface="微软雅黑" panose="020B0503020204020204" pitchFamily="34" charset="-122"/>
              </a:rPr>
              <a:t>我已阅读并完全理解</a:t>
            </a:r>
            <a:r>
              <a:rPr lang="en-US" altLang="zh-CN" sz="2400" dirty="0">
                <a:solidFill>
                  <a:schemeClr val="tx1"/>
                </a:solidFill>
                <a:latin typeface="微软雅黑" panose="020B0503020204020204" pitchFamily="34" charset="-122"/>
                <a:ea typeface="微软雅黑" panose="020B0503020204020204" pitchFamily="34" charset="-122"/>
              </a:rPr>
              <a:t>”</a:t>
            </a:r>
          </a:p>
        </p:txBody>
      </p:sp>
      <p:pic>
        <p:nvPicPr>
          <p:cNvPr id="2" name="图片 1"/>
          <p:cNvPicPr>
            <a:picLocks noChangeAspect="1"/>
          </p:cNvPicPr>
          <p:nvPr/>
        </p:nvPicPr>
        <p:blipFill>
          <a:blip r:embed="rId2" cstate="print"/>
          <a:stretch>
            <a:fillRect/>
          </a:stretch>
        </p:blipFill>
        <p:spPr>
          <a:xfrm>
            <a:off x="1062990" y="1726565"/>
            <a:ext cx="10066655" cy="379031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0980" y="340360"/>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点击进入</a:t>
            </a:r>
            <a:r>
              <a:rPr lang="en-US" altLang="zh-CN" sz="2400" dirty="0">
                <a:solidFill>
                  <a:schemeClr val="tx1"/>
                </a:solidFill>
                <a:latin typeface="微软雅黑" panose="020B0503020204020204" pitchFamily="34" charset="-122"/>
                <a:ea typeface="微软雅黑" panose="020B0503020204020204" pitchFamily="34" charset="-122"/>
              </a:rPr>
              <a:t>“</a:t>
            </a:r>
            <a:r>
              <a:rPr lang="zh-CN" altLang="en-US" sz="2400" dirty="0">
                <a:solidFill>
                  <a:schemeClr val="tx1"/>
                </a:solidFill>
                <a:latin typeface="微软雅黑" panose="020B0503020204020204" pitchFamily="34" charset="-122"/>
                <a:ea typeface="微软雅黑" panose="020B0503020204020204" pitchFamily="34" charset="-122"/>
              </a:rPr>
              <a:t>报名</a:t>
            </a:r>
            <a:r>
              <a:rPr lang="en-US" altLang="zh-CN" sz="2400" dirty="0">
                <a:solidFill>
                  <a:schemeClr val="tx1"/>
                </a:solidFill>
                <a:latin typeface="微软雅黑" panose="020B0503020204020204" pitchFamily="34" charset="-122"/>
                <a:ea typeface="微软雅黑" panose="020B0503020204020204" pitchFamily="34" charset="-122"/>
              </a:rPr>
              <a:t>”</a:t>
            </a:r>
          </a:p>
        </p:txBody>
      </p:sp>
      <p:pic>
        <p:nvPicPr>
          <p:cNvPr id="3" name="图片 2"/>
          <p:cNvPicPr>
            <a:picLocks noChangeAspect="1"/>
          </p:cNvPicPr>
          <p:nvPr/>
        </p:nvPicPr>
        <p:blipFill>
          <a:blip r:embed="rId2" cstate="print"/>
          <a:stretch>
            <a:fillRect/>
          </a:stretch>
        </p:blipFill>
        <p:spPr>
          <a:xfrm>
            <a:off x="1052830" y="1199515"/>
            <a:ext cx="10085705" cy="5114290"/>
          </a:xfrm>
          <a:prstGeom prst="rect">
            <a:avLst/>
          </a:prstGeom>
        </p:spPr>
      </p:pic>
      <p:pic>
        <p:nvPicPr>
          <p:cNvPr id="5" name="图片 4"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0980" y="340360"/>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点击进入</a:t>
            </a:r>
            <a:r>
              <a:rPr lang="en-US" altLang="zh-CN" sz="2400" dirty="0">
                <a:solidFill>
                  <a:schemeClr val="tx1"/>
                </a:solidFill>
                <a:latin typeface="微软雅黑" panose="020B0503020204020204" pitchFamily="34" charset="-122"/>
                <a:ea typeface="微软雅黑" panose="020B0503020204020204" pitchFamily="34" charset="-122"/>
              </a:rPr>
              <a:t>“</a:t>
            </a:r>
            <a:r>
              <a:rPr lang="zh-CN" altLang="en-US" sz="2400" dirty="0">
                <a:solidFill>
                  <a:schemeClr val="tx1"/>
                </a:solidFill>
                <a:latin typeface="微软雅黑" panose="020B0503020204020204" pitchFamily="34" charset="-122"/>
                <a:ea typeface="微软雅黑" panose="020B0503020204020204" pitchFamily="34" charset="-122"/>
              </a:rPr>
              <a:t>报名填表</a:t>
            </a:r>
            <a:r>
              <a:rPr lang="en-US" altLang="zh-CN" sz="2400" dirty="0">
                <a:solidFill>
                  <a:schemeClr val="tx1"/>
                </a:solidFill>
                <a:latin typeface="微软雅黑" panose="020B0503020204020204" pitchFamily="34" charset="-122"/>
                <a:ea typeface="微软雅黑" panose="020B0503020204020204" pitchFamily="34" charset="-122"/>
              </a:rPr>
              <a:t>”</a:t>
            </a:r>
          </a:p>
        </p:txBody>
      </p:sp>
      <p:pic>
        <p:nvPicPr>
          <p:cNvPr id="2" name="图片 1"/>
          <p:cNvPicPr>
            <a:picLocks noChangeAspect="1"/>
          </p:cNvPicPr>
          <p:nvPr/>
        </p:nvPicPr>
        <p:blipFill>
          <a:blip r:embed="rId2" cstate="print"/>
          <a:stretch>
            <a:fillRect/>
          </a:stretch>
        </p:blipFill>
        <p:spPr>
          <a:xfrm>
            <a:off x="1331595" y="1330325"/>
            <a:ext cx="10161270" cy="4763135"/>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1490980" y="340360"/>
            <a:ext cx="9208770" cy="645160"/>
          </a:xfrm>
          <a:prstGeom prst="rect">
            <a:avLst/>
          </a:prstGeom>
          <a:noFill/>
        </p:spPr>
        <p:txBody>
          <a:bodyPr wrap="square" rtlCol="0">
            <a:spAutoFit/>
          </a:bodyPr>
          <a:lstStyle/>
          <a:p>
            <a:pPr algn="ctr">
              <a:lnSpc>
                <a:spcPct val="150000"/>
              </a:lnSpc>
            </a:pPr>
            <a:r>
              <a:rPr lang="en-US" altLang="zh-CN" sz="2400" dirty="0">
                <a:solidFill>
                  <a:schemeClr val="tx1"/>
                </a:solidFill>
                <a:latin typeface="微软雅黑" panose="020B0503020204020204" pitchFamily="34" charset="-122"/>
                <a:ea typeface="微软雅黑" panose="020B0503020204020204" pitchFamily="34" charset="-122"/>
              </a:rPr>
              <a:t>1</a:t>
            </a:r>
            <a:r>
              <a:rPr lang="zh-CN" altLang="en-US" sz="2400" dirty="0">
                <a:solidFill>
                  <a:schemeClr val="tx1"/>
                </a:solidFill>
                <a:latin typeface="微软雅黑" panose="020B0503020204020204" pitchFamily="34" charset="-122"/>
                <a:ea typeface="微软雅黑" panose="020B0503020204020204" pitchFamily="34" charset="-122"/>
              </a:rPr>
              <a:t>，右下角签名；</a:t>
            </a:r>
            <a:r>
              <a:rPr lang="en-US" altLang="zh-CN" sz="2400" dirty="0">
                <a:solidFill>
                  <a:schemeClr val="tx1"/>
                </a:solidFill>
                <a:latin typeface="微软雅黑" panose="020B0503020204020204" pitchFamily="34" charset="-122"/>
                <a:ea typeface="微软雅黑" panose="020B0503020204020204" pitchFamily="34" charset="-122"/>
              </a:rPr>
              <a:t>2</a:t>
            </a:r>
            <a:r>
              <a:rPr lang="zh-CN" altLang="en-US" sz="2400" dirty="0">
                <a:solidFill>
                  <a:schemeClr val="tx1"/>
                </a:solidFill>
                <a:latin typeface="微软雅黑" panose="020B0503020204020204" pitchFamily="34" charset="-122"/>
                <a:ea typeface="微软雅黑" panose="020B0503020204020204" pitchFamily="34" charset="-122"/>
              </a:rPr>
              <a:t>，点击</a:t>
            </a:r>
            <a:r>
              <a:rPr lang="en-US" altLang="zh-CN" sz="2400" dirty="0">
                <a:solidFill>
                  <a:schemeClr val="tx1"/>
                </a:solidFill>
                <a:latin typeface="微软雅黑" panose="020B0503020204020204" pitchFamily="34" charset="-122"/>
                <a:ea typeface="微软雅黑" panose="020B0503020204020204" pitchFamily="34" charset="-122"/>
              </a:rPr>
              <a:t>“</a:t>
            </a:r>
            <a:r>
              <a:rPr lang="zh-CN" altLang="en-US" sz="2400" dirty="0">
                <a:solidFill>
                  <a:schemeClr val="tx1"/>
                </a:solidFill>
                <a:latin typeface="微软雅黑" panose="020B0503020204020204" pitchFamily="34" charset="-122"/>
                <a:ea typeface="微软雅黑" panose="020B0503020204020204" pitchFamily="34" charset="-122"/>
              </a:rPr>
              <a:t>同意</a:t>
            </a:r>
            <a:r>
              <a:rPr lang="en-US" altLang="zh-CN" sz="2400" dirty="0">
                <a:solidFill>
                  <a:schemeClr val="tx1"/>
                </a:solidFill>
                <a:latin typeface="微软雅黑" panose="020B0503020204020204" pitchFamily="34" charset="-122"/>
                <a:ea typeface="微软雅黑" panose="020B0503020204020204" pitchFamily="34" charset="-122"/>
              </a:rPr>
              <a:t>”</a:t>
            </a:r>
          </a:p>
        </p:txBody>
      </p:sp>
      <p:pic>
        <p:nvPicPr>
          <p:cNvPr id="3" name="图片 2"/>
          <p:cNvPicPr>
            <a:picLocks noChangeAspect="1"/>
          </p:cNvPicPr>
          <p:nvPr/>
        </p:nvPicPr>
        <p:blipFill>
          <a:blip r:embed="rId2" cstate="print"/>
          <a:stretch>
            <a:fillRect/>
          </a:stretch>
        </p:blipFill>
        <p:spPr>
          <a:xfrm>
            <a:off x="1490980" y="1199515"/>
            <a:ext cx="10057130" cy="4923790"/>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2" cstate="print"/>
          <a:stretch>
            <a:fillRect/>
          </a:stretch>
        </p:blipFill>
        <p:spPr>
          <a:xfrm>
            <a:off x="848360" y="1359535"/>
            <a:ext cx="11304905" cy="4308475"/>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p:cNvPicPr>
            <a:picLocks noChangeAspect="1"/>
          </p:cNvPicPr>
          <p:nvPr/>
        </p:nvPicPr>
        <p:blipFill>
          <a:blip r:embed="rId2" cstate="print"/>
          <a:stretch>
            <a:fillRect/>
          </a:stretch>
        </p:blipFill>
        <p:spPr>
          <a:xfrm>
            <a:off x="1835785" y="1406525"/>
            <a:ext cx="9795510" cy="4440555"/>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p:cNvPicPr>
            <a:picLocks noChangeAspect="1"/>
          </p:cNvPicPr>
          <p:nvPr/>
        </p:nvPicPr>
        <p:blipFill>
          <a:blip r:embed="rId2" cstate="print"/>
          <a:stretch>
            <a:fillRect/>
          </a:stretch>
        </p:blipFill>
        <p:spPr>
          <a:xfrm>
            <a:off x="1581785" y="850900"/>
            <a:ext cx="9587230" cy="5423535"/>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2" cstate="print"/>
          <a:stretch>
            <a:fillRect/>
          </a:stretch>
        </p:blipFill>
        <p:spPr>
          <a:xfrm>
            <a:off x="1382395" y="681355"/>
            <a:ext cx="8789670" cy="558482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p:cNvPicPr>
            <a:picLocks noChangeAspect="1"/>
          </p:cNvPicPr>
          <p:nvPr/>
        </p:nvPicPr>
        <p:blipFill>
          <a:blip r:embed="rId2" cstate="print"/>
          <a:stretch>
            <a:fillRect/>
          </a:stretch>
        </p:blipFill>
        <p:spPr>
          <a:xfrm>
            <a:off x="955040" y="1961515"/>
            <a:ext cx="10272395" cy="4069715"/>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2" cstate="print"/>
          <a:stretch>
            <a:fillRect/>
          </a:stretch>
        </p:blipFill>
        <p:spPr>
          <a:xfrm>
            <a:off x="2243455" y="1260475"/>
            <a:ext cx="7704455" cy="4337685"/>
          </a:xfrm>
          <a:prstGeom prst="rect">
            <a:avLst/>
          </a:prstGeom>
        </p:spPr>
      </p:pic>
      <p:pic>
        <p:nvPicPr>
          <p:cNvPr id="10" name="图片 9" descr="LOGO2"/>
          <p:cNvPicPr>
            <a:picLocks noChangeAspect="1"/>
          </p:cNvPicPr>
          <p:nvPr/>
        </p:nvPicPr>
        <p:blipFill>
          <a:blip r:embed="rId3"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 name="图片 9" descr="LOGO2"/>
          <p:cNvPicPr>
            <a:picLocks noChangeAspect="1"/>
          </p:cNvPicPr>
          <p:nvPr/>
        </p:nvPicPr>
        <p:blipFill>
          <a:blip r:embed="rId2" cstate="print"/>
          <a:stretch>
            <a:fillRect/>
          </a:stretch>
        </p:blipFill>
        <p:spPr>
          <a:xfrm>
            <a:off x="631825" y="613410"/>
            <a:ext cx="1527175" cy="1527175"/>
          </a:xfrm>
          <a:prstGeom prst="rect">
            <a:avLst/>
          </a:prstGeom>
          <a:effectLst>
            <a:softEdge rad="127000"/>
          </a:effectLst>
        </p:spPr>
      </p:pic>
      <p:pic>
        <p:nvPicPr>
          <p:cNvPr id="83970" name="图片 13" descr="013"/>
          <p:cNvPicPr>
            <a:picLocks noChangeAspect="1" noChangeArrowheads="1"/>
          </p:cNvPicPr>
          <p:nvPr/>
        </p:nvPicPr>
        <p:blipFill>
          <a:blip r:embed="rId3" cstate="print"/>
          <a:srcRect/>
          <a:stretch>
            <a:fillRect/>
          </a:stretch>
        </p:blipFill>
        <p:spPr bwMode="auto">
          <a:xfrm>
            <a:off x="3394554" y="2254685"/>
            <a:ext cx="5124450" cy="280035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p:cNvPicPr>
            <a:picLocks noChangeAspect="1"/>
          </p:cNvPicPr>
          <p:nvPr/>
        </p:nvPicPr>
        <p:blipFill>
          <a:blip r:embed="rId2" cstate="print"/>
          <a:stretch>
            <a:fillRect/>
          </a:stretch>
        </p:blipFill>
        <p:spPr>
          <a:xfrm>
            <a:off x="2574925" y="951230"/>
            <a:ext cx="7042785" cy="1979930"/>
          </a:xfrm>
          <a:prstGeom prst="rect">
            <a:avLst/>
          </a:prstGeom>
        </p:spPr>
      </p:pic>
      <p:sp>
        <p:nvSpPr>
          <p:cNvPr id="4" name="文本框 3"/>
          <p:cNvSpPr txBox="1"/>
          <p:nvPr/>
        </p:nvSpPr>
        <p:spPr>
          <a:xfrm>
            <a:off x="1490980" y="340360"/>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进入审核</a:t>
            </a:r>
          </a:p>
        </p:txBody>
      </p:sp>
      <p:sp>
        <p:nvSpPr>
          <p:cNvPr id="5" name="文本框 4"/>
          <p:cNvSpPr txBox="1"/>
          <p:nvPr/>
        </p:nvSpPr>
        <p:spPr>
          <a:xfrm>
            <a:off x="1492250" y="3106420"/>
            <a:ext cx="9208770" cy="645160"/>
          </a:xfrm>
          <a:prstGeom prst="rect">
            <a:avLst/>
          </a:prstGeom>
          <a:noFill/>
        </p:spPr>
        <p:txBody>
          <a:bodyPr wrap="square" rtlCol="0">
            <a:spAutoFit/>
          </a:bodyPr>
          <a:lstStyle/>
          <a:p>
            <a:pPr algn="ctr">
              <a:lnSpc>
                <a:spcPct val="150000"/>
              </a:lnSpc>
            </a:pPr>
            <a:r>
              <a:rPr lang="zh-CN" altLang="en-US" sz="2400" dirty="0">
                <a:solidFill>
                  <a:schemeClr val="tx1"/>
                </a:solidFill>
                <a:latin typeface="微软雅黑" panose="020B0503020204020204" pitchFamily="34" charset="-122"/>
                <a:ea typeface="微软雅黑" panose="020B0503020204020204" pitchFamily="34" charset="-122"/>
              </a:rPr>
              <a:t>审核通过</a:t>
            </a:r>
          </a:p>
        </p:txBody>
      </p:sp>
      <p:pic>
        <p:nvPicPr>
          <p:cNvPr id="6" name="图片 5"/>
          <p:cNvPicPr>
            <a:picLocks noChangeAspect="1"/>
          </p:cNvPicPr>
          <p:nvPr/>
        </p:nvPicPr>
        <p:blipFill>
          <a:blip r:embed="rId3" cstate="print"/>
          <a:stretch>
            <a:fillRect/>
          </a:stretch>
        </p:blipFill>
        <p:spPr>
          <a:xfrm>
            <a:off x="2665095" y="3629025"/>
            <a:ext cx="6261735" cy="2963545"/>
          </a:xfrm>
          <a:prstGeom prst="rect">
            <a:avLst/>
          </a:prstGeom>
        </p:spPr>
      </p:pic>
      <p:pic>
        <p:nvPicPr>
          <p:cNvPr id="10" name="图片 9" descr="LOGO2"/>
          <p:cNvPicPr>
            <a:picLocks noChangeAspect="1"/>
          </p:cNvPicPr>
          <p:nvPr/>
        </p:nvPicPr>
        <p:blipFill>
          <a:blip r:embed="rId4" cstate="print"/>
          <a:stretch>
            <a:fillRect/>
          </a:stretch>
        </p:blipFill>
        <p:spPr>
          <a:xfrm>
            <a:off x="631825" y="613410"/>
            <a:ext cx="1527175" cy="1527175"/>
          </a:xfrm>
          <a:prstGeom prst="rect">
            <a:avLst/>
          </a:prstGeom>
          <a:effectLst>
            <a:softEdge rad="127000"/>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grpSp>
        <p:nvGrpSpPr>
          <p:cNvPr id="10" name="组合 9"/>
          <p:cNvGrpSpPr/>
          <p:nvPr/>
        </p:nvGrpSpPr>
        <p:grpSpPr>
          <a:xfrm>
            <a:off x="4314857" y="1647857"/>
            <a:ext cx="3562286" cy="3562286"/>
            <a:chOff x="3536260" y="834737"/>
            <a:chExt cx="5188527" cy="5188527"/>
          </a:xfrm>
        </p:grpSpPr>
        <p:sp>
          <p:nvSpPr>
            <p:cNvPr id="3" name="椭圆 2"/>
            <p:cNvSpPr/>
            <p:nvPr/>
          </p:nvSpPr>
          <p:spPr>
            <a:xfrm>
              <a:off x="3536260" y="834737"/>
              <a:ext cx="5188527" cy="5188527"/>
            </a:xfrm>
            <a:prstGeom prst="ellips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3736085" y="1069085"/>
              <a:ext cx="4719830" cy="471983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4072980" y="1120124"/>
              <a:ext cx="4046035" cy="4459474"/>
              <a:chOff x="4072980" y="958921"/>
              <a:chExt cx="4046035" cy="4459474"/>
            </a:xfrm>
          </p:grpSpPr>
          <p:sp>
            <p:nvSpPr>
              <p:cNvPr id="6" name="文本框 5"/>
              <p:cNvSpPr txBox="1"/>
              <p:nvPr/>
            </p:nvSpPr>
            <p:spPr>
              <a:xfrm>
                <a:off x="4470676" y="958921"/>
                <a:ext cx="3250646" cy="2710846"/>
              </a:xfrm>
              <a:prstGeom prst="rect">
                <a:avLst/>
              </a:prstGeom>
              <a:noFill/>
            </p:spPr>
            <p:txBody>
              <a:bodyPr wrap="square" rtlCol="0">
                <a:spAutoFit/>
              </a:bodyPr>
              <a:lstStyle/>
              <a:p>
                <a:pPr algn="ctr"/>
                <a:r>
                  <a:rPr lang="en-US" altLang="zh-CN" sz="11500" b="1" dirty="0" smtClean="0">
                    <a:solidFill>
                      <a:schemeClr val="bg1"/>
                    </a:solidFill>
                    <a:cs typeface="+mn-ea"/>
                    <a:sym typeface="+mn-lt"/>
                  </a:rPr>
                  <a:t>03</a:t>
                </a:r>
                <a:endParaRPr lang="zh-CN" altLang="en-US" sz="11500" b="1" dirty="0">
                  <a:solidFill>
                    <a:schemeClr val="bg1"/>
                  </a:solidFill>
                  <a:cs typeface="+mn-ea"/>
                  <a:sym typeface="+mn-lt"/>
                </a:endParaRPr>
              </a:p>
            </p:txBody>
          </p:sp>
          <p:sp>
            <p:nvSpPr>
              <p:cNvPr id="7" name="文本框 6"/>
              <p:cNvSpPr txBox="1"/>
              <p:nvPr/>
            </p:nvSpPr>
            <p:spPr>
              <a:xfrm>
                <a:off x="4072980" y="3133922"/>
                <a:ext cx="4046035" cy="2284473"/>
              </a:xfrm>
              <a:prstGeom prst="rect">
                <a:avLst/>
              </a:prstGeom>
              <a:noFill/>
            </p:spPr>
            <p:txBody>
              <a:bodyPr wrap="square" rtlCol="0">
                <a:spAutoFit/>
              </a:bodyPr>
              <a:lstStyle/>
              <a:p>
                <a:pPr algn="ctr"/>
                <a:r>
                  <a:rPr lang="zh-CN" altLang="en-US" sz="3200" dirty="0" smtClean="0">
                    <a:solidFill>
                      <a:schemeClr val="bg1"/>
                    </a:solidFill>
                    <a:latin typeface="微软雅黑" panose="020B0503020204020204" pitchFamily="34" charset="-122"/>
                    <a:ea typeface="微软雅黑" panose="020B0503020204020204" pitchFamily="34" charset="-122"/>
                    <a:cs typeface="+mn-ea"/>
                    <a:sym typeface="+mn-lt"/>
                  </a:rPr>
                  <a:t>问  题</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a:p>
                <a:pPr algn="ct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3200" dirty="0" smtClean="0">
                    <a:solidFill>
                      <a:schemeClr val="bg1"/>
                    </a:solidFill>
                    <a:latin typeface="微软雅黑" panose="020B0503020204020204" pitchFamily="34" charset="-122"/>
                    <a:ea typeface="微软雅黑" panose="020B0503020204020204" pitchFamily="34" charset="-122"/>
                    <a:cs typeface="+mn-ea"/>
                    <a:sym typeface="+mn-lt"/>
                  </a:rPr>
                  <a:t>答  疑</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cxnSp>
            <p:nvCxnSpPr>
              <p:cNvPr id="8" name="直接连接符 7"/>
              <p:cNvCxnSpPr/>
              <p:nvPr/>
            </p:nvCxnSpPr>
            <p:spPr>
              <a:xfrm flipV="1">
                <a:off x="4774766" y="4231673"/>
                <a:ext cx="2642464" cy="1515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descr="question48"/>
          <p:cNvPicPr>
            <a:picLocks noChangeAspect="1"/>
          </p:cNvPicPr>
          <p:nvPr/>
        </p:nvPicPr>
        <p:blipFill>
          <a:blip r:embed="rId2" cstate="print"/>
          <a:stretch>
            <a:fillRect/>
          </a:stretch>
        </p:blipFill>
        <p:spPr>
          <a:xfrm>
            <a:off x="569621" y="1906270"/>
            <a:ext cx="1156335" cy="1156335"/>
          </a:xfrm>
          <a:prstGeom prst="rect">
            <a:avLst/>
          </a:prstGeom>
        </p:spPr>
      </p:pic>
      <p:sp>
        <p:nvSpPr>
          <p:cNvPr id="7" name="矩形标注 6"/>
          <p:cNvSpPr/>
          <p:nvPr/>
        </p:nvSpPr>
        <p:spPr>
          <a:xfrm>
            <a:off x="2403084" y="2450995"/>
            <a:ext cx="9358856" cy="1604645"/>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668043" y="2620619"/>
            <a:ext cx="8893479" cy="1135054"/>
          </a:xfrm>
          <a:prstGeom prst="rect">
            <a:avLst/>
          </a:prstGeom>
          <a:noFill/>
        </p:spPr>
        <p:txBody>
          <a:bodyPr wrap="square" rtlCol="0">
            <a:spAutoFit/>
          </a:bodyPr>
          <a:lstStyle/>
          <a:p>
            <a:pPr>
              <a:lnSpc>
                <a:spcPct val="150000"/>
              </a:lnSpc>
            </a:pPr>
            <a:r>
              <a:rPr lang="zh-CN" altLang="zh-CN" sz="2400" dirty="0" smtClean="0">
                <a:solidFill>
                  <a:schemeClr val="bg1"/>
                </a:solidFill>
                <a:latin typeface="微软雅黑" pitchFamily="34" charset="-122"/>
                <a:ea typeface="微软雅黑" pitchFamily="34" charset="-122"/>
              </a:rPr>
              <a:t>原户口在</a:t>
            </a:r>
            <a:r>
              <a:rPr lang="en-US" altLang="zh-CN" sz="2400" dirty="0" smtClean="0">
                <a:solidFill>
                  <a:schemeClr val="bg1"/>
                </a:solidFill>
                <a:latin typeface="微软雅黑" pitchFamily="34" charset="-122"/>
                <a:ea typeface="微软雅黑" pitchFamily="34" charset="-122"/>
              </a:rPr>
              <a:t>A</a:t>
            </a:r>
            <a:r>
              <a:rPr lang="zh-CN" altLang="zh-CN" sz="2400" dirty="0" smtClean="0">
                <a:solidFill>
                  <a:schemeClr val="bg1"/>
                </a:solidFill>
                <a:latin typeface="微软雅黑" pitchFamily="34" charset="-122"/>
                <a:ea typeface="微软雅黑" pitchFamily="34" charset="-122"/>
              </a:rPr>
              <a:t>地辖区，因到外地全日制普通高校就读而将户口迁出的</a:t>
            </a:r>
            <a:r>
              <a:rPr lang="en-US" altLang="zh-CN" sz="2400" b="1" u="sng" dirty="0" smtClean="0">
                <a:solidFill>
                  <a:schemeClr val="bg1"/>
                </a:solidFill>
                <a:latin typeface="微软雅黑" pitchFamily="34" charset="-122"/>
                <a:ea typeface="微软雅黑" pitchFamily="34" charset="-122"/>
              </a:rPr>
              <a:t>2018</a:t>
            </a:r>
            <a:r>
              <a:rPr lang="zh-CN" altLang="zh-CN" sz="2400" b="1" u="sng" dirty="0" smtClean="0">
                <a:solidFill>
                  <a:schemeClr val="bg1"/>
                </a:solidFill>
                <a:latin typeface="微软雅黑" pitchFamily="34" charset="-122"/>
                <a:ea typeface="微软雅黑" pitchFamily="34" charset="-122"/>
              </a:rPr>
              <a:t>年毕业生</a:t>
            </a:r>
            <a:r>
              <a:rPr lang="zh-CN" altLang="zh-CN" sz="2400" dirty="0" smtClean="0">
                <a:solidFill>
                  <a:schemeClr val="bg1"/>
                </a:solidFill>
                <a:latin typeface="微软雅黑" pitchFamily="34" charset="-122"/>
                <a:ea typeface="微软雅黑" pitchFamily="34" charset="-122"/>
              </a:rPr>
              <a:t>，是否能报考限“户口在</a:t>
            </a:r>
            <a:r>
              <a:rPr lang="en-US" altLang="zh-CN" sz="2400" dirty="0" smtClean="0">
                <a:solidFill>
                  <a:schemeClr val="bg1"/>
                </a:solidFill>
                <a:latin typeface="微软雅黑" pitchFamily="34" charset="-122"/>
                <a:ea typeface="微软雅黑" pitchFamily="34" charset="-122"/>
              </a:rPr>
              <a:t>A</a:t>
            </a:r>
            <a:r>
              <a:rPr lang="zh-CN" altLang="zh-CN" sz="2400" dirty="0" smtClean="0">
                <a:solidFill>
                  <a:schemeClr val="bg1"/>
                </a:solidFill>
                <a:latin typeface="微软雅黑" pitchFamily="34" charset="-122"/>
                <a:ea typeface="微软雅黑" pitchFamily="34" charset="-122"/>
              </a:rPr>
              <a:t>地辖区”的职位？</a:t>
            </a:r>
            <a:endParaRPr sz="2400" dirty="0">
              <a:solidFill>
                <a:schemeClr val="bg1"/>
              </a:solidFill>
              <a:latin typeface="微软雅黑" pitchFamily="34" charset="-122"/>
              <a:ea typeface="微软雅黑" pitchFamily="34"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标注 6"/>
          <p:cNvSpPr/>
          <p:nvPr/>
        </p:nvSpPr>
        <p:spPr>
          <a:xfrm>
            <a:off x="3615289" y="1129839"/>
            <a:ext cx="7132955" cy="2790808"/>
          </a:xfrm>
          <a:prstGeom prst="wedgeRectCallout">
            <a:avLst>
              <a:gd name="adj1" fmla="val -63469"/>
              <a:gd name="adj2" fmla="val -20621"/>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834364" y="1647808"/>
            <a:ext cx="6694805" cy="1842812"/>
          </a:xfrm>
          <a:prstGeom prst="rect">
            <a:avLst/>
          </a:prstGeom>
          <a:noFill/>
        </p:spPr>
        <p:txBody>
          <a:bodyPr wrap="square" rtlCol="0">
            <a:spAutoFit/>
          </a:bodyPr>
          <a:lstStyle/>
          <a:p>
            <a:pPr>
              <a:lnSpc>
                <a:spcPct val="200000"/>
              </a:lnSpc>
            </a:pPr>
            <a:r>
              <a:rPr lang="zh-CN" altLang="zh-CN" sz="2000" dirty="0" smtClean="0">
                <a:solidFill>
                  <a:schemeClr val="bg1"/>
                </a:solidFill>
                <a:latin typeface="微软雅黑" pitchFamily="34" charset="-122"/>
                <a:ea typeface="微软雅黑" pitchFamily="34" charset="-122"/>
              </a:rPr>
              <a:t>可以。例如：原户口在开州区辖区，因到外地全日制普通高校就读而将户口迁出的</a:t>
            </a:r>
            <a:r>
              <a:rPr lang="en-US" altLang="zh-CN" sz="2000" dirty="0" smtClean="0">
                <a:solidFill>
                  <a:schemeClr val="bg1"/>
                </a:solidFill>
                <a:latin typeface="微软雅黑" pitchFamily="34" charset="-122"/>
                <a:ea typeface="微软雅黑" pitchFamily="34" charset="-122"/>
              </a:rPr>
              <a:t>2018</a:t>
            </a:r>
            <a:r>
              <a:rPr lang="zh-CN" altLang="zh-CN" sz="2000" dirty="0" smtClean="0">
                <a:solidFill>
                  <a:schemeClr val="bg1"/>
                </a:solidFill>
                <a:latin typeface="微软雅黑" pitchFamily="34" charset="-122"/>
                <a:ea typeface="微软雅黑" pitchFamily="34" charset="-122"/>
              </a:rPr>
              <a:t>年毕业生，仍视为户口在开州区辖区。</a:t>
            </a:r>
            <a:endParaRPr sz="2000" b="1" u="sng" dirty="0">
              <a:solidFill>
                <a:schemeClr val="bg1"/>
              </a:solidFill>
              <a:latin typeface="微软雅黑" pitchFamily="34" charset="-122"/>
              <a:ea typeface="微软雅黑" pitchFamily="34" charset="-122"/>
            </a:endParaRPr>
          </a:p>
        </p:txBody>
      </p:sp>
      <p:pic>
        <p:nvPicPr>
          <p:cNvPr id="2" name="图片 1" descr="huida"/>
          <p:cNvPicPr>
            <a:picLocks noChangeAspect="1"/>
          </p:cNvPicPr>
          <p:nvPr/>
        </p:nvPicPr>
        <p:blipFill>
          <a:blip r:embed="rId2" cstate="print"/>
          <a:stretch>
            <a:fillRect/>
          </a:stretch>
        </p:blipFill>
        <p:spPr>
          <a:xfrm>
            <a:off x="611505" y="951230"/>
            <a:ext cx="2214880" cy="221488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descr="question48"/>
          <p:cNvPicPr>
            <a:picLocks noChangeAspect="1"/>
          </p:cNvPicPr>
          <p:nvPr/>
        </p:nvPicPr>
        <p:blipFill>
          <a:blip r:embed="rId2" cstate="print"/>
          <a:stretch>
            <a:fillRect/>
          </a:stretch>
        </p:blipFill>
        <p:spPr>
          <a:xfrm>
            <a:off x="569621" y="1906270"/>
            <a:ext cx="1156335" cy="1156335"/>
          </a:xfrm>
          <a:prstGeom prst="rect">
            <a:avLst/>
          </a:prstGeom>
        </p:spPr>
      </p:pic>
      <p:sp>
        <p:nvSpPr>
          <p:cNvPr id="7" name="矩形标注 6"/>
          <p:cNvSpPr/>
          <p:nvPr/>
        </p:nvSpPr>
        <p:spPr>
          <a:xfrm>
            <a:off x="2403084" y="2450995"/>
            <a:ext cx="9358856" cy="1106397"/>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668043" y="2620619"/>
            <a:ext cx="8893479" cy="583108"/>
          </a:xfrm>
          <a:prstGeom prst="rect">
            <a:avLst/>
          </a:prstGeom>
          <a:noFill/>
        </p:spPr>
        <p:txBody>
          <a:bodyPr wrap="square" rtlCol="0">
            <a:spAutoFit/>
          </a:bodyPr>
          <a:lstStyle/>
          <a:p>
            <a:pPr>
              <a:lnSpc>
                <a:spcPct val="150000"/>
              </a:lnSpc>
            </a:pPr>
            <a:r>
              <a:rPr lang="zh-CN" altLang="zh-CN" sz="2400" dirty="0" smtClean="0">
                <a:solidFill>
                  <a:schemeClr val="bg1"/>
                </a:solidFill>
                <a:latin typeface="微软雅黑" pitchFamily="34" charset="-122"/>
                <a:ea typeface="微软雅黑" pitchFamily="34" charset="-122"/>
              </a:rPr>
              <a:t>上半年的公务员考试有没有要求应届生</a:t>
            </a:r>
            <a:r>
              <a:rPr lang="en-US" altLang="zh-CN" sz="2400" dirty="0" smtClean="0">
                <a:solidFill>
                  <a:schemeClr val="bg1"/>
                </a:solidFill>
                <a:latin typeface="微软雅黑" pitchFamily="34" charset="-122"/>
                <a:ea typeface="微软雅黑" pitchFamily="34" charset="-122"/>
              </a:rPr>
              <a:t>?</a:t>
            </a:r>
            <a:endParaRPr sz="2400" dirty="0">
              <a:solidFill>
                <a:schemeClr val="bg1"/>
              </a:solidFill>
              <a:latin typeface="微软雅黑" pitchFamily="34" charset="-122"/>
              <a:ea typeface="微软雅黑" pitchFamily="34"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descr="question48"/>
          <p:cNvPicPr>
            <a:picLocks noChangeAspect="1"/>
          </p:cNvPicPr>
          <p:nvPr/>
        </p:nvPicPr>
        <p:blipFill>
          <a:blip r:embed="rId2" cstate="print"/>
          <a:stretch>
            <a:fillRect/>
          </a:stretch>
        </p:blipFill>
        <p:spPr>
          <a:xfrm>
            <a:off x="569621" y="1906270"/>
            <a:ext cx="1156335" cy="1156335"/>
          </a:xfrm>
          <a:prstGeom prst="rect">
            <a:avLst/>
          </a:prstGeom>
        </p:spPr>
      </p:pic>
      <p:sp>
        <p:nvSpPr>
          <p:cNvPr id="7" name="矩形标注 6"/>
          <p:cNvSpPr/>
          <p:nvPr/>
        </p:nvSpPr>
        <p:spPr>
          <a:xfrm>
            <a:off x="2403084" y="2450995"/>
            <a:ext cx="5500839" cy="1106397"/>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668043" y="2620619"/>
            <a:ext cx="8893479" cy="583108"/>
          </a:xfrm>
          <a:prstGeom prst="rect">
            <a:avLst/>
          </a:prstGeom>
          <a:noFill/>
        </p:spPr>
        <p:txBody>
          <a:bodyPr wrap="square" rtlCol="0">
            <a:spAutoFit/>
          </a:bodyPr>
          <a:lstStyle/>
          <a:p>
            <a:pPr>
              <a:lnSpc>
                <a:spcPct val="150000"/>
              </a:lnSpc>
            </a:pPr>
            <a:r>
              <a:rPr lang="zh-CN" altLang="zh-CN" sz="2400" b="1" dirty="0" smtClean="0">
                <a:solidFill>
                  <a:schemeClr val="bg1"/>
                </a:solidFill>
                <a:latin typeface="微软雅黑" pitchFamily="34" charset="-122"/>
                <a:ea typeface="微软雅黑" pitchFamily="34" charset="-122"/>
              </a:rPr>
              <a:t>两年内没找到工作需要什么证明材料</a:t>
            </a:r>
            <a:r>
              <a:rPr lang="en-US" altLang="zh-CN" sz="2400" b="1" dirty="0" smtClean="0">
                <a:solidFill>
                  <a:schemeClr val="bg1"/>
                </a:solidFill>
                <a:latin typeface="微软雅黑" pitchFamily="34" charset="-122"/>
                <a:ea typeface="微软雅黑" pitchFamily="34" charset="-122"/>
              </a:rPr>
              <a:t>?</a:t>
            </a:r>
            <a:endParaRPr sz="2400" b="1" dirty="0">
              <a:solidFill>
                <a:schemeClr val="bg1"/>
              </a:solidFill>
              <a:latin typeface="微软雅黑" pitchFamily="34" charset="-122"/>
              <a:ea typeface="微软雅黑" pitchFamily="34"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descr="question48"/>
          <p:cNvPicPr>
            <a:picLocks noChangeAspect="1"/>
          </p:cNvPicPr>
          <p:nvPr/>
        </p:nvPicPr>
        <p:blipFill>
          <a:blip r:embed="rId2" cstate="print"/>
          <a:stretch>
            <a:fillRect/>
          </a:stretch>
        </p:blipFill>
        <p:spPr>
          <a:xfrm>
            <a:off x="569621" y="1906270"/>
            <a:ext cx="1156335" cy="1156335"/>
          </a:xfrm>
          <a:prstGeom prst="rect">
            <a:avLst/>
          </a:prstGeom>
        </p:spPr>
      </p:pic>
      <p:sp>
        <p:nvSpPr>
          <p:cNvPr id="7" name="矩形标注 6"/>
          <p:cNvSpPr/>
          <p:nvPr/>
        </p:nvSpPr>
        <p:spPr>
          <a:xfrm>
            <a:off x="2403084" y="2450995"/>
            <a:ext cx="5500839" cy="1106397"/>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668044" y="2620619"/>
            <a:ext cx="5235880" cy="581057"/>
          </a:xfrm>
          <a:prstGeom prst="rect">
            <a:avLst/>
          </a:prstGeom>
          <a:noFill/>
        </p:spPr>
        <p:txBody>
          <a:bodyPr wrap="square" rtlCol="0">
            <a:spAutoFit/>
          </a:bodyPr>
          <a:lstStyle/>
          <a:p>
            <a:pPr>
              <a:lnSpc>
                <a:spcPct val="150000"/>
              </a:lnSpc>
            </a:pPr>
            <a:r>
              <a:rPr lang="zh-CN" altLang="zh-CN" sz="2400" b="1" dirty="0" smtClean="0">
                <a:solidFill>
                  <a:schemeClr val="bg1"/>
                </a:solidFill>
                <a:latin typeface="微软雅黑" pitchFamily="34" charset="-122"/>
                <a:ea typeface="微软雅黑" pitchFamily="34" charset="-122"/>
              </a:rPr>
              <a:t>在民营公司工作算基层工作经验吗</a:t>
            </a:r>
            <a:r>
              <a:rPr lang="en-US" altLang="zh-CN" sz="2400" b="1" dirty="0" smtClean="0">
                <a:solidFill>
                  <a:schemeClr val="bg1"/>
                </a:solidFill>
                <a:latin typeface="微软雅黑" pitchFamily="34" charset="-122"/>
                <a:ea typeface="微软雅黑" pitchFamily="34" charset="-122"/>
              </a:rPr>
              <a:t>?</a:t>
            </a:r>
            <a:endParaRPr sz="2400" b="1" dirty="0">
              <a:solidFill>
                <a:schemeClr val="bg1"/>
              </a:solidFill>
              <a:latin typeface="微软雅黑" pitchFamily="34" charset="-122"/>
              <a:ea typeface="微软雅黑" pitchFamily="3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角三角形 72"/>
          <p:cNvSpPr>
            <a:spLocks noChangeArrowheads="1"/>
          </p:cNvSpPr>
          <p:nvPr/>
        </p:nvSpPr>
        <p:spPr bwMode="auto">
          <a:xfrm rot="5400000">
            <a:off x="175" y="2725"/>
            <a:ext cx="1196185" cy="1196533"/>
          </a:xfrm>
          <a:prstGeom prst="rtTriangle">
            <a:avLst/>
          </a:prstGeom>
          <a:solidFill>
            <a:schemeClr val="accent6">
              <a:lumMod val="5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73"/>
          <p:cNvSpPr>
            <a:spLocks noChangeArrowheads="1"/>
          </p:cNvSpPr>
          <p:nvPr/>
        </p:nvSpPr>
        <p:spPr bwMode="auto">
          <a:xfrm rot="5400000">
            <a:off x="1775" y="5375"/>
            <a:ext cx="982580" cy="977628"/>
          </a:xfrm>
          <a:prstGeom prst="rtTriangle">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直角三角形 74"/>
          <p:cNvSpPr>
            <a:spLocks noChangeArrowheads="1"/>
          </p:cNvSpPr>
          <p:nvPr/>
        </p:nvSpPr>
        <p:spPr bwMode="auto">
          <a:xfrm rot="5400000">
            <a:off x="142737" y="145660"/>
            <a:ext cx="707031" cy="703468"/>
          </a:xfrm>
          <a:prstGeom prst="rtTriangle">
            <a:avLst/>
          </a:prstGeom>
          <a:solidFill>
            <a:schemeClr val="accent6">
              <a:lumMod val="60000"/>
              <a:lumOff val="40000"/>
            </a:schemeClr>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75"/>
          <p:cNvSpPr>
            <a:spLocks noChangeArrowheads="1"/>
          </p:cNvSpPr>
          <p:nvPr/>
        </p:nvSpPr>
        <p:spPr bwMode="auto">
          <a:xfrm rot="2700000">
            <a:off x="472493" y="44946"/>
            <a:ext cx="151660" cy="998881"/>
          </a:xfrm>
          <a:prstGeom prst="rect">
            <a:avLst/>
          </a:prstGeom>
          <a:solidFill>
            <a:srgbClr val="3DB39E"/>
          </a:solidFill>
          <a:ln>
            <a:noFill/>
          </a:ln>
        </p:spPr>
        <p:txBody>
          <a:bodyPr anchor="ctr"/>
          <a:lstStyle/>
          <a:p>
            <a:pPr algn="ctr" defTabSz="685800" fontAlgn="base">
              <a:spcBef>
                <a:spcPct val="0"/>
              </a:spcBef>
              <a:spcAft>
                <a:spcPct val="0"/>
              </a:spcAft>
              <a:buFont typeface="Arial" panose="020B0604020202020204" pitchFamily="34" charset="0"/>
              <a:buNone/>
            </a:pPr>
            <a:endParaRPr lang="zh-CN" altLang="zh-CN" sz="1300" smtClea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descr="question48"/>
          <p:cNvPicPr>
            <a:picLocks noChangeAspect="1"/>
          </p:cNvPicPr>
          <p:nvPr/>
        </p:nvPicPr>
        <p:blipFill>
          <a:blip r:embed="rId2" cstate="print"/>
          <a:stretch>
            <a:fillRect/>
          </a:stretch>
        </p:blipFill>
        <p:spPr>
          <a:xfrm>
            <a:off x="569621" y="1906270"/>
            <a:ext cx="1156335" cy="1156335"/>
          </a:xfrm>
          <a:prstGeom prst="rect">
            <a:avLst/>
          </a:prstGeom>
        </p:spPr>
      </p:pic>
      <p:sp>
        <p:nvSpPr>
          <p:cNvPr id="7" name="矩形标注 6"/>
          <p:cNvSpPr/>
          <p:nvPr/>
        </p:nvSpPr>
        <p:spPr>
          <a:xfrm>
            <a:off x="2403084" y="2450995"/>
            <a:ext cx="6340083" cy="1106397"/>
          </a:xfrm>
          <a:prstGeom prst="wedgeRectCallout">
            <a:avLst>
              <a:gd name="adj1" fmla="val -62357"/>
              <a:gd name="adj2" fmla="val -33446"/>
            </a:avLst>
          </a:prstGeom>
          <a:solidFill>
            <a:srgbClr val="3DB3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668044" y="2620619"/>
            <a:ext cx="6137754" cy="461665"/>
          </a:xfrm>
          <a:prstGeom prst="rect">
            <a:avLst/>
          </a:prstGeom>
          <a:noFill/>
        </p:spPr>
        <p:txBody>
          <a:bodyPr wrap="square" rtlCol="0">
            <a:spAutoFit/>
          </a:bodyPr>
          <a:lstStyle/>
          <a:p>
            <a:r>
              <a:rPr lang="zh-CN" altLang="zh-CN" sz="2400" b="1" dirty="0" smtClean="0">
                <a:solidFill>
                  <a:schemeClr val="bg1"/>
                </a:solidFill>
                <a:latin typeface="微软雅黑" pitchFamily="34" charset="-122"/>
                <a:ea typeface="微软雅黑" pitchFamily="34" charset="-122"/>
              </a:rPr>
              <a:t>今年毕业的大四学生可以报考吗</a:t>
            </a:r>
            <a:r>
              <a:rPr lang="en-US" altLang="zh-CN" sz="2400" b="1" dirty="0" smtClean="0">
                <a:solidFill>
                  <a:schemeClr val="bg1"/>
                </a:solidFill>
                <a:latin typeface="微软雅黑" pitchFamily="34" charset="-122"/>
                <a:ea typeface="微软雅黑" pitchFamily="34" charset="-122"/>
              </a:rPr>
              <a:t>?</a:t>
            </a:r>
            <a:endParaRPr lang="zh-CN" altLang="zh-CN" sz="2400" b="1" dirty="0">
              <a:solidFill>
                <a:schemeClr val="bg1"/>
              </a:solidFill>
              <a:latin typeface="微软雅黑" pitchFamily="34" charset="-122"/>
              <a:ea typeface="微软雅黑"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flipH="1">
            <a:off x="0" y="0"/>
            <a:ext cx="5008245" cy="68580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nvGrpSpPr>
          <p:cNvPr id="8" name="组合 7"/>
          <p:cNvGrpSpPr/>
          <p:nvPr/>
        </p:nvGrpSpPr>
        <p:grpSpPr>
          <a:xfrm>
            <a:off x="274565" y="368355"/>
            <a:ext cx="464609" cy="433654"/>
            <a:chOff x="240632" y="529389"/>
            <a:chExt cx="739051" cy="689811"/>
          </a:xfrm>
          <a:solidFill>
            <a:srgbClr val="00A78B"/>
          </a:solidFill>
        </p:grpSpPr>
        <p:sp>
          <p:nvSpPr>
            <p:cNvPr id="12" name="直角三角形 11"/>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814165" y="361981"/>
            <a:ext cx="2316480" cy="548640"/>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欢迎联系我们</a:t>
            </a:r>
          </a:p>
        </p:txBody>
      </p:sp>
      <p:sp>
        <p:nvSpPr>
          <p:cNvPr id="16" name="矩形 51"/>
          <p:cNvSpPr>
            <a:spLocks noChangeArrowheads="1"/>
          </p:cNvSpPr>
          <p:nvPr/>
        </p:nvSpPr>
        <p:spPr bwMode="auto">
          <a:xfrm>
            <a:off x="5509895" y="760095"/>
            <a:ext cx="2926080" cy="6451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3600" b="1">
                <a:solidFill>
                  <a:srgbClr val="000000"/>
                </a:solidFill>
                <a:latin typeface="微软雅黑" panose="020B0503020204020204" pitchFamily="34" charset="-122"/>
                <a:ea typeface="微软雅黑" panose="020B0503020204020204" pitchFamily="34" charset="-122"/>
              </a:rPr>
              <a:t>后期讲座安排</a:t>
            </a:r>
          </a:p>
        </p:txBody>
      </p:sp>
      <p:sp>
        <p:nvSpPr>
          <p:cNvPr id="17" name="矩形 52"/>
          <p:cNvSpPr>
            <a:spLocks noChangeArrowheads="1"/>
          </p:cNvSpPr>
          <p:nvPr/>
        </p:nvSpPr>
        <p:spPr bwMode="auto">
          <a:xfrm>
            <a:off x="5540375" y="1938055"/>
            <a:ext cx="6413500" cy="22980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fontAlgn="auto">
              <a:lnSpc>
                <a:spcPct val="150000"/>
              </a:lnSpc>
              <a:buFont typeface="Arial" panose="020B0604020202020204" pitchFamily="34" charset="0"/>
              <a:buNone/>
            </a:pPr>
            <a:r>
              <a:rPr lang="en-US" altLang="zh-CN" sz="2000" b="1" dirty="0" smtClean="0">
                <a:latin typeface="微软雅黑" panose="020B0503020204020204" pitchFamily="34" charset="-122"/>
                <a:ea typeface="微软雅黑" panose="020B0503020204020204" pitchFamily="34" charset="-122"/>
                <a:sym typeface="+mn-ea"/>
              </a:rPr>
              <a:t>3</a:t>
            </a:r>
            <a:r>
              <a:rPr lang="zh-CN" altLang="en-US" sz="2000" b="1" dirty="0" smtClean="0">
                <a:latin typeface="微软雅黑" panose="020B0503020204020204" pitchFamily="34" charset="-122"/>
                <a:ea typeface="微软雅黑" panose="020B0503020204020204" pitchFamily="34" charset="-122"/>
                <a:sym typeface="+mn-ea"/>
              </a:rPr>
              <a:t>月</a:t>
            </a:r>
            <a:r>
              <a:rPr lang="en-US" altLang="zh-CN" sz="2000" b="1" dirty="0" smtClean="0">
                <a:latin typeface="微软雅黑" panose="020B0503020204020204" pitchFamily="34" charset="-122"/>
                <a:ea typeface="微软雅黑" panose="020B0503020204020204" pitchFamily="34" charset="-122"/>
                <a:sym typeface="+mn-ea"/>
              </a:rPr>
              <a:t>23</a:t>
            </a:r>
            <a:r>
              <a:rPr lang="zh-CN" altLang="en-US" sz="2000" b="1" dirty="0" smtClean="0">
                <a:latin typeface="微软雅黑" panose="020B0503020204020204" pitchFamily="34" charset="-122"/>
                <a:ea typeface="微软雅黑" panose="020B0503020204020204" pitchFamily="34" charset="-122"/>
                <a:sym typeface="+mn-ea"/>
              </a:rPr>
              <a:t>日</a:t>
            </a:r>
            <a:r>
              <a:rPr lang="zh-CN" altLang="en-US" sz="2000" b="1" dirty="0">
                <a:latin typeface="微软雅黑" panose="020B0503020204020204" pitchFamily="34" charset="-122"/>
                <a:ea typeface="微软雅黑" panose="020B0503020204020204" pitchFamily="34" charset="-122"/>
                <a:sym typeface="+mn-ea"/>
              </a:rPr>
              <a:t>晚（明天）：</a:t>
            </a:r>
            <a:r>
              <a:rPr lang="zh-CN" altLang="en-US" sz="20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公开课</a:t>
            </a:r>
            <a:r>
              <a:rPr lang="zh-CN" altLang="en-US" sz="2000" b="1" dirty="0" smtClean="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——大纲解读与职位解析</a:t>
            </a:r>
            <a:endParaRPr lang="zh-CN" altLang="en-US" sz="20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a:p>
            <a:pPr defTabSz="914400" fontAlgn="auto">
              <a:lnSpc>
                <a:spcPct val="100000"/>
              </a:lnSpc>
              <a:buFont typeface="Arial" panose="020B0604020202020204" pitchFamily="34" charset="0"/>
              <a:buNone/>
            </a:pPr>
            <a:r>
              <a:rPr lang="zh-CN" altLang="en-US" sz="2000" dirty="0" smtClean="0">
                <a:latin typeface="微软雅黑" panose="020B0503020204020204" pitchFamily="34" charset="-122"/>
                <a:ea typeface="微软雅黑" panose="020B0503020204020204" pitchFamily="34" charset="-122"/>
                <a:sym typeface="+mn-ea"/>
              </a:rPr>
              <a:t>1、</a:t>
            </a:r>
            <a:r>
              <a:rPr lang="en-US" altLang="zh-CN" sz="2000" dirty="0" smtClean="0">
                <a:latin typeface="微软雅黑" panose="020B0503020204020204" pitchFamily="34" charset="-122"/>
                <a:ea typeface="微软雅黑" panose="020B0503020204020204" pitchFamily="34" charset="-122"/>
                <a:sym typeface="+mn-ea"/>
              </a:rPr>
              <a:t>2018</a:t>
            </a:r>
            <a:r>
              <a:rPr lang="zh-CN" altLang="en-US" sz="2000" dirty="0" smtClean="0">
                <a:latin typeface="微软雅黑" panose="020B0503020204020204" pitchFamily="34" charset="-122"/>
                <a:ea typeface="微软雅黑" panose="020B0503020204020204" pitchFamily="34" charset="-122"/>
                <a:sym typeface="+mn-ea"/>
              </a:rPr>
              <a:t>年上半年重庆市考职位变化</a:t>
            </a:r>
            <a:endParaRPr lang="zh-CN" altLang="en-US" sz="2000" dirty="0">
              <a:latin typeface="微软雅黑" panose="020B0503020204020204" pitchFamily="34" charset="-122"/>
              <a:ea typeface="微软雅黑" panose="020B0503020204020204" pitchFamily="34" charset="-122"/>
              <a:sym typeface="+mn-ea"/>
            </a:endParaRPr>
          </a:p>
          <a:p>
            <a:pPr defTabSz="914400" fontAlgn="auto">
              <a:lnSpc>
                <a:spcPct val="100000"/>
              </a:lnSpc>
              <a:buFont typeface="Arial" panose="020B0604020202020204" pitchFamily="34" charset="0"/>
              <a:buNone/>
            </a:pPr>
            <a:r>
              <a:rPr lang="zh-CN" altLang="en-US" sz="2000" dirty="0">
                <a:latin typeface="微软雅黑" panose="020B0503020204020204" pitchFamily="34" charset="-122"/>
                <a:ea typeface="微软雅黑" panose="020B0503020204020204" pitchFamily="34" charset="-122"/>
                <a:sym typeface="+mn-ea"/>
              </a:rPr>
              <a:t>2</a:t>
            </a:r>
            <a:r>
              <a:rPr lang="zh-CN" altLang="en-US" sz="2000" dirty="0" smtClean="0">
                <a:latin typeface="微软雅黑" panose="020B0503020204020204" pitchFamily="34" charset="-122"/>
                <a:ea typeface="微软雅黑" panose="020B0503020204020204" pitchFamily="34" charset="-122"/>
                <a:sym typeface="+mn-ea"/>
              </a:rPr>
              <a:t>、如何查看岗位、筛选适合自己的岗位</a:t>
            </a:r>
            <a:endParaRPr lang="zh-CN" altLang="en-US" sz="2000" dirty="0">
              <a:latin typeface="微软雅黑" panose="020B0503020204020204" pitchFamily="34" charset="-122"/>
              <a:ea typeface="微软雅黑" panose="020B0503020204020204" pitchFamily="34" charset="-122"/>
              <a:sym typeface="+mn-ea"/>
            </a:endParaRPr>
          </a:p>
          <a:p>
            <a:pPr defTabSz="914400" fontAlgn="auto">
              <a:lnSpc>
                <a:spcPct val="100000"/>
              </a:lnSpc>
              <a:buFont typeface="Arial" panose="020B0604020202020204" pitchFamily="34" charset="0"/>
              <a:buNone/>
            </a:pPr>
            <a:r>
              <a:rPr lang="zh-CN" altLang="en-US" sz="2000" dirty="0">
                <a:latin typeface="微软雅黑" panose="020B0503020204020204" pitchFamily="34" charset="-122"/>
                <a:ea typeface="微软雅黑" panose="020B0503020204020204" pitchFamily="34" charset="-122"/>
                <a:sym typeface="+mn-ea"/>
              </a:rPr>
              <a:t>3</a:t>
            </a:r>
            <a:r>
              <a:rPr lang="zh-CN" altLang="en-US" sz="2000" dirty="0" smtClean="0">
                <a:latin typeface="微软雅黑" panose="020B0503020204020204" pitchFamily="34" charset="-122"/>
                <a:ea typeface="微软雅黑" panose="020B0503020204020204" pitchFamily="34" charset="-122"/>
                <a:sym typeface="+mn-ea"/>
              </a:rPr>
              <a:t>、如何选择对自己有利的岗位</a:t>
            </a:r>
            <a:endParaRPr lang="en-US" altLang="zh-CN" sz="2000" dirty="0" smtClean="0">
              <a:latin typeface="微软雅黑" panose="020B0503020204020204" pitchFamily="34" charset="-122"/>
              <a:ea typeface="微软雅黑" panose="020B0503020204020204" pitchFamily="34" charset="-122"/>
              <a:sym typeface="+mn-ea"/>
            </a:endParaRPr>
          </a:p>
          <a:p>
            <a:pPr defTabSz="914400" fontAlgn="auto">
              <a:lnSpc>
                <a:spcPct val="100000"/>
              </a:lnSpc>
              <a:buFont typeface="Arial" panose="020B0604020202020204" pitchFamily="34" charset="0"/>
              <a:buNone/>
            </a:pPr>
            <a:r>
              <a:rPr lang="en-US" altLang="zh-CN" sz="2000" dirty="0" smtClean="0">
                <a:latin typeface="微软雅黑" panose="020B0503020204020204" pitchFamily="34" charset="-122"/>
                <a:ea typeface="微软雅黑" panose="020B0503020204020204" pitchFamily="34" charset="-122"/>
                <a:sym typeface="+mn-ea"/>
              </a:rPr>
              <a:t>4</a:t>
            </a:r>
            <a:r>
              <a:rPr lang="zh-CN" altLang="en-US" sz="2000" dirty="0" smtClean="0">
                <a:latin typeface="微软雅黑" panose="020B0503020204020204" pitchFamily="34" charset="-122"/>
                <a:ea typeface="微软雅黑" panose="020B0503020204020204" pitchFamily="34" charset="-122"/>
                <a:sym typeface="+mn-ea"/>
              </a:rPr>
              <a:t>、行测、申论大纲变化解析</a:t>
            </a:r>
            <a:endParaRPr lang="zh-CN" altLang="en-US" sz="2000" dirty="0">
              <a:latin typeface="微软雅黑" panose="020B0503020204020204" pitchFamily="34" charset="-122"/>
              <a:ea typeface="微软雅黑" panose="020B0503020204020204" pitchFamily="34" charset="-122"/>
              <a:sym typeface="+mn-ea"/>
            </a:endParaRPr>
          </a:p>
        </p:txBody>
      </p:sp>
      <p:cxnSp>
        <p:nvCxnSpPr>
          <p:cNvPr id="18" name="直接连接符 17"/>
          <p:cNvCxnSpPr/>
          <p:nvPr/>
        </p:nvCxnSpPr>
        <p:spPr>
          <a:xfrm>
            <a:off x="5648325" y="1452880"/>
            <a:ext cx="2740025" cy="0"/>
          </a:xfrm>
          <a:prstGeom prst="line">
            <a:avLst/>
          </a:prstGeom>
          <a:ln>
            <a:solidFill>
              <a:srgbClr val="3DB39E"/>
            </a:solidFill>
          </a:ln>
        </p:spPr>
        <p:style>
          <a:lnRef idx="1">
            <a:schemeClr val="accent1"/>
          </a:lnRef>
          <a:fillRef idx="0">
            <a:schemeClr val="accent1"/>
          </a:fillRef>
          <a:effectRef idx="0">
            <a:schemeClr val="accent1"/>
          </a:effectRef>
          <a:fontRef idx="minor">
            <a:schemeClr val="tx1"/>
          </a:fontRef>
        </p:style>
      </p:cxnSp>
      <p:pic>
        <p:nvPicPr>
          <p:cNvPr id="3" name="图片 2" descr="LOGO2"/>
          <p:cNvPicPr>
            <a:picLocks noChangeAspect="1"/>
          </p:cNvPicPr>
          <p:nvPr/>
        </p:nvPicPr>
        <p:blipFill>
          <a:blip r:embed="rId3" cstate="print"/>
          <a:stretch>
            <a:fillRect/>
          </a:stretch>
        </p:blipFill>
        <p:spPr>
          <a:xfrm>
            <a:off x="1282065" y="1155065"/>
            <a:ext cx="2632075" cy="2438400"/>
          </a:xfrm>
          <a:prstGeom prst="rect">
            <a:avLst/>
          </a:prstGeom>
          <a:effectLst>
            <a:outerShdw blurRad="76200" dir="13500000" sy="23000" kx="1200000" algn="br" rotWithShape="0">
              <a:prstClr val="black">
                <a:alpha val="20000"/>
              </a:prstClr>
            </a:outerShdw>
          </a:effectLst>
        </p:spPr>
      </p:pic>
      <p:pic>
        <p:nvPicPr>
          <p:cNvPr id="4" name="图片 3" descr="qrcode_for_gh_85fbe125b027_430"/>
          <p:cNvPicPr>
            <a:picLocks noChangeAspect="1"/>
          </p:cNvPicPr>
          <p:nvPr/>
        </p:nvPicPr>
        <p:blipFill>
          <a:blip r:embed="rId4" cstate="print"/>
          <a:stretch>
            <a:fillRect/>
          </a:stretch>
        </p:blipFill>
        <p:spPr>
          <a:xfrm>
            <a:off x="1282065" y="3837305"/>
            <a:ext cx="2632075" cy="2632075"/>
          </a:xfrm>
          <a:prstGeom prst="rect">
            <a:avLst/>
          </a:prstGeom>
          <a:effectLst>
            <a:outerShdw blurRad="76200" dir="13500000" sy="23000" kx="1200000" algn="br" rotWithShape="0">
              <a:prstClr val="black">
                <a:alpha val="20000"/>
              </a:prstClr>
            </a:outerShdw>
          </a:effectLst>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flipH="1">
            <a:off x="0" y="0"/>
            <a:ext cx="5008245" cy="68580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nvGrpSpPr>
          <p:cNvPr id="8" name="组合 7"/>
          <p:cNvGrpSpPr/>
          <p:nvPr/>
        </p:nvGrpSpPr>
        <p:grpSpPr>
          <a:xfrm>
            <a:off x="274565" y="368355"/>
            <a:ext cx="464609" cy="433654"/>
            <a:chOff x="240632" y="529389"/>
            <a:chExt cx="739051" cy="689811"/>
          </a:xfrm>
          <a:solidFill>
            <a:srgbClr val="00A78B"/>
          </a:solidFill>
        </p:grpSpPr>
        <p:sp>
          <p:nvSpPr>
            <p:cNvPr id="12" name="直角三角形 11"/>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814165" y="361981"/>
            <a:ext cx="2316480" cy="548640"/>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欢迎联系我们</a:t>
            </a:r>
          </a:p>
        </p:txBody>
      </p:sp>
      <p:sp>
        <p:nvSpPr>
          <p:cNvPr id="16" name="矩形 51"/>
          <p:cNvSpPr>
            <a:spLocks noChangeArrowheads="1"/>
          </p:cNvSpPr>
          <p:nvPr/>
        </p:nvSpPr>
        <p:spPr bwMode="auto">
          <a:xfrm>
            <a:off x="5509895" y="760095"/>
            <a:ext cx="2926080" cy="6788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3600" b="1">
                <a:solidFill>
                  <a:srgbClr val="000000"/>
                </a:solidFill>
                <a:latin typeface="微软雅黑" panose="020B0503020204020204" pitchFamily="34" charset="-122"/>
                <a:ea typeface="微软雅黑" panose="020B0503020204020204" pitchFamily="34" charset="-122"/>
              </a:rPr>
              <a:t>欢迎联系我们</a:t>
            </a:r>
          </a:p>
        </p:txBody>
      </p:sp>
      <p:sp>
        <p:nvSpPr>
          <p:cNvPr id="17" name="矩形 52"/>
          <p:cNvSpPr>
            <a:spLocks noChangeArrowheads="1"/>
          </p:cNvSpPr>
          <p:nvPr/>
        </p:nvSpPr>
        <p:spPr bwMode="auto">
          <a:xfrm>
            <a:off x="5540375" y="1574800"/>
            <a:ext cx="5884545" cy="43694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总部办公室：</a:t>
            </a: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重庆沙坪坝小龙坎沙龙汇文化广场三楼</a:t>
            </a: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（小龙坎地铁站1号出口前行100米）</a:t>
            </a:r>
          </a:p>
          <a:p>
            <a:pPr defTabSz="914400" fontAlgn="auto">
              <a:lnSpc>
                <a:spcPct val="150000"/>
              </a:lnSpc>
              <a:buFont typeface="Arial" panose="020B0604020202020204" pitchFamily="34" charset="0"/>
              <a:buNone/>
            </a:pPr>
            <a:r>
              <a:rPr lang="zh-CN" altLang="en-US" sz="2000" b="1">
                <a:solidFill>
                  <a:schemeClr val="tx1"/>
                </a:solidFill>
                <a:latin typeface="微软雅黑" panose="020B0503020204020204" pitchFamily="34" charset="-122"/>
                <a:ea typeface="微软雅黑" panose="020B0503020204020204" pitchFamily="34" charset="-122"/>
              </a:rPr>
              <a:t>官方网站：</a:t>
            </a:r>
            <a:r>
              <a:rPr lang="zh-CN" altLang="en-US" sz="2000">
                <a:solidFill>
                  <a:schemeClr val="tx1"/>
                </a:solidFill>
                <a:latin typeface="微软雅黑" panose="020B0503020204020204" pitchFamily="34" charset="-122"/>
                <a:ea typeface="微软雅黑" panose="020B0503020204020204" pitchFamily="34" charset="-122"/>
              </a:rPr>
              <a:t>www.leenjy.com</a:t>
            </a: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咨询电话：</a:t>
            </a:r>
            <a:r>
              <a:rPr sz="2000">
                <a:solidFill>
                  <a:schemeClr val="tx1"/>
                </a:solidFill>
                <a:latin typeface="微软雅黑" panose="020B0503020204020204" pitchFamily="34" charset="-122"/>
                <a:ea typeface="微软雅黑" panose="020B0503020204020204" pitchFamily="34" charset="-122"/>
              </a:rPr>
              <a:t>023-88730955</a:t>
            </a: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 询</a:t>
            </a:r>
            <a:r>
              <a:rPr lang="en-US" sz="2000" b="1">
                <a:solidFill>
                  <a:schemeClr val="tx1"/>
                </a:solidFill>
                <a:latin typeface="微软雅黑" panose="020B0503020204020204" pitchFamily="34" charset="-122"/>
                <a:ea typeface="微软雅黑" panose="020B0503020204020204" pitchFamily="34" charset="-122"/>
              </a:rPr>
              <a:t>QQ</a:t>
            </a:r>
            <a:r>
              <a:rPr sz="2000" b="1">
                <a:solidFill>
                  <a:schemeClr val="tx1"/>
                </a:solidFill>
                <a:latin typeface="微软雅黑" panose="020B0503020204020204" pitchFamily="34" charset="-122"/>
                <a:ea typeface="微软雅黑" panose="020B0503020204020204" pitchFamily="34" charset="-122"/>
              </a:rPr>
              <a:t>：</a:t>
            </a:r>
            <a:r>
              <a:rPr sz="2000">
                <a:solidFill>
                  <a:schemeClr val="tx1"/>
                </a:solidFill>
                <a:latin typeface="微软雅黑" panose="020B0503020204020204" pitchFamily="34" charset="-122"/>
                <a:ea typeface="微软雅黑" panose="020B0503020204020204" pitchFamily="34" charset="-122"/>
              </a:rPr>
              <a:t>105064734</a:t>
            </a:r>
            <a:r>
              <a:rPr sz="2000">
                <a:solidFill>
                  <a:srgbClr val="000000"/>
                </a:solidFill>
                <a:latin typeface="微软雅黑" panose="020B0503020204020204" pitchFamily="34" charset="-122"/>
                <a:ea typeface="微软雅黑" panose="020B0503020204020204" pitchFamily="34" charset="-122"/>
              </a:rPr>
              <a:t>4</a:t>
            </a:r>
            <a:endParaRPr lang="en-US" altLang="zh-CN" sz="2000" b="1">
              <a:solidFill>
                <a:schemeClr val="accent1"/>
              </a:solidFill>
              <a:latin typeface="微软雅黑" panose="020B0503020204020204" pitchFamily="34" charset="-122"/>
              <a:ea typeface="微软雅黑" panose="020B0503020204020204" pitchFamily="34" charset="-122"/>
              <a:sym typeface="+mn-ea"/>
            </a:endParaRPr>
          </a:p>
          <a:p>
            <a:pPr defTabSz="914400" fontAlgn="auto">
              <a:lnSpc>
                <a:spcPct val="150000"/>
              </a:lnSpc>
              <a:buFont typeface="Arial" panose="020B0604020202020204" pitchFamily="34" charset="0"/>
              <a:buNone/>
            </a:pPr>
            <a:r>
              <a:rPr lang="zh-CN" altLang="en-US" sz="2000" b="1">
                <a:latin typeface="微软雅黑" panose="020B0503020204020204" pitchFamily="34" charset="-122"/>
                <a:ea typeface="微软雅黑" panose="020B0503020204020204" pitchFamily="34" charset="-122"/>
                <a:sym typeface="+mn-ea"/>
              </a:rPr>
              <a:t>市考</a:t>
            </a:r>
            <a:r>
              <a:rPr lang="en-US" altLang="zh-CN" sz="2000" b="1">
                <a:latin typeface="微软雅黑" panose="020B0503020204020204" pitchFamily="34" charset="-122"/>
                <a:ea typeface="微软雅黑" panose="020B0503020204020204" pitchFamily="34" charset="-122"/>
                <a:sym typeface="+mn-ea"/>
              </a:rPr>
              <a:t>QQ</a:t>
            </a:r>
            <a:r>
              <a:rPr lang="zh-CN" altLang="en-US" sz="2000" b="1">
                <a:latin typeface="微软雅黑" panose="020B0503020204020204" pitchFamily="34" charset="-122"/>
                <a:ea typeface="微软雅黑" panose="020B0503020204020204" pitchFamily="34" charset="-122"/>
                <a:sym typeface="+mn-ea"/>
              </a:rPr>
              <a:t>交流群：</a:t>
            </a:r>
            <a:r>
              <a:rPr lang="en-US" altLang="zh-CN" sz="3200" b="1" dirty="0" smtClean="0">
                <a:solidFill>
                  <a:srgbClr val="3DB39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451357329</a:t>
            </a:r>
          </a:p>
        </p:txBody>
      </p:sp>
      <p:cxnSp>
        <p:nvCxnSpPr>
          <p:cNvPr id="18" name="直接连接符 17"/>
          <p:cNvCxnSpPr/>
          <p:nvPr/>
        </p:nvCxnSpPr>
        <p:spPr>
          <a:xfrm>
            <a:off x="5648325" y="1452880"/>
            <a:ext cx="2740025" cy="0"/>
          </a:xfrm>
          <a:prstGeom prst="line">
            <a:avLst/>
          </a:prstGeom>
          <a:ln>
            <a:solidFill>
              <a:srgbClr val="3DB39E"/>
            </a:solidFill>
          </a:ln>
        </p:spPr>
        <p:style>
          <a:lnRef idx="1">
            <a:schemeClr val="accent1"/>
          </a:lnRef>
          <a:fillRef idx="0">
            <a:schemeClr val="accent1"/>
          </a:fillRef>
          <a:effectRef idx="0">
            <a:schemeClr val="accent1"/>
          </a:effectRef>
          <a:fontRef idx="minor">
            <a:schemeClr val="tx1"/>
          </a:fontRef>
        </p:style>
      </p:cxnSp>
      <p:pic>
        <p:nvPicPr>
          <p:cNvPr id="3" name="图片 2" descr="LOGO2"/>
          <p:cNvPicPr>
            <a:picLocks noChangeAspect="1"/>
          </p:cNvPicPr>
          <p:nvPr/>
        </p:nvPicPr>
        <p:blipFill>
          <a:blip r:embed="rId3" cstate="print"/>
          <a:stretch>
            <a:fillRect/>
          </a:stretch>
        </p:blipFill>
        <p:spPr>
          <a:xfrm>
            <a:off x="1282065" y="1155065"/>
            <a:ext cx="2632075" cy="2438400"/>
          </a:xfrm>
          <a:prstGeom prst="rect">
            <a:avLst/>
          </a:prstGeom>
          <a:effectLst>
            <a:outerShdw blurRad="76200" dir="13500000" sy="23000" kx="1200000" algn="br" rotWithShape="0">
              <a:prstClr val="black">
                <a:alpha val="20000"/>
              </a:prstClr>
            </a:outerShdw>
          </a:effectLst>
        </p:spPr>
      </p:pic>
      <p:pic>
        <p:nvPicPr>
          <p:cNvPr id="4" name="图片 3" descr="qrcode_for_gh_85fbe125b027_430"/>
          <p:cNvPicPr>
            <a:picLocks noChangeAspect="1"/>
          </p:cNvPicPr>
          <p:nvPr/>
        </p:nvPicPr>
        <p:blipFill>
          <a:blip r:embed="rId4" cstate="print"/>
          <a:stretch>
            <a:fillRect/>
          </a:stretch>
        </p:blipFill>
        <p:spPr>
          <a:xfrm>
            <a:off x="1282065" y="3837305"/>
            <a:ext cx="2632075" cy="2632075"/>
          </a:xfrm>
          <a:prstGeom prst="rect">
            <a:avLst/>
          </a:prstGeom>
          <a:effectLst>
            <a:outerShdw blurRad="76200" dir="13500000" sy="23000" kx="1200000" algn="br" rotWithShape="0">
              <a:prstClr val="black">
                <a:alpha val="20000"/>
              </a:prstClr>
            </a:outerShdw>
          </a:effectLst>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椭圆 1"/>
          <p:cNvSpPr/>
          <p:nvPr/>
        </p:nvSpPr>
        <p:spPr>
          <a:xfrm>
            <a:off x="3536260" y="834737"/>
            <a:ext cx="5188527" cy="5188527"/>
          </a:xfrm>
          <a:prstGeom prst="ellips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3770608" y="1069085"/>
            <a:ext cx="4719830" cy="471983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3989984" y="2887276"/>
            <a:ext cx="4281079" cy="1446550"/>
          </a:xfrm>
          <a:prstGeom prst="rect">
            <a:avLst/>
          </a:prstGeom>
          <a:noFill/>
        </p:spPr>
        <p:txBody>
          <a:bodyPr wrap="square" rtlCol="0">
            <a:spAutoFit/>
          </a:bodyPr>
          <a:lstStyle/>
          <a:p>
            <a:pPr algn="ctr"/>
            <a:r>
              <a:rPr lang="en-US" altLang="zh-CN" sz="8800" b="1" dirty="0" smtClean="0">
                <a:solidFill>
                  <a:schemeClr val="bg1"/>
                </a:solidFill>
                <a:cs typeface="+mn-ea"/>
                <a:sym typeface="+mn-lt"/>
              </a:rPr>
              <a:t>THANKS</a:t>
            </a:r>
            <a:endParaRPr lang="zh-CN" altLang="en-US" sz="8800" b="1" dirty="0">
              <a:solidFill>
                <a:schemeClr val="bg1"/>
              </a:solidFill>
              <a:cs typeface="+mn-ea"/>
              <a:sym typeface="+mn-lt"/>
            </a:endParaRPr>
          </a:p>
        </p:txBody>
      </p:sp>
      <p:cxnSp>
        <p:nvCxnSpPr>
          <p:cNvPr id="5" name="直接连接符 4"/>
          <p:cNvCxnSpPr/>
          <p:nvPr/>
        </p:nvCxnSpPr>
        <p:spPr>
          <a:xfrm>
            <a:off x="4187423" y="4292929"/>
            <a:ext cx="3886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6" name="图片 25" descr="LOGO2"/>
          <p:cNvPicPr>
            <a:picLocks noChangeAspect="1"/>
          </p:cNvPicPr>
          <p:nvPr/>
        </p:nvPicPr>
        <p:blipFill>
          <a:blip r:embed="rId3" cstate="print"/>
          <a:stretch>
            <a:fillRect/>
          </a:stretch>
        </p:blipFill>
        <p:spPr>
          <a:xfrm>
            <a:off x="5212715" y="1577975"/>
            <a:ext cx="2039620" cy="1378585"/>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610</TotalTime>
  <Words>1748</Words>
  <Application>Microsoft Office PowerPoint</Application>
  <PresentationFormat>自定义</PresentationFormat>
  <Paragraphs>287</Paragraphs>
  <Slides>59</Slides>
  <Notes>2</Notes>
  <HiddenSlides>0</HiddenSlides>
  <MMClips>0</MMClips>
  <ScaleCrop>false</ScaleCrop>
  <HeadingPairs>
    <vt:vector size="4" baseType="variant">
      <vt:variant>
        <vt:lpstr>主题</vt:lpstr>
      </vt:variant>
      <vt:variant>
        <vt:i4>1</vt:i4>
      </vt:variant>
      <vt:variant>
        <vt:lpstr>幻灯片标题</vt:lpstr>
      </vt:variant>
      <vt:variant>
        <vt:i4>59</vt:i4>
      </vt:variant>
    </vt:vector>
  </HeadingPairs>
  <TitlesOfParts>
    <vt:vector size="60"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xiangyu</cp:lastModifiedBy>
  <cp:revision>93</cp:revision>
  <dcterms:created xsi:type="dcterms:W3CDTF">2016-11-09T15:13:00Z</dcterms:created>
  <dcterms:modified xsi:type="dcterms:W3CDTF">2018-03-23T03:07:50Z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