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43"/>
  </p:handoutMasterIdLst>
  <p:sldIdLst>
    <p:sldId id="257" r:id="rId4"/>
    <p:sldId id="264" r:id="rId6"/>
    <p:sldId id="263" r:id="rId7"/>
    <p:sldId id="308" r:id="rId8"/>
    <p:sldId id="309" r:id="rId9"/>
    <p:sldId id="311" r:id="rId10"/>
    <p:sldId id="312" r:id="rId11"/>
    <p:sldId id="313" r:id="rId12"/>
    <p:sldId id="314" r:id="rId13"/>
    <p:sldId id="317" r:id="rId14"/>
    <p:sldId id="318" r:id="rId15"/>
    <p:sldId id="319" r:id="rId16"/>
    <p:sldId id="320" r:id="rId17"/>
    <p:sldId id="321" r:id="rId18"/>
    <p:sldId id="322" r:id="rId19"/>
    <p:sldId id="323" r:id="rId20"/>
    <p:sldId id="391" r:id="rId21"/>
    <p:sldId id="324" r:id="rId22"/>
    <p:sldId id="337" r:id="rId23"/>
    <p:sldId id="325" r:id="rId24"/>
    <p:sldId id="374" r:id="rId25"/>
    <p:sldId id="340" r:id="rId26"/>
    <p:sldId id="326" r:id="rId27"/>
    <p:sldId id="328" r:id="rId28"/>
    <p:sldId id="329" r:id="rId29"/>
    <p:sldId id="330" r:id="rId30"/>
    <p:sldId id="331" r:id="rId31"/>
    <p:sldId id="332" r:id="rId32"/>
    <p:sldId id="333" r:id="rId33"/>
    <p:sldId id="362" r:id="rId34"/>
    <p:sldId id="392" r:id="rId35"/>
    <p:sldId id="368" r:id="rId36"/>
    <p:sldId id="363" r:id="rId37"/>
    <p:sldId id="365" r:id="rId38"/>
    <p:sldId id="366" r:id="rId39"/>
    <p:sldId id="367" r:id="rId40"/>
    <p:sldId id="375" r:id="rId41"/>
    <p:sldId id="336"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72B"/>
    <a:srgbClr val="39BD91"/>
    <a:srgbClr val="8BDCC1"/>
    <a:srgbClr val="595959"/>
    <a:srgbClr val="71B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p:scale>
          <a:sx n="66" d="100"/>
          <a:sy n="66" d="100"/>
        </p:scale>
        <p:origin x="2052" y="149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cs typeface="微软雅黑" panose="020B0503020204020204" pitchFamily="34" charset="-122"/>
              </a:defRPr>
            </a:lvl1pPr>
          </a:lstStyle>
          <a:p>
            <a:fld id="{A97D74B6-FD39-4371-8283-15CE724CAC1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cs typeface="微软雅黑" panose="020B0503020204020204" pitchFamily="34" charset="-122"/>
              </a:defRPr>
            </a:lvl1pPr>
          </a:lstStyle>
          <a:p>
            <a:fld id="{C158DCB1-5218-4222-A849-9B0875F564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1pPr>
    <a:lvl2pPr marL="4572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2pPr>
    <a:lvl3pPr marL="9144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3pPr>
    <a:lvl4pPr marL="13716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4pPr>
    <a:lvl5pPr marL="18288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cs typeface="微软雅黑" panose="020B0503020204020204" pitchFamily="34" charset="-122"/>
              </a:defRPr>
            </a:lvl1pPr>
          </a:lstStyle>
          <a:p>
            <a:fld id="{BC2584C0-B246-42EA-B6A6-EDE80175E5B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cs typeface="微软雅黑" panose="020B0503020204020204"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cs typeface="微软雅黑" panose="020B0503020204020204" pitchFamily="34" charset="-122"/>
              </a:defRPr>
            </a:lvl1pPr>
          </a:lstStyle>
          <a:p>
            <a:fld id="{8014D2B7-9761-4539-BCC6-31A5CB339A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cs typeface="微软雅黑" panose="020B0503020204020204" pitchFamily="34" charset="-122"/>
              </a:defRPr>
            </a:lvl1p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cs typeface="微软雅黑" panose="020B0503020204020204" pitchFamily="34" charset="-122"/>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cs typeface="微软雅黑" panose="020B0503020204020204" pitchFamily="34" charset="-122"/>
              </a:defRPr>
            </a:lvl1p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slide" Target="slide1.xml"/><Relationship Id="rId4" Type="http://schemas.openxmlformats.org/officeDocument/2006/relationships/image" Target="../media/image5.emf"/><Relationship Id="rId3" Type="http://schemas.openxmlformats.org/officeDocument/2006/relationships/image" Target="../media/image4.emf"/><Relationship Id="rId2" Type="http://schemas.openxmlformats.org/officeDocument/2006/relationships/image" Target="../media/image3.emf"/><Relationship Id="rId15" Type="http://schemas.openxmlformats.org/officeDocument/2006/relationships/slideLayout" Target="../slideLayouts/slideLayout2.xml"/><Relationship Id="rId14" Type="http://schemas.openxmlformats.org/officeDocument/2006/relationships/image" Target="../media/image1.png"/><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1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10.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tags" Target="../tags/tag15.xml"/></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46" name="组合 145"/>
          <p:cNvGrpSpPr/>
          <p:nvPr/>
        </p:nvGrpSpPr>
        <p:grpSpPr>
          <a:xfrm>
            <a:off x="-1"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grpSp>
      <p:grpSp>
        <p:nvGrpSpPr>
          <p:cNvPr id="116" name="组合 115"/>
          <p:cNvGrpSpPr/>
          <p:nvPr/>
        </p:nvGrpSpPr>
        <p:grpSpPr>
          <a:xfrm>
            <a:off x="5867400" y="2366351"/>
            <a:ext cx="6324601" cy="3953259"/>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grpSp>
      <p:grpSp>
        <p:nvGrpSpPr>
          <p:cNvPr id="147" name="组合 146"/>
          <p:cNvGrpSpPr/>
          <p:nvPr/>
        </p:nvGrpSpPr>
        <p:grpSpPr>
          <a:xfrm>
            <a:off x="349615" y="1929187"/>
            <a:ext cx="6673215" cy="2345323"/>
            <a:chOff x="523323" y="2543733"/>
            <a:chExt cx="6673215" cy="2345323"/>
          </a:xfrm>
        </p:grpSpPr>
        <p:sp>
          <p:nvSpPr>
            <p:cNvPr id="148" name="文本框 147"/>
            <p:cNvSpPr txBox="1"/>
            <p:nvPr/>
          </p:nvSpPr>
          <p:spPr>
            <a:xfrm>
              <a:off x="523323" y="2543733"/>
              <a:ext cx="6673215" cy="1753235"/>
            </a:xfrm>
            <a:prstGeom prst="rect">
              <a:avLst/>
            </a:prstGeom>
            <a:noFill/>
          </p:spPr>
          <p:txBody>
            <a:bodyPr wrap="square" rtlCol="0">
              <a:spAutoFit/>
            </a:bodyPr>
            <a:lstStyle/>
            <a:p>
              <a:pPr algn="ctr"/>
              <a:r>
                <a:rPr lang="en-US" altLang="zh-CN"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年重庆市</a:t>
              </a:r>
              <a:endPar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选调生公告解读</a:t>
              </a:r>
              <a:endParaRPr lang="en-US" altLang="zh-CN"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49" name="组合 148"/>
            <p:cNvGrpSpPr/>
            <p:nvPr/>
          </p:nvGrpSpPr>
          <p:grpSpPr>
            <a:xfrm>
              <a:off x="1091189" y="4412171"/>
              <a:ext cx="5537200" cy="476885"/>
              <a:chOff x="1091189" y="4412171"/>
              <a:chExt cx="5537200" cy="476885"/>
            </a:xfrm>
          </p:grpSpPr>
          <p:sp>
            <p:nvSpPr>
              <p:cNvPr id="151" name="文本框 32"/>
              <p:cNvSpPr txBox="1">
                <a:spLocks noChangeArrowheads="1"/>
              </p:cNvSpPr>
              <p:nvPr/>
            </p:nvSpPr>
            <p:spPr bwMode="auto">
              <a:xfrm>
                <a:off x="2074169" y="4490276"/>
                <a:ext cx="3848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主 讲：乐恩教育    张佳庆</a:t>
                </a:r>
                <a:endParaRPr lang="zh-CN" altLang="en-US" sz="20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52" name="直接连接符 151"/>
              <p:cNvCxnSpPr/>
              <p:nvPr/>
            </p:nvCxnSpPr>
            <p:spPr>
              <a:xfrm>
                <a:off x="1091189" y="4412171"/>
                <a:ext cx="5537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46" name="组合 145"/>
          <p:cNvGrpSpPr/>
          <p:nvPr/>
        </p:nvGrpSpPr>
        <p:grpSpPr>
          <a:xfrm flipH="1">
            <a:off x="3177777"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grpSp>
      <p:pic>
        <p:nvPicPr>
          <p:cNvPr id="2" name="图片 1"/>
          <p:cNvPicPr>
            <a:picLocks noChangeAspect="1"/>
          </p:cNvPicPr>
          <p:nvPr/>
        </p:nvPicPr>
        <p:blipFill>
          <a:blip r:embed="rId1"/>
          <a:stretch>
            <a:fillRect/>
          </a:stretch>
        </p:blipFill>
        <p:spPr>
          <a:xfrm>
            <a:off x="1" y="2762250"/>
            <a:ext cx="3994412" cy="4095750"/>
          </a:xfrm>
          <a:prstGeom prst="rect">
            <a:avLst/>
          </a:prstGeom>
        </p:spPr>
      </p:pic>
      <p:pic>
        <p:nvPicPr>
          <p:cNvPr id="3" name="图片 2"/>
          <p:cNvPicPr>
            <a:picLocks noChangeAspect="1"/>
          </p:cNvPicPr>
          <p:nvPr/>
        </p:nvPicPr>
        <p:blipFill>
          <a:blip r:embed="rId2"/>
          <a:stretch>
            <a:fillRect/>
          </a:stretch>
        </p:blipFill>
        <p:spPr>
          <a:xfrm>
            <a:off x="2269678" y="1135076"/>
            <a:ext cx="786415" cy="781869"/>
          </a:xfrm>
          <a:prstGeom prst="rect">
            <a:avLst/>
          </a:prstGeom>
        </p:spPr>
      </p:pic>
      <p:pic>
        <p:nvPicPr>
          <p:cNvPr id="4" name="图片 3"/>
          <p:cNvPicPr>
            <a:picLocks noChangeAspect="1"/>
          </p:cNvPicPr>
          <p:nvPr/>
        </p:nvPicPr>
        <p:blipFill>
          <a:blip r:embed="rId3"/>
          <a:stretch>
            <a:fillRect/>
          </a:stretch>
        </p:blipFill>
        <p:spPr>
          <a:xfrm>
            <a:off x="1066016" y="2464468"/>
            <a:ext cx="600428" cy="966647"/>
          </a:xfrm>
          <a:prstGeom prst="rect">
            <a:avLst/>
          </a:prstGeom>
        </p:spPr>
      </p:pic>
      <p:pic>
        <p:nvPicPr>
          <p:cNvPr id="5" name="图片 4"/>
          <p:cNvPicPr>
            <a:picLocks noChangeAspect="1"/>
          </p:cNvPicPr>
          <p:nvPr/>
        </p:nvPicPr>
        <p:blipFill>
          <a:blip r:embed="rId4"/>
          <a:stretch>
            <a:fillRect/>
          </a:stretch>
        </p:blipFill>
        <p:spPr>
          <a:xfrm>
            <a:off x="3653575" y="868408"/>
            <a:ext cx="2062325" cy="1596060"/>
          </a:xfrm>
          <a:prstGeom prst="rect">
            <a:avLst/>
          </a:prstGeom>
        </p:spPr>
      </p:pic>
      <p:grpSp>
        <p:nvGrpSpPr>
          <p:cNvPr id="8" name="组合 7"/>
          <p:cNvGrpSpPr/>
          <p:nvPr/>
        </p:nvGrpSpPr>
        <p:grpSpPr>
          <a:xfrm>
            <a:off x="6247635" y="2142742"/>
            <a:ext cx="3905744" cy="741045"/>
            <a:chOff x="10128428" y="2275285"/>
            <a:chExt cx="3905744" cy="741363"/>
          </a:xfrm>
        </p:grpSpPr>
        <p:sp>
          <p:nvSpPr>
            <p:cNvPr id="125" name="MH_Number_2">
              <a:hlinkClick r:id="rId5" action="ppaction://hlinksldjump"/>
            </p:cNvPr>
            <p:cNvSpPr/>
            <p:nvPr>
              <p:custDataLst>
                <p:tags r:id="rId6"/>
              </p:custDataLst>
            </p:nvPr>
          </p:nvSpPr>
          <p:spPr>
            <a:xfrm>
              <a:off x="10128428" y="2457449"/>
              <a:ext cx="407987" cy="473075"/>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6" name="MH_Entry_2">
              <a:hlinkClick r:id="rId5" action="ppaction://hlinksldjump"/>
            </p:cNvPr>
            <p:cNvSpPr>
              <a:spLocks noChangeArrowheads="1"/>
            </p:cNvSpPr>
            <p:nvPr>
              <p:custDataLst>
                <p:tags r:id="rId7"/>
              </p:custDataLst>
            </p:nvPr>
          </p:nvSpPr>
          <p:spPr bwMode="auto">
            <a:xfrm>
              <a:off x="10829010" y="2275285"/>
              <a:ext cx="320516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选调生的特点</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 name="组合 6"/>
          <p:cNvGrpSpPr/>
          <p:nvPr/>
        </p:nvGrpSpPr>
        <p:grpSpPr>
          <a:xfrm>
            <a:off x="6282715" y="3935982"/>
            <a:ext cx="4061560" cy="741045"/>
            <a:chOff x="10128428" y="3836987"/>
            <a:chExt cx="4061560" cy="741362"/>
          </a:xfrm>
        </p:grpSpPr>
        <p:sp>
          <p:nvSpPr>
            <p:cNvPr id="127" name="MH_Number_4">
              <a:hlinkClick r:id="rId5" action="ppaction://hlinksldjump"/>
            </p:cNvPr>
            <p:cNvSpPr/>
            <p:nvPr>
              <p:custDataLst>
                <p:tags r:id="rId8"/>
              </p:custDataLst>
            </p:nvPr>
          </p:nvSpPr>
          <p:spPr>
            <a:xfrm>
              <a:off x="10128428" y="3970337"/>
              <a:ext cx="407987" cy="474662"/>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8" name="MH_Entry_3">
              <a:hlinkClick r:id="rId5" action="ppaction://hlinksldjump"/>
            </p:cNvPr>
            <p:cNvSpPr>
              <a:spLocks noChangeArrowheads="1"/>
            </p:cNvSpPr>
            <p:nvPr>
              <p:custDataLst>
                <p:tags r:id="rId9"/>
              </p:custDataLst>
            </p:nvPr>
          </p:nvSpPr>
          <p:spPr bwMode="auto">
            <a:xfrm>
              <a:off x="10776128" y="3836987"/>
              <a:ext cx="341386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考纲分析</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7" name="组合 116"/>
          <p:cNvGrpSpPr/>
          <p:nvPr/>
        </p:nvGrpSpPr>
        <p:grpSpPr>
          <a:xfrm>
            <a:off x="6282715" y="1245804"/>
            <a:ext cx="3852862" cy="741363"/>
            <a:chOff x="5296078" y="2324099"/>
            <a:chExt cx="3852862" cy="741363"/>
          </a:xfrm>
        </p:grpSpPr>
        <p:sp>
          <p:nvSpPr>
            <p:cNvPr id="129" name="MH_Number_1">
              <a:hlinkClick r:id="" action="ppaction://noaction"/>
            </p:cNvPr>
            <p:cNvSpPr/>
            <p:nvPr>
              <p:custDataLst>
                <p:tags r:id="rId10"/>
              </p:custDataLst>
            </p:nvPr>
          </p:nvSpPr>
          <p:spPr>
            <a:xfrm>
              <a:off x="5296078" y="2457449"/>
              <a:ext cx="407987" cy="473075"/>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0" name="MH_Entry_1">
              <a:hlinkClick r:id="" action="ppaction://noaction"/>
            </p:cNvPr>
            <p:cNvSpPr>
              <a:spLocks noChangeArrowheads="1"/>
            </p:cNvSpPr>
            <p:nvPr>
              <p:custDataLst>
                <p:tags r:id="rId11"/>
              </p:custDataLst>
            </p:nvPr>
          </p:nvSpPr>
          <p:spPr bwMode="auto">
            <a:xfrm>
              <a:off x="5943778" y="2324099"/>
              <a:ext cx="320516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l" fontAlgn="base">
                <a:lnSpc>
                  <a:spcPct val="120000"/>
                </a:lnSpc>
                <a:spcBef>
                  <a:spcPct val="0"/>
                </a:spcBef>
                <a:spcAft>
                  <a:spcPct val="0"/>
                </a:spcAft>
                <a:buClrTx/>
                <a:buSzTx/>
                <a:buFontTx/>
                <a:buNone/>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选调生的定义</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 name="组合 5"/>
          <p:cNvGrpSpPr/>
          <p:nvPr/>
        </p:nvGrpSpPr>
        <p:grpSpPr>
          <a:xfrm>
            <a:off x="6282715" y="3039362"/>
            <a:ext cx="4705350" cy="741045"/>
            <a:chOff x="5296078" y="3835083"/>
            <a:chExt cx="4705350" cy="741045"/>
          </a:xfrm>
        </p:grpSpPr>
        <p:sp>
          <p:nvSpPr>
            <p:cNvPr id="131" name="MH_Number_3">
              <a:hlinkClick r:id="rId5" action="ppaction://hlinksldjump"/>
            </p:cNvPr>
            <p:cNvSpPr/>
            <p:nvPr>
              <p:custDataLst>
                <p:tags r:id="rId12"/>
              </p:custDataLst>
            </p:nvPr>
          </p:nvSpPr>
          <p:spPr>
            <a:xfrm>
              <a:off x="5296078" y="3970337"/>
              <a:ext cx="407987" cy="474662"/>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2" name="MH_Entry_4">
              <a:hlinkClick r:id="rId5" action="ppaction://hlinksldjump"/>
            </p:cNvPr>
            <p:cNvSpPr>
              <a:spLocks noChangeArrowheads="1"/>
            </p:cNvSpPr>
            <p:nvPr>
              <p:custDataLst>
                <p:tags r:id="rId13"/>
              </p:custDataLst>
            </p:nvPr>
          </p:nvSpPr>
          <p:spPr bwMode="auto">
            <a:xfrm>
              <a:off x="5943778" y="3835083"/>
              <a:ext cx="4057650" cy="74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en-US" altLang="zh-CN"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重庆选调生公告</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9" name="图片 8" descr="QQ图片20200521092743"/>
          <p:cNvPicPr>
            <a:picLocks noChangeAspect="1"/>
          </p:cNvPicPr>
          <p:nvPr/>
        </p:nvPicPr>
        <p:blipFill>
          <a:blip r:embed="rId14">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5887110" y="2450348"/>
            <a:ext cx="4533240"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l"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选调生定义</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4" name="组合 23"/>
          <p:cNvGrpSpPr/>
          <p:nvPr/>
        </p:nvGrpSpPr>
        <p:grpSpPr>
          <a:xfrm>
            <a:off x="2845402" y="2701305"/>
            <a:ext cx="1361822" cy="1596953"/>
            <a:chOff x="6537326" y="5110164"/>
            <a:chExt cx="220662" cy="258762"/>
          </a:xfrm>
          <a:solidFill>
            <a:srgbClr val="595959"/>
          </a:solidFill>
        </p:grpSpPr>
        <p:sp>
          <p:nvSpPr>
            <p:cNvPr id="25" name="Freeform 77"/>
            <p:cNvSpPr/>
            <p:nvPr/>
          </p:nvSpPr>
          <p:spPr bwMode="auto">
            <a:xfrm>
              <a:off x="6580188" y="5110164"/>
              <a:ext cx="177800" cy="14922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solidFill>
                  <a:sysClr val="windowText" lastClr="000000"/>
                </a:solidFill>
                <a:ea typeface="微软雅黑" panose="020B0503020204020204" pitchFamily="34" charset="-122"/>
                <a:cs typeface="微软雅黑" panose="020B0503020204020204" pitchFamily="34" charset="-122"/>
              </a:endParaRPr>
            </a:p>
          </p:txBody>
        </p:sp>
        <p:sp>
          <p:nvSpPr>
            <p:cNvPr id="26" name="Rectangle 78"/>
            <p:cNvSpPr>
              <a:spLocks noChangeArrowheads="1"/>
            </p:cNvSpPr>
            <p:nvPr/>
          </p:nvSpPr>
          <p:spPr bwMode="auto">
            <a:xfrm>
              <a:off x="6537326" y="5111751"/>
              <a:ext cx="22225"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solidFill>
                  <a:sysClr val="windowText" lastClr="000000"/>
                </a:solidFill>
                <a:ea typeface="微软雅黑" panose="020B0503020204020204" pitchFamily="34" charset="-122"/>
                <a:cs typeface="微软雅黑" panose="020B0503020204020204" pitchFamily="34" charset="-122"/>
              </a:endParaRPr>
            </a:p>
          </p:txBody>
        </p:sp>
      </p:grpSp>
      <p:pic>
        <p:nvPicPr>
          <p:cNvPr id="2" name="图片 1"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2" y="34448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43464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官方定义</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5373370" y="1610995"/>
            <a:ext cx="6080125" cy="4480560"/>
          </a:xfrm>
          <a:prstGeom prst="rect">
            <a:avLst/>
          </a:prstGeom>
          <a:noFill/>
        </p:spPr>
        <p:txBody>
          <a:bodyPr wrap="square" rtlCol="0">
            <a:spAutoFit/>
          </a:bodyPr>
          <a:lstStyle/>
          <a:p>
            <a:pPr indent="457200" fontAlgn="auto">
              <a:lnSpc>
                <a:spcPct val="20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选调生是省委组织部的</a:t>
            </a:r>
            <a:r>
              <a:rPr lang="zh-CN" altLang="en-US" sz="2400" b="1" dirty="0">
                <a:solidFill>
                  <a:schemeClr val="accent6"/>
                </a:solidFill>
                <a:latin typeface="微软雅黑" panose="020B0503020204020204" pitchFamily="34" charset="-122"/>
                <a:ea typeface="微软雅黑" panose="020B0503020204020204" pitchFamily="34" charset="-122"/>
                <a:cs typeface="微软雅黑" panose="020B0503020204020204" pitchFamily="34" charset="-122"/>
                <a:sym typeface="+mn-ea"/>
              </a:rPr>
              <a:t>后备干部</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，放到基层锻炼，人事权归省委</a:t>
            </a:r>
            <a:r>
              <a:rPr lang="zh-CN" altLang="en-US" sz="2400" b="1" dirty="0">
                <a:solidFill>
                  <a:schemeClr val="accent6"/>
                </a:solidFill>
                <a:latin typeface="微软雅黑" panose="020B0503020204020204" pitchFamily="34" charset="-122"/>
                <a:ea typeface="微软雅黑" panose="020B0503020204020204" pitchFamily="34" charset="-122"/>
                <a:cs typeface="微软雅黑" panose="020B0503020204020204" pitchFamily="34" charset="-122"/>
                <a:sym typeface="+mn-ea"/>
              </a:rPr>
              <a:t>组织部</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管辖，委托接收单位考评。</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fontAlgn="auto">
              <a:lnSpc>
                <a:spcPct val="20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调动范围是</a:t>
            </a:r>
            <a:r>
              <a:rPr lang="zh-CN" altLang="en-US" sz="2400" b="1" dirty="0">
                <a:solidFill>
                  <a:schemeClr val="accent6"/>
                </a:solidFill>
                <a:latin typeface="微软雅黑" panose="020B0503020204020204" pitchFamily="34" charset="-122"/>
                <a:ea typeface="微软雅黑" panose="020B0503020204020204" pitchFamily="34" charset="-122"/>
                <a:cs typeface="微软雅黑" panose="020B0503020204020204" pitchFamily="34" charset="-122"/>
                <a:sym typeface="+mn-ea"/>
              </a:rPr>
              <a:t>全省建有党组织的各级党政机关、事业单位、人民社团</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。可以理解成一种特殊的干部身份。</a:t>
            </a:r>
            <a:endParaRPr lang="zh-CN" altLang="en-US" sz="24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361" name="Picture 1" descr="C:\Users\Administrator\AppData\Roaming\Tencent\Users\414422081\QQ\WinTemp\RichOle\`MFSXE}3)GC4905D@JI0%JO.png"/>
          <p:cNvPicPr>
            <a:picLocks noChangeAspect="1"/>
          </p:cNvPicPr>
          <p:nvPr/>
        </p:nvPicPr>
        <p:blipFill>
          <a:blip r:embed="rId1"/>
          <a:stretch>
            <a:fillRect/>
          </a:stretch>
        </p:blipFill>
        <p:spPr>
          <a:xfrm>
            <a:off x="1284605" y="1814195"/>
            <a:ext cx="3312795" cy="4074160"/>
          </a:xfrm>
          <a:prstGeom prst="rect">
            <a:avLst/>
          </a:prstGeom>
          <a:noFill/>
          <a:ln w="9525">
            <a:noFill/>
          </a:ln>
        </p:spPr>
      </p:pic>
      <p:pic>
        <p:nvPicPr>
          <p:cNvPr id="2" name="图片 1"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2" y="34448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43464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官方定义</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5293995" y="2651760"/>
            <a:ext cx="6080125" cy="1798320"/>
          </a:xfrm>
          <a:prstGeom prst="rect">
            <a:avLst/>
          </a:prstGeom>
          <a:noFill/>
        </p:spPr>
        <p:txBody>
          <a:bodyPr wrap="square" rtlCol="0">
            <a:spAutoFit/>
          </a:bodyPr>
          <a:lstStyle/>
          <a:p>
            <a:pPr indent="457200" fontAlgn="auto">
              <a:lnSpc>
                <a:spcPct val="200000"/>
              </a:lnSpc>
            </a:pPr>
            <a:r>
              <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一、是公务员</a:t>
            </a:r>
            <a:endPar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fontAlgn="auto">
              <a:lnSpc>
                <a:spcPct val="200000"/>
              </a:lnSpc>
            </a:pPr>
            <a:r>
              <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二、是领导后备队</a:t>
            </a:r>
            <a:endPar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361" name="Picture 1" descr="C:\Users\Administrator\AppData\Roaming\Tencent\Users\414422081\QQ\WinTemp\RichOle\`MFSXE}3)GC4905D@JI0%JO.png"/>
          <p:cNvPicPr>
            <a:picLocks noChangeAspect="1"/>
          </p:cNvPicPr>
          <p:nvPr/>
        </p:nvPicPr>
        <p:blipFill>
          <a:blip r:embed="rId1"/>
          <a:stretch>
            <a:fillRect/>
          </a:stretch>
        </p:blipFill>
        <p:spPr>
          <a:xfrm>
            <a:off x="1284605" y="1814195"/>
            <a:ext cx="3312795" cy="4074160"/>
          </a:xfrm>
          <a:prstGeom prst="rect">
            <a:avLst/>
          </a:prstGeom>
          <a:noFill/>
          <a:ln w="9525">
            <a:noFill/>
          </a:ln>
        </p:spPr>
      </p:pic>
      <p:pic>
        <p:nvPicPr>
          <p:cNvPr id="2" name="图片 1"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492378" y="25584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选调生特点</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sp>
        <p:nvSpPr>
          <p:cNvPr id="15" name="文本框 14"/>
          <p:cNvSpPr txBox="1"/>
          <p:nvPr/>
        </p:nvSpPr>
        <p:spPr>
          <a:xfrm>
            <a:off x="5770123" y="3867798"/>
            <a:ext cx="1100259" cy="384810"/>
          </a:xfrm>
          <a:prstGeom prst="rect">
            <a:avLst/>
          </a:prstGeom>
          <a:noFill/>
        </p:spPr>
        <p:txBody>
          <a:bodyPr wrap="square" rtlCol="0">
            <a:spAutoFit/>
          </a:bodyPr>
          <a:lstStyle/>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培养目标</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文本框 15"/>
          <p:cNvSpPr txBox="1"/>
          <p:nvPr/>
        </p:nvSpPr>
        <p:spPr>
          <a:xfrm>
            <a:off x="6498907" y="4314203"/>
            <a:ext cx="1099820" cy="384810"/>
          </a:xfrm>
          <a:prstGeom prst="rect">
            <a:avLst/>
          </a:prstGeom>
          <a:noFill/>
        </p:spPr>
        <p:txBody>
          <a:bodyPr wrap="square" rtlCol="0">
            <a:spAutoFit/>
          </a:bodyPr>
          <a:lstStyle/>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管理使用</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文本框 16"/>
          <p:cNvSpPr txBox="1"/>
          <p:nvPr/>
        </p:nvSpPr>
        <p:spPr>
          <a:xfrm>
            <a:off x="7352347" y="3867798"/>
            <a:ext cx="1099820" cy="384810"/>
          </a:xfrm>
          <a:prstGeom prst="rect">
            <a:avLst/>
          </a:prstGeom>
          <a:noFill/>
        </p:spPr>
        <p:txBody>
          <a:bodyPr wrap="square" rtlCol="0">
            <a:spAutoFit/>
          </a:bodyPr>
          <a:lstStyle/>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报名条件</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8163877" y="4314203"/>
            <a:ext cx="1099820" cy="384810"/>
          </a:xfrm>
          <a:prstGeom prst="rect">
            <a:avLst/>
          </a:prstGeom>
          <a:noFill/>
        </p:spPr>
        <p:txBody>
          <a:bodyPr wrap="square" rtlCol="0">
            <a:spAutoFit/>
          </a:bodyPr>
          <a:lstStyle/>
          <a:p>
            <a:pPr>
              <a:defRPr/>
            </a:pPr>
            <a:r>
              <a:rPr lang="zh-CN" altLang="en-US" kern="0" dirty="0" smtClean="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发展前景</a:t>
            </a:r>
            <a:endParaRPr lang="en-US" altLang="zh-CN"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8910002" y="3867798"/>
            <a:ext cx="1099185" cy="384810"/>
          </a:xfrm>
          <a:prstGeom prst="rect">
            <a:avLst/>
          </a:prstGeom>
          <a:noFill/>
        </p:spPr>
        <p:txBody>
          <a:bodyPr wrap="square" rtlCol="0">
            <a:spAutoFit/>
          </a:bodyPr>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考试差异</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9" name="组合 8"/>
          <p:cNvGrpSpPr/>
          <p:nvPr/>
        </p:nvGrpSpPr>
        <p:grpSpPr>
          <a:xfrm>
            <a:off x="2743016" y="2899425"/>
            <a:ext cx="1163078" cy="1298507"/>
            <a:chOff x="6016626" y="5110164"/>
            <a:chExt cx="231775" cy="258763"/>
          </a:xfrm>
          <a:solidFill>
            <a:schemeClr val="tx1">
              <a:lumMod val="75000"/>
              <a:lumOff val="25000"/>
            </a:schemeClr>
          </a:solidFill>
        </p:grpSpPr>
        <p:sp>
          <p:nvSpPr>
            <p:cNvPr id="10" name="Rectangle 74"/>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ea typeface="微软雅黑" panose="020B0503020204020204" pitchFamily="34" charset="-122"/>
                <a:cs typeface="微软雅黑" panose="020B0503020204020204" pitchFamily="34" charset="-122"/>
              </a:endParaRPr>
            </a:p>
          </p:txBody>
        </p:sp>
        <p:sp>
          <p:nvSpPr>
            <p:cNvPr id="11" name="Freeform 75"/>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ea typeface="微软雅黑" panose="020B0503020204020204" pitchFamily="34" charset="-122"/>
                <a:cs typeface="微软雅黑" panose="020B0503020204020204" pitchFamily="34" charset="-122"/>
              </a:endParaRPr>
            </a:p>
          </p:txBody>
        </p:sp>
        <p:sp>
          <p:nvSpPr>
            <p:cNvPr id="12" name="Freeform 76"/>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ea typeface="微软雅黑" panose="020B0503020204020204" pitchFamily="34" charset="-122"/>
                <a:cs typeface="微软雅黑" panose="020B0503020204020204" pitchFamily="34" charset="-122"/>
              </a:endParaRPr>
            </a:p>
          </p:txBody>
        </p:sp>
      </p:grpSp>
      <p:pic>
        <p:nvPicPr>
          <p:cNvPr id="3" name="图片 2"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781685" y="2627630"/>
            <a:ext cx="391858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491095" y="2627630"/>
            <a:ext cx="391922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52600" y="3225165"/>
            <a:ext cx="1917065"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培养方向主要是党政领导干部后备人选和县级以上党政机关高素质的工作人员人选。</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7" name="矩形 13"/>
          <p:cNvSpPr>
            <a:spLocks noChangeArrowheads="1"/>
          </p:cNvSpPr>
          <p:nvPr/>
        </p:nvSpPr>
        <p:spPr bwMode="auto">
          <a:xfrm>
            <a:off x="8566785" y="3340735"/>
            <a:ext cx="182372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招考的是非领导职务的公务人员</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培养目标</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96360" y="2336800"/>
            <a:ext cx="4417695" cy="3165475"/>
          </a:xfrm>
          <a:prstGeom prst="rect">
            <a:avLst/>
          </a:prstGeom>
        </p:spPr>
      </p:pic>
      <p:pic>
        <p:nvPicPr>
          <p:cNvPr id="3" name="图片 2"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673100" y="2736215"/>
            <a:ext cx="413575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382510" y="2736215"/>
            <a:ext cx="413639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51965" y="3097530"/>
            <a:ext cx="1917065" cy="286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学历：</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本科及以上</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专业：</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符合职位要求</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特殊要求：</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均要求党员、学生干部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报名条件</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96360" y="2336800"/>
            <a:ext cx="4417695" cy="3165475"/>
          </a:xfrm>
          <a:prstGeom prst="rect">
            <a:avLst/>
          </a:prstGeom>
        </p:spPr>
      </p:pic>
      <p:sp>
        <p:nvSpPr>
          <p:cNvPr id="3" name="矩形 12"/>
          <p:cNvSpPr>
            <a:spLocks noChangeArrowheads="1"/>
          </p:cNvSpPr>
          <p:nvPr/>
        </p:nvSpPr>
        <p:spPr bwMode="auto">
          <a:xfrm>
            <a:off x="8507095" y="3225165"/>
            <a:ext cx="2100580" cy="249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学历：</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专科、本科及以上</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专业：</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符合职位要求</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特殊要求：</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个别岗位存在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 name="图片 3"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673100" y="2736215"/>
            <a:ext cx="413575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382510" y="2736215"/>
            <a:ext cx="413639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51965" y="3097530"/>
            <a:ext cx="1917065"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行测：</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100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90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（有病句、数推）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申论：</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120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面试：</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无领导小组讨论</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考试差异</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79850" y="2336800"/>
            <a:ext cx="4417695" cy="3165475"/>
          </a:xfrm>
          <a:prstGeom prst="rect">
            <a:avLst/>
          </a:prstGeom>
        </p:spPr>
      </p:pic>
      <p:sp>
        <p:nvSpPr>
          <p:cNvPr id="3" name="矩形 12"/>
          <p:cNvSpPr>
            <a:spLocks noChangeArrowheads="1"/>
          </p:cNvSpPr>
          <p:nvPr/>
        </p:nvSpPr>
        <p:spPr bwMode="auto">
          <a:xfrm>
            <a:off x="8481060" y="3158490"/>
            <a:ext cx="2100580" cy="338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行测：</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120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120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申论：</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3/4</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150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分申论</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和申论</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面试：</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主要结构化</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抽查无领导</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023362" y="779463"/>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4874310" y="859460"/>
            <a:ext cx="20116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选调生的优势</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1" name="Group 10"/>
          <p:cNvGrpSpPr/>
          <p:nvPr/>
        </p:nvGrpSpPr>
        <p:grpSpPr bwMode="auto">
          <a:xfrm>
            <a:off x="1386586" y="2269871"/>
            <a:ext cx="3911600" cy="3435350"/>
            <a:chOff x="0" y="0"/>
            <a:chExt cx="4928" cy="4328"/>
          </a:xfrm>
        </p:grpSpPr>
        <p:grpSp>
          <p:nvGrpSpPr>
            <p:cNvPr id="12" name="Group 8"/>
            <p:cNvGrpSpPr/>
            <p:nvPr/>
          </p:nvGrpSpPr>
          <p:grpSpPr bwMode="auto">
            <a:xfrm>
              <a:off x="0" y="0"/>
              <a:ext cx="4928" cy="4328"/>
              <a:chOff x="0" y="0"/>
              <a:chExt cx="4928" cy="4328"/>
            </a:xfrm>
          </p:grpSpPr>
          <p:grpSp>
            <p:nvGrpSpPr>
              <p:cNvPr id="14" name="Group 5"/>
              <p:cNvGrpSpPr/>
              <p:nvPr/>
            </p:nvGrpSpPr>
            <p:grpSpPr bwMode="auto">
              <a:xfrm>
                <a:off x="0" y="0"/>
                <a:ext cx="4928" cy="4328"/>
                <a:chOff x="0" y="0"/>
                <a:chExt cx="4928" cy="4328"/>
              </a:xfrm>
            </p:grpSpPr>
            <p:sp>
              <p:nvSpPr>
                <p:cNvPr id="17" name="AutoShape 3"/>
                <p:cNvSpPr/>
                <p:nvPr/>
              </p:nvSpPr>
              <p:spPr bwMode="auto">
                <a:xfrm>
                  <a:off x="0" y="0"/>
                  <a:ext cx="4928" cy="4328"/>
                </a:xfrm>
                <a:custGeom>
                  <a:avLst/>
                  <a:gdLst>
                    <a:gd name="T0" fmla="*/ 7803 w 21600"/>
                    <a:gd name="T1" fmla="*/ 9352 h 21600"/>
                    <a:gd name="T2" fmla="*/ 10661 w 21600"/>
                    <a:gd name="T3" fmla="*/ 1160 h 21600"/>
                    <a:gd name="T4" fmla="*/ 20819 w 21600"/>
                    <a:gd name="T5" fmla="*/ 8268 h 21600"/>
                    <a:gd name="T6" fmla="*/ 20388 w 21600"/>
                    <a:gd name="T7" fmla="*/ 8010 h 21600"/>
                    <a:gd name="T8" fmla="*/ 20124 w 21600"/>
                    <a:gd name="T9" fmla="*/ 7915 h 21600"/>
                    <a:gd name="T10" fmla="*/ 19327 w 21600"/>
                    <a:gd name="T11" fmla="*/ 7896 h 21600"/>
                    <a:gd name="T12" fmla="*/ 14937 w 21600"/>
                    <a:gd name="T13" fmla="*/ 6285 h 21600"/>
                    <a:gd name="T14" fmla="*/ 14947 w 21600"/>
                    <a:gd name="T15" fmla="*/ 6205 h 21600"/>
                    <a:gd name="T16" fmla="*/ 15016 w 21600"/>
                    <a:gd name="T17" fmla="*/ 5267 h 21600"/>
                    <a:gd name="T18" fmla="*/ 15017 w 21600"/>
                    <a:gd name="T19" fmla="*/ 5189 h 21600"/>
                    <a:gd name="T20" fmla="*/ 14273 w 21600"/>
                    <a:gd name="T21" fmla="*/ 1757 h 21600"/>
                    <a:gd name="T22" fmla="*/ 13800 w 21600"/>
                    <a:gd name="T23" fmla="*/ 696 h 21600"/>
                    <a:gd name="T24" fmla="*/ 13559 w 21600"/>
                    <a:gd name="T25" fmla="*/ 375 h 21600"/>
                    <a:gd name="T26" fmla="*/ 13270 w 21600"/>
                    <a:gd name="T27" fmla="*/ 163 h 21600"/>
                    <a:gd name="T28" fmla="*/ 12059 w 21600"/>
                    <a:gd name="T29" fmla="*/ 53 h 21600"/>
                    <a:gd name="T30" fmla="*/ 10982 w 21600"/>
                    <a:gd name="T31" fmla="*/ 628 h 21600"/>
                    <a:gd name="T32" fmla="*/ 10842 w 21600"/>
                    <a:gd name="T33" fmla="*/ 795 h 21600"/>
                    <a:gd name="T34" fmla="*/ 10677 w 21600"/>
                    <a:gd name="T35" fmla="*/ 1118 h 21600"/>
                    <a:gd name="T36" fmla="*/ 10671 w 21600"/>
                    <a:gd name="T37" fmla="*/ 1133 h 21600"/>
                    <a:gd name="T38" fmla="*/ 10660 w 21600"/>
                    <a:gd name="T39" fmla="*/ 1160 h 21600"/>
                    <a:gd name="T40" fmla="*/ 10655 w 21600"/>
                    <a:gd name="T41" fmla="*/ 1174 h 21600"/>
                    <a:gd name="T42" fmla="*/ 10645 w 21600"/>
                    <a:gd name="T43" fmla="*/ 1211 h 21600"/>
                    <a:gd name="T44" fmla="*/ 10602 w 21600"/>
                    <a:gd name="T45" fmla="*/ 1368 h 21600"/>
                    <a:gd name="T46" fmla="*/ 10546 w 21600"/>
                    <a:gd name="T47" fmla="*/ 1834 h 21600"/>
                    <a:gd name="T48" fmla="*/ 10614 w 21600"/>
                    <a:gd name="T49" fmla="*/ 4220 h 21600"/>
                    <a:gd name="T50" fmla="*/ 8876 w 21600"/>
                    <a:gd name="T51" fmla="*/ 7534 h 21600"/>
                    <a:gd name="T52" fmla="*/ 7820 w 21600"/>
                    <a:gd name="T53" fmla="*/ 9330 h 21600"/>
                    <a:gd name="T54" fmla="*/ 7628 w 21600"/>
                    <a:gd name="T55" fmla="*/ 9532 h 21600"/>
                    <a:gd name="T56" fmla="*/ 7416 w 21600"/>
                    <a:gd name="T57" fmla="*/ 9715 h 21600"/>
                    <a:gd name="T58" fmla="*/ 918 w 21600"/>
                    <a:gd name="T59" fmla="*/ 9808 h 21600"/>
                    <a:gd name="T60" fmla="*/ 0 w 21600"/>
                    <a:gd name="T61" fmla="*/ 10460 h 21600"/>
                    <a:gd name="T62" fmla="*/ 86 w 21600"/>
                    <a:gd name="T63" fmla="*/ 11679 h 21600"/>
                    <a:gd name="T64" fmla="*/ 1722 w 21600"/>
                    <a:gd name="T65" fmla="*/ 21600 h 21600"/>
                    <a:gd name="T66" fmla="*/ 7590 w 21600"/>
                    <a:gd name="T67" fmla="*/ 20480 h 21600"/>
                    <a:gd name="T68" fmla="*/ 7726 w 21600"/>
                    <a:gd name="T69" fmla="*/ 19770 h 21600"/>
                    <a:gd name="T70" fmla="*/ 8033 w 21600"/>
                    <a:gd name="T71" fmla="*/ 20026 h 21600"/>
                    <a:gd name="T72" fmla="*/ 8986 w 21600"/>
                    <a:gd name="T73" fmla="*/ 20494 h 21600"/>
                    <a:gd name="T74" fmla="*/ 9185 w 21600"/>
                    <a:gd name="T75" fmla="*/ 20520 h 21600"/>
                    <a:gd name="T76" fmla="*/ 9253 w 21600"/>
                    <a:gd name="T77" fmla="*/ 20525 h 21600"/>
                    <a:gd name="T78" fmla="*/ 17186 w 21600"/>
                    <a:gd name="T79" fmla="*/ 20533 h 21600"/>
                    <a:gd name="T80" fmla="*/ 17401 w 21600"/>
                    <a:gd name="T81" fmla="*/ 20525 h 21600"/>
                    <a:gd name="T82" fmla="*/ 17490 w 21600"/>
                    <a:gd name="T83" fmla="*/ 20514 h 21600"/>
                    <a:gd name="T84" fmla="*/ 17571 w 21600"/>
                    <a:gd name="T85" fmla="*/ 20496 h 21600"/>
                    <a:gd name="T86" fmla="*/ 19082 w 21600"/>
                    <a:gd name="T87" fmla="*/ 19335 h 21600"/>
                    <a:gd name="T88" fmla="*/ 19702 w 21600"/>
                    <a:gd name="T89" fmla="*/ 17791 h 21600"/>
                    <a:gd name="T90" fmla="*/ 19652 w 21600"/>
                    <a:gd name="T91" fmla="*/ 17319 h 21600"/>
                    <a:gd name="T92" fmla="*/ 19625 w 21600"/>
                    <a:gd name="T93" fmla="*/ 17189 h 21600"/>
                    <a:gd name="T94" fmla="*/ 19604 w 21600"/>
                    <a:gd name="T95" fmla="*/ 17071 h 21600"/>
                    <a:gd name="T96" fmla="*/ 20182 w 21600"/>
                    <a:gd name="T97" fmla="*/ 16093 h 21600"/>
                    <a:gd name="T98" fmla="*/ 20343 w 21600"/>
                    <a:gd name="T99" fmla="*/ 15227 h 21600"/>
                    <a:gd name="T100" fmla="*/ 20310 w 21600"/>
                    <a:gd name="T101" fmla="*/ 14276 h 21600"/>
                    <a:gd name="T102" fmla="*/ 20454 w 21600"/>
                    <a:gd name="T103" fmla="*/ 14069 h 21600"/>
                    <a:gd name="T104" fmla="*/ 21006 w 21600"/>
                    <a:gd name="T105" fmla="*/ 12540 h 21600"/>
                    <a:gd name="T106" fmla="*/ 20918 w 21600"/>
                    <a:gd name="T107" fmla="*/ 11937 h 21600"/>
                    <a:gd name="T108" fmla="*/ 20924 w 21600"/>
                    <a:gd name="T109" fmla="*/ 11783 h 21600"/>
                    <a:gd name="T110" fmla="*/ 21133 w 21600"/>
                    <a:gd name="T111" fmla="*/ 11440 h 21600"/>
                    <a:gd name="T112" fmla="*/ 21600 w 21600"/>
                    <a:gd name="T113" fmla="*/ 9890 h 21600"/>
                    <a:gd name="T114" fmla="*/ 21530 w 21600"/>
                    <a:gd name="T115" fmla="*/ 93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0" h="21600">
                      <a:moveTo>
                        <a:pt x="7803" y="9352"/>
                      </a:moveTo>
                      <a:lnTo>
                        <a:pt x="7804" y="9352"/>
                      </a:lnTo>
                      <a:lnTo>
                        <a:pt x="7803" y="9353"/>
                      </a:lnTo>
                      <a:cubicBezTo>
                        <a:pt x="7803" y="9353"/>
                        <a:pt x="7803" y="9352"/>
                        <a:pt x="7803" y="9352"/>
                      </a:cubicBezTo>
                      <a:close/>
                      <a:moveTo>
                        <a:pt x="10661" y="1160"/>
                      </a:moveTo>
                      <a:lnTo>
                        <a:pt x="10660" y="1161"/>
                      </a:lnTo>
                      <a:lnTo>
                        <a:pt x="10660" y="1160"/>
                      </a:lnTo>
                      <a:cubicBezTo>
                        <a:pt x="10660" y="1160"/>
                        <a:pt x="10661" y="1160"/>
                        <a:pt x="10661" y="1160"/>
                      </a:cubicBezTo>
                      <a:close/>
                      <a:moveTo>
                        <a:pt x="21530" y="9337"/>
                      </a:moveTo>
                      <a:cubicBezTo>
                        <a:pt x="21449" y="9032"/>
                        <a:pt x="21308" y="8784"/>
                        <a:pt x="21158" y="8598"/>
                      </a:cubicBezTo>
                      <a:lnTo>
                        <a:pt x="21158" y="8599"/>
                      </a:lnTo>
                      <a:cubicBezTo>
                        <a:pt x="21046" y="8459"/>
                        <a:pt x="20928" y="8352"/>
                        <a:pt x="20819" y="8268"/>
                      </a:cubicBezTo>
                      <a:lnTo>
                        <a:pt x="20820" y="8268"/>
                      </a:lnTo>
                      <a:lnTo>
                        <a:pt x="20819" y="8267"/>
                      </a:lnTo>
                      <a:cubicBezTo>
                        <a:pt x="20655" y="8141"/>
                        <a:pt x="20503" y="8062"/>
                        <a:pt x="20389" y="8011"/>
                      </a:cubicBezTo>
                      <a:lnTo>
                        <a:pt x="20388" y="8010"/>
                      </a:lnTo>
                      <a:cubicBezTo>
                        <a:pt x="20285" y="7964"/>
                        <a:pt x="20285" y="7964"/>
                        <a:pt x="20285" y="7964"/>
                      </a:cubicBezTo>
                      <a:lnTo>
                        <a:pt x="20272" y="7958"/>
                      </a:lnTo>
                      <a:lnTo>
                        <a:pt x="20257" y="7954"/>
                      </a:lnTo>
                      <a:cubicBezTo>
                        <a:pt x="20206" y="7939"/>
                        <a:pt x="20148" y="7922"/>
                        <a:pt x="20124" y="7915"/>
                      </a:cubicBezTo>
                      <a:cubicBezTo>
                        <a:pt x="20107" y="7910"/>
                        <a:pt x="20100" y="7910"/>
                        <a:pt x="20094" y="7909"/>
                      </a:cubicBezTo>
                      <a:cubicBezTo>
                        <a:pt x="20082" y="7907"/>
                        <a:pt x="20075" y="7906"/>
                        <a:pt x="20068" y="7906"/>
                      </a:cubicBezTo>
                      <a:cubicBezTo>
                        <a:pt x="20042" y="7904"/>
                        <a:pt x="20010" y="7903"/>
                        <a:pt x="19964" y="7902"/>
                      </a:cubicBezTo>
                      <a:cubicBezTo>
                        <a:pt x="19829" y="7898"/>
                        <a:pt x="19591" y="7896"/>
                        <a:pt x="19327" y="7896"/>
                      </a:cubicBezTo>
                      <a:lnTo>
                        <a:pt x="15077" y="7896"/>
                      </a:lnTo>
                      <a:cubicBezTo>
                        <a:pt x="14918" y="7897"/>
                        <a:pt x="14776" y="7874"/>
                        <a:pt x="14691" y="7846"/>
                      </a:cubicBezTo>
                      <a:cubicBezTo>
                        <a:pt x="14758" y="7484"/>
                        <a:pt x="14827" y="7077"/>
                        <a:pt x="14885" y="6662"/>
                      </a:cubicBezTo>
                      <a:cubicBezTo>
                        <a:pt x="14914" y="6453"/>
                        <a:pt x="14929" y="6343"/>
                        <a:pt x="14937" y="6285"/>
                      </a:cubicBezTo>
                      <a:cubicBezTo>
                        <a:pt x="14941" y="6256"/>
                        <a:pt x="14943" y="6239"/>
                        <a:pt x="14944" y="6229"/>
                      </a:cubicBezTo>
                      <a:lnTo>
                        <a:pt x="14946" y="6218"/>
                      </a:lnTo>
                      <a:lnTo>
                        <a:pt x="14947" y="6206"/>
                      </a:lnTo>
                      <a:lnTo>
                        <a:pt x="14947" y="6205"/>
                      </a:lnTo>
                      <a:cubicBezTo>
                        <a:pt x="14982" y="5769"/>
                        <a:pt x="15011" y="5412"/>
                        <a:pt x="15011" y="5412"/>
                      </a:cubicBezTo>
                      <a:lnTo>
                        <a:pt x="15011" y="5405"/>
                      </a:lnTo>
                      <a:lnTo>
                        <a:pt x="15012" y="5398"/>
                      </a:lnTo>
                      <a:cubicBezTo>
                        <a:pt x="15012" y="5397"/>
                        <a:pt x="15014" y="5339"/>
                        <a:pt x="15016" y="5267"/>
                      </a:cubicBezTo>
                      <a:lnTo>
                        <a:pt x="15017" y="5261"/>
                      </a:lnTo>
                      <a:lnTo>
                        <a:pt x="15017" y="5255"/>
                      </a:lnTo>
                      <a:cubicBezTo>
                        <a:pt x="15017" y="5255"/>
                        <a:pt x="15017" y="5255"/>
                        <a:pt x="15017" y="5190"/>
                      </a:cubicBezTo>
                      <a:lnTo>
                        <a:pt x="15017" y="5189"/>
                      </a:lnTo>
                      <a:cubicBezTo>
                        <a:pt x="15016" y="4713"/>
                        <a:pt x="14947" y="4231"/>
                        <a:pt x="14851" y="3754"/>
                      </a:cubicBezTo>
                      <a:lnTo>
                        <a:pt x="14851" y="3753"/>
                      </a:lnTo>
                      <a:cubicBezTo>
                        <a:pt x="14704" y="3038"/>
                        <a:pt x="14487" y="2333"/>
                        <a:pt x="14274" y="1758"/>
                      </a:cubicBezTo>
                      <a:lnTo>
                        <a:pt x="14273" y="1757"/>
                      </a:lnTo>
                      <a:lnTo>
                        <a:pt x="14274" y="1758"/>
                      </a:lnTo>
                      <a:cubicBezTo>
                        <a:pt x="14167" y="1470"/>
                        <a:pt x="14061" y="1215"/>
                        <a:pt x="13959" y="1000"/>
                      </a:cubicBezTo>
                      <a:lnTo>
                        <a:pt x="13959" y="999"/>
                      </a:lnTo>
                      <a:cubicBezTo>
                        <a:pt x="13907" y="892"/>
                        <a:pt x="13856" y="792"/>
                        <a:pt x="13800" y="696"/>
                      </a:cubicBezTo>
                      <a:lnTo>
                        <a:pt x="13799" y="696"/>
                      </a:lnTo>
                      <a:cubicBezTo>
                        <a:pt x="13771" y="648"/>
                        <a:pt x="13741" y="599"/>
                        <a:pt x="13704" y="548"/>
                      </a:cubicBezTo>
                      <a:lnTo>
                        <a:pt x="13704" y="547"/>
                      </a:lnTo>
                      <a:cubicBezTo>
                        <a:pt x="13670" y="500"/>
                        <a:pt x="13623" y="439"/>
                        <a:pt x="13559" y="375"/>
                      </a:cubicBezTo>
                      <a:lnTo>
                        <a:pt x="13559" y="374"/>
                      </a:lnTo>
                      <a:lnTo>
                        <a:pt x="13558" y="373"/>
                      </a:lnTo>
                      <a:cubicBezTo>
                        <a:pt x="13461" y="277"/>
                        <a:pt x="13361" y="211"/>
                        <a:pt x="13271" y="163"/>
                      </a:cubicBezTo>
                      <a:lnTo>
                        <a:pt x="13270" y="163"/>
                      </a:lnTo>
                      <a:cubicBezTo>
                        <a:pt x="13135" y="92"/>
                        <a:pt x="13006" y="54"/>
                        <a:pt x="12890" y="32"/>
                      </a:cubicBezTo>
                      <a:lnTo>
                        <a:pt x="12889" y="31"/>
                      </a:lnTo>
                      <a:cubicBezTo>
                        <a:pt x="12771" y="9"/>
                        <a:pt x="12656" y="0"/>
                        <a:pt x="12545" y="0"/>
                      </a:cubicBezTo>
                      <a:cubicBezTo>
                        <a:pt x="12381" y="0"/>
                        <a:pt x="12219" y="19"/>
                        <a:pt x="12059" y="53"/>
                      </a:cubicBezTo>
                      <a:lnTo>
                        <a:pt x="12058" y="53"/>
                      </a:lnTo>
                      <a:cubicBezTo>
                        <a:pt x="11819" y="105"/>
                        <a:pt x="11576" y="191"/>
                        <a:pt x="11340" y="336"/>
                      </a:cubicBezTo>
                      <a:lnTo>
                        <a:pt x="11339" y="337"/>
                      </a:lnTo>
                      <a:cubicBezTo>
                        <a:pt x="11221" y="410"/>
                        <a:pt x="11099" y="503"/>
                        <a:pt x="10982" y="628"/>
                      </a:cubicBezTo>
                      <a:lnTo>
                        <a:pt x="10982" y="629"/>
                      </a:lnTo>
                      <a:cubicBezTo>
                        <a:pt x="10885" y="734"/>
                        <a:pt x="10885" y="734"/>
                        <a:pt x="10885" y="734"/>
                      </a:cubicBezTo>
                      <a:lnTo>
                        <a:pt x="10859" y="761"/>
                      </a:lnTo>
                      <a:lnTo>
                        <a:pt x="10842" y="795"/>
                      </a:lnTo>
                      <a:cubicBezTo>
                        <a:pt x="10757" y="961"/>
                        <a:pt x="10688" y="1095"/>
                        <a:pt x="10684" y="1104"/>
                      </a:cubicBezTo>
                      <a:cubicBezTo>
                        <a:pt x="10682" y="1108"/>
                        <a:pt x="10680" y="1110"/>
                        <a:pt x="10679" y="1113"/>
                      </a:cubicBezTo>
                      <a:cubicBezTo>
                        <a:pt x="10679" y="1113"/>
                        <a:pt x="10678" y="1114"/>
                        <a:pt x="10678" y="1115"/>
                      </a:cubicBezTo>
                      <a:cubicBezTo>
                        <a:pt x="10678" y="1116"/>
                        <a:pt x="10677" y="1117"/>
                        <a:pt x="10677" y="1118"/>
                      </a:cubicBezTo>
                      <a:cubicBezTo>
                        <a:pt x="10677" y="1118"/>
                        <a:pt x="10676" y="1119"/>
                        <a:pt x="10676" y="1119"/>
                      </a:cubicBezTo>
                      <a:lnTo>
                        <a:pt x="10676" y="1121"/>
                      </a:lnTo>
                      <a:cubicBezTo>
                        <a:pt x="10675" y="1122"/>
                        <a:pt x="10675" y="1123"/>
                        <a:pt x="10674" y="1123"/>
                      </a:cubicBezTo>
                      <a:cubicBezTo>
                        <a:pt x="10673" y="1127"/>
                        <a:pt x="10672" y="1130"/>
                        <a:pt x="10671" y="1133"/>
                      </a:cubicBezTo>
                      <a:lnTo>
                        <a:pt x="10669" y="1136"/>
                      </a:lnTo>
                      <a:lnTo>
                        <a:pt x="10669" y="1137"/>
                      </a:lnTo>
                      <a:lnTo>
                        <a:pt x="10667" y="1142"/>
                      </a:lnTo>
                      <a:cubicBezTo>
                        <a:pt x="10666" y="1146"/>
                        <a:pt x="10663" y="1152"/>
                        <a:pt x="10660" y="1160"/>
                      </a:cubicBezTo>
                      <a:lnTo>
                        <a:pt x="10660" y="1161"/>
                      </a:lnTo>
                      <a:lnTo>
                        <a:pt x="10657" y="1168"/>
                      </a:lnTo>
                      <a:lnTo>
                        <a:pt x="10656" y="1171"/>
                      </a:lnTo>
                      <a:lnTo>
                        <a:pt x="10655" y="1174"/>
                      </a:lnTo>
                      <a:lnTo>
                        <a:pt x="10654" y="1177"/>
                      </a:lnTo>
                      <a:lnTo>
                        <a:pt x="10652" y="1184"/>
                      </a:lnTo>
                      <a:lnTo>
                        <a:pt x="10649" y="1195"/>
                      </a:lnTo>
                      <a:cubicBezTo>
                        <a:pt x="10648" y="1199"/>
                        <a:pt x="10647" y="1203"/>
                        <a:pt x="10645" y="1211"/>
                      </a:cubicBezTo>
                      <a:cubicBezTo>
                        <a:pt x="10644" y="1214"/>
                        <a:pt x="10643" y="1218"/>
                        <a:pt x="10643" y="1223"/>
                      </a:cubicBezTo>
                      <a:cubicBezTo>
                        <a:pt x="10634" y="1254"/>
                        <a:pt x="10622" y="1292"/>
                        <a:pt x="10610" y="1335"/>
                      </a:cubicBezTo>
                      <a:lnTo>
                        <a:pt x="10605" y="1351"/>
                      </a:lnTo>
                      <a:lnTo>
                        <a:pt x="10602" y="1368"/>
                      </a:lnTo>
                      <a:cubicBezTo>
                        <a:pt x="10602" y="1368"/>
                        <a:pt x="10602" y="1368"/>
                        <a:pt x="10588" y="1447"/>
                      </a:cubicBezTo>
                      <a:lnTo>
                        <a:pt x="10587" y="1448"/>
                      </a:lnTo>
                      <a:lnTo>
                        <a:pt x="10587" y="1449"/>
                      </a:lnTo>
                      <a:cubicBezTo>
                        <a:pt x="10564" y="1583"/>
                        <a:pt x="10553" y="1709"/>
                        <a:pt x="10546" y="1834"/>
                      </a:cubicBezTo>
                      <a:cubicBezTo>
                        <a:pt x="10539" y="1960"/>
                        <a:pt x="10536" y="2088"/>
                        <a:pt x="10536" y="2220"/>
                      </a:cubicBezTo>
                      <a:cubicBezTo>
                        <a:pt x="10537" y="2598"/>
                        <a:pt x="10557" y="3011"/>
                        <a:pt x="10577" y="3385"/>
                      </a:cubicBezTo>
                      <a:cubicBezTo>
                        <a:pt x="10586" y="3572"/>
                        <a:pt x="10596" y="3748"/>
                        <a:pt x="10603" y="3900"/>
                      </a:cubicBezTo>
                      <a:cubicBezTo>
                        <a:pt x="10609" y="4029"/>
                        <a:pt x="10613" y="4142"/>
                        <a:pt x="10614" y="4220"/>
                      </a:cubicBezTo>
                      <a:cubicBezTo>
                        <a:pt x="10611" y="4227"/>
                        <a:pt x="10608" y="4233"/>
                        <a:pt x="10606" y="4239"/>
                      </a:cubicBezTo>
                      <a:cubicBezTo>
                        <a:pt x="10603" y="4244"/>
                        <a:pt x="10597" y="4257"/>
                        <a:pt x="10582" y="4289"/>
                      </a:cubicBezTo>
                      <a:cubicBezTo>
                        <a:pt x="10523" y="4413"/>
                        <a:pt x="10438" y="4586"/>
                        <a:pt x="10335" y="4789"/>
                      </a:cubicBezTo>
                      <a:cubicBezTo>
                        <a:pt x="9975" y="5502"/>
                        <a:pt x="9399" y="6588"/>
                        <a:pt x="8876" y="7534"/>
                      </a:cubicBezTo>
                      <a:cubicBezTo>
                        <a:pt x="8614" y="8007"/>
                        <a:pt x="8365" y="8446"/>
                        <a:pt x="8165" y="8783"/>
                      </a:cubicBezTo>
                      <a:cubicBezTo>
                        <a:pt x="8065" y="8951"/>
                        <a:pt x="7977" y="9094"/>
                        <a:pt x="7910" y="9197"/>
                      </a:cubicBezTo>
                      <a:cubicBezTo>
                        <a:pt x="7877" y="9248"/>
                        <a:pt x="7848" y="9290"/>
                        <a:pt x="7829" y="9317"/>
                      </a:cubicBezTo>
                      <a:cubicBezTo>
                        <a:pt x="7824" y="9324"/>
                        <a:pt x="7822" y="9328"/>
                        <a:pt x="7820" y="9330"/>
                      </a:cubicBezTo>
                      <a:lnTo>
                        <a:pt x="7811" y="9343"/>
                      </a:lnTo>
                      <a:lnTo>
                        <a:pt x="7810" y="9344"/>
                      </a:lnTo>
                      <a:cubicBezTo>
                        <a:pt x="7799" y="9355"/>
                        <a:pt x="7781" y="9374"/>
                        <a:pt x="7756" y="9400"/>
                      </a:cubicBezTo>
                      <a:cubicBezTo>
                        <a:pt x="7722" y="9435"/>
                        <a:pt x="7677" y="9481"/>
                        <a:pt x="7628" y="9532"/>
                      </a:cubicBezTo>
                      <a:cubicBezTo>
                        <a:pt x="7617" y="9543"/>
                        <a:pt x="7588" y="9567"/>
                        <a:pt x="7517" y="9628"/>
                      </a:cubicBezTo>
                      <a:lnTo>
                        <a:pt x="7519" y="9627"/>
                      </a:lnTo>
                      <a:lnTo>
                        <a:pt x="7517" y="9628"/>
                      </a:lnTo>
                      <a:cubicBezTo>
                        <a:pt x="7450" y="9686"/>
                        <a:pt x="7425" y="9707"/>
                        <a:pt x="7416" y="9715"/>
                      </a:cubicBezTo>
                      <a:cubicBezTo>
                        <a:pt x="7365" y="9755"/>
                        <a:pt x="7319" y="9789"/>
                        <a:pt x="7285" y="9814"/>
                      </a:cubicBezTo>
                      <a:cubicBezTo>
                        <a:pt x="7274" y="9814"/>
                        <a:pt x="7263" y="9814"/>
                        <a:pt x="7250" y="9813"/>
                      </a:cubicBezTo>
                      <a:cubicBezTo>
                        <a:pt x="7124" y="9810"/>
                        <a:pt x="6900" y="9808"/>
                        <a:pt x="6644" y="9808"/>
                      </a:cubicBezTo>
                      <a:lnTo>
                        <a:pt x="918" y="9808"/>
                      </a:lnTo>
                      <a:cubicBezTo>
                        <a:pt x="698" y="9809"/>
                        <a:pt x="499" y="9855"/>
                        <a:pt x="333" y="9945"/>
                      </a:cubicBezTo>
                      <a:cubicBezTo>
                        <a:pt x="251" y="9992"/>
                        <a:pt x="175" y="10050"/>
                        <a:pt x="112" y="10132"/>
                      </a:cubicBezTo>
                      <a:cubicBezTo>
                        <a:pt x="80" y="10174"/>
                        <a:pt x="53" y="10222"/>
                        <a:pt x="32" y="10277"/>
                      </a:cubicBezTo>
                      <a:cubicBezTo>
                        <a:pt x="12" y="10333"/>
                        <a:pt x="0" y="10396"/>
                        <a:pt x="0" y="10460"/>
                      </a:cubicBezTo>
                      <a:cubicBezTo>
                        <a:pt x="0" y="10472"/>
                        <a:pt x="1" y="10485"/>
                        <a:pt x="1" y="10498"/>
                      </a:cubicBezTo>
                      <a:lnTo>
                        <a:pt x="1" y="10496"/>
                      </a:lnTo>
                      <a:lnTo>
                        <a:pt x="1" y="10498"/>
                      </a:lnTo>
                      <a:cubicBezTo>
                        <a:pt x="17" y="10711"/>
                        <a:pt x="55" y="11243"/>
                        <a:pt x="86" y="11679"/>
                      </a:cubicBezTo>
                      <a:lnTo>
                        <a:pt x="720" y="20555"/>
                      </a:lnTo>
                      <a:cubicBezTo>
                        <a:pt x="741" y="20849"/>
                        <a:pt x="864" y="21109"/>
                        <a:pt x="1042" y="21295"/>
                      </a:cubicBezTo>
                      <a:cubicBezTo>
                        <a:pt x="1220" y="21481"/>
                        <a:pt x="1458" y="21600"/>
                        <a:pt x="1717" y="21600"/>
                      </a:cubicBezTo>
                      <a:lnTo>
                        <a:pt x="1722" y="21600"/>
                      </a:lnTo>
                      <a:lnTo>
                        <a:pt x="1723" y="21600"/>
                      </a:lnTo>
                      <a:lnTo>
                        <a:pt x="6646" y="21562"/>
                      </a:lnTo>
                      <a:cubicBezTo>
                        <a:pt x="6906" y="21560"/>
                        <a:pt x="7143" y="21436"/>
                        <a:pt x="7313" y="21241"/>
                      </a:cubicBezTo>
                      <a:cubicBezTo>
                        <a:pt x="7483" y="21047"/>
                        <a:pt x="7590" y="20777"/>
                        <a:pt x="7590" y="20480"/>
                      </a:cubicBezTo>
                      <a:lnTo>
                        <a:pt x="7590" y="20286"/>
                      </a:lnTo>
                      <a:cubicBezTo>
                        <a:pt x="7590" y="20087"/>
                        <a:pt x="7592" y="19905"/>
                        <a:pt x="7595" y="19769"/>
                      </a:cubicBezTo>
                      <a:cubicBezTo>
                        <a:pt x="7639" y="19769"/>
                        <a:pt x="7678" y="19769"/>
                        <a:pt x="7710" y="19770"/>
                      </a:cubicBezTo>
                      <a:cubicBezTo>
                        <a:pt x="7716" y="19770"/>
                        <a:pt x="7721" y="19770"/>
                        <a:pt x="7726" y="19770"/>
                      </a:cubicBezTo>
                      <a:cubicBezTo>
                        <a:pt x="7745" y="19786"/>
                        <a:pt x="7767" y="19805"/>
                        <a:pt x="7794" y="19828"/>
                      </a:cubicBezTo>
                      <a:lnTo>
                        <a:pt x="7793" y="19827"/>
                      </a:lnTo>
                      <a:lnTo>
                        <a:pt x="7794" y="19828"/>
                      </a:lnTo>
                      <a:cubicBezTo>
                        <a:pt x="7854" y="19879"/>
                        <a:pt x="7935" y="19948"/>
                        <a:pt x="8033" y="20026"/>
                      </a:cubicBezTo>
                      <a:lnTo>
                        <a:pt x="8033" y="20027"/>
                      </a:lnTo>
                      <a:cubicBezTo>
                        <a:pt x="8315" y="20250"/>
                        <a:pt x="8591" y="20367"/>
                        <a:pt x="8796" y="20433"/>
                      </a:cubicBezTo>
                      <a:lnTo>
                        <a:pt x="8797" y="20433"/>
                      </a:lnTo>
                      <a:cubicBezTo>
                        <a:pt x="8986" y="20494"/>
                        <a:pt x="8986" y="20494"/>
                        <a:pt x="8986" y="20494"/>
                      </a:cubicBezTo>
                      <a:lnTo>
                        <a:pt x="9007" y="20500"/>
                      </a:lnTo>
                      <a:lnTo>
                        <a:pt x="9028" y="20503"/>
                      </a:lnTo>
                      <a:cubicBezTo>
                        <a:pt x="9072" y="20508"/>
                        <a:pt x="9114" y="20512"/>
                        <a:pt x="9146" y="20516"/>
                      </a:cubicBezTo>
                      <a:cubicBezTo>
                        <a:pt x="9162" y="20518"/>
                        <a:pt x="9175" y="20519"/>
                        <a:pt x="9185" y="20520"/>
                      </a:cubicBezTo>
                      <a:cubicBezTo>
                        <a:pt x="9195" y="20521"/>
                        <a:pt x="9200" y="20522"/>
                        <a:pt x="9204" y="20522"/>
                      </a:cubicBezTo>
                      <a:lnTo>
                        <a:pt x="9199" y="20522"/>
                      </a:lnTo>
                      <a:lnTo>
                        <a:pt x="9204" y="20522"/>
                      </a:lnTo>
                      <a:cubicBezTo>
                        <a:pt x="9223" y="20524"/>
                        <a:pt x="9235" y="20525"/>
                        <a:pt x="9253" y="20525"/>
                      </a:cubicBezTo>
                      <a:cubicBezTo>
                        <a:pt x="9260" y="20525"/>
                        <a:pt x="9582" y="20527"/>
                        <a:pt x="9967" y="20529"/>
                      </a:cubicBezTo>
                      <a:cubicBezTo>
                        <a:pt x="9967" y="20529"/>
                        <a:pt x="12800" y="20543"/>
                        <a:pt x="15200" y="20543"/>
                      </a:cubicBezTo>
                      <a:cubicBezTo>
                        <a:pt x="15800" y="20543"/>
                        <a:pt x="16329" y="20542"/>
                        <a:pt x="16717" y="20539"/>
                      </a:cubicBezTo>
                      <a:cubicBezTo>
                        <a:pt x="16911" y="20538"/>
                        <a:pt x="17069" y="20536"/>
                        <a:pt x="17186" y="20533"/>
                      </a:cubicBezTo>
                      <a:cubicBezTo>
                        <a:pt x="17245" y="20532"/>
                        <a:pt x="17293" y="20531"/>
                        <a:pt x="17335" y="20529"/>
                      </a:cubicBezTo>
                      <a:lnTo>
                        <a:pt x="17338" y="20529"/>
                      </a:lnTo>
                      <a:lnTo>
                        <a:pt x="17336" y="20529"/>
                      </a:lnTo>
                      <a:cubicBezTo>
                        <a:pt x="17356" y="20528"/>
                        <a:pt x="17377" y="20527"/>
                        <a:pt x="17401" y="20525"/>
                      </a:cubicBezTo>
                      <a:lnTo>
                        <a:pt x="17400" y="20525"/>
                      </a:lnTo>
                      <a:lnTo>
                        <a:pt x="17402" y="20525"/>
                      </a:lnTo>
                      <a:cubicBezTo>
                        <a:pt x="17412" y="20524"/>
                        <a:pt x="17429" y="20523"/>
                        <a:pt x="17449" y="20520"/>
                      </a:cubicBezTo>
                      <a:cubicBezTo>
                        <a:pt x="17459" y="20519"/>
                        <a:pt x="17473" y="20517"/>
                        <a:pt x="17490" y="20514"/>
                      </a:cubicBezTo>
                      <a:lnTo>
                        <a:pt x="17491" y="20514"/>
                      </a:lnTo>
                      <a:lnTo>
                        <a:pt x="17492" y="20514"/>
                      </a:lnTo>
                      <a:cubicBezTo>
                        <a:pt x="17505" y="20512"/>
                        <a:pt x="17534" y="20506"/>
                        <a:pt x="17569" y="20496"/>
                      </a:cubicBezTo>
                      <a:lnTo>
                        <a:pt x="17571" y="20496"/>
                      </a:lnTo>
                      <a:cubicBezTo>
                        <a:pt x="17728" y="20451"/>
                        <a:pt x="17948" y="20359"/>
                        <a:pt x="18205" y="20177"/>
                      </a:cubicBezTo>
                      <a:lnTo>
                        <a:pt x="18207" y="20176"/>
                      </a:lnTo>
                      <a:lnTo>
                        <a:pt x="18205" y="20177"/>
                      </a:lnTo>
                      <a:cubicBezTo>
                        <a:pt x="18462" y="19996"/>
                        <a:pt x="18757" y="19728"/>
                        <a:pt x="19082" y="19335"/>
                      </a:cubicBezTo>
                      <a:cubicBezTo>
                        <a:pt x="19284" y="19091"/>
                        <a:pt x="19440" y="18843"/>
                        <a:pt x="19547" y="18577"/>
                      </a:cubicBezTo>
                      <a:cubicBezTo>
                        <a:pt x="19600" y="18444"/>
                        <a:pt x="19640" y="18309"/>
                        <a:pt x="19666" y="18174"/>
                      </a:cubicBezTo>
                      <a:cubicBezTo>
                        <a:pt x="19691" y="18041"/>
                        <a:pt x="19702" y="17914"/>
                        <a:pt x="19702" y="17795"/>
                      </a:cubicBezTo>
                      <a:lnTo>
                        <a:pt x="19702" y="17791"/>
                      </a:lnTo>
                      <a:lnTo>
                        <a:pt x="19702" y="17789"/>
                      </a:lnTo>
                      <a:lnTo>
                        <a:pt x="19702" y="17787"/>
                      </a:lnTo>
                      <a:cubicBezTo>
                        <a:pt x="19702" y="17589"/>
                        <a:pt x="19673" y="17425"/>
                        <a:pt x="19652" y="17320"/>
                      </a:cubicBezTo>
                      <a:lnTo>
                        <a:pt x="19652" y="17319"/>
                      </a:lnTo>
                      <a:cubicBezTo>
                        <a:pt x="19642" y="17268"/>
                        <a:pt x="19633" y="17227"/>
                        <a:pt x="19628" y="17206"/>
                      </a:cubicBezTo>
                      <a:lnTo>
                        <a:pt x="19629" y="17207"/>
                      </a:lnTo>
                      <a:cubicBezTo>
                        <a:pt x="19627" y="17202"/>
                        <a:pt x="19627" y="17199"/>
                        <a:pt x="19627" y="17197"/>
                      </a:cubicBezTo>
                      <a:lnTo>
                        <a:pt x="19625" y="17189"/>
                      </a:lnTo>
                      <a:lnTo>
                        <a:pt x="19625" y="17188"/>
                      </a:lnTo>
                      <a:lnTo>
                        <a:pt x="19624" y="17186"/>
                      </a:lnTo>
                      <a:lnTo>
                        <a:pt x="19624" y="17181"/>
                      </a:lnTo>
                      <a:lnTo>
                        <a:pt x="19604" y="17071"/>
                      </a:lnTo>
                      <a:cubicBezTo>
                        <a:pt x="19693" y="16977"/>
                        <a:pt x="19769" y="16877"/>
                        <a:pt x="19839" y="16774"/>
                      </a:cubicBezTo>
                      <a:lnTo>
                        <a:pt x="19839" y="16773"/>
                      </a:lnTo>
                      <a:cubicBezTo>
                        <a:pt x="19975" y="16571"/>
                        <a:pt x="20091" y="16344"/>
                        <a:pt x="20181" y="16094"/>
                      </a:cubicBezTo>
                      <a:lnTo>
                        <a:pt x="20182" y="16093"/>
                      </a:lnTo>
                      <a:lnTo>
                        <a:pt x="20182" y="16094"/>
                      </a:lnTo>
                      <a:cubicBezTo>
                        <a:pt x="20227" y="15968"/>
                        <a:pt x="20266" y="15835"/>
                        <a:pt x="20295" y="15692"/>
                      </a:cubicBezTo>
                      <a:cubicBezTo>
                        <a:pt x="20324" y="15550"/>
                        <a:pt x="20343" y="15395"/>
                        <a:pt x="20343" y="15228"/>
                      </a:cubicBezTo>
                      <a:lnTo>
                        <a:pt x="20343" y="15227"/>
                      </a:lnTo>
                      <a:cubicBezTo>
                        <a:pt x="20343" y="15137"/>
                        <a:pt x="20338" y="15042"/>
                        <a:pt x="20323" y="14943"/>
                      </a:cubicBezTo>
                      <a:cubicBezTo>
                        <a:pt x="20295" y="14750"/>
                        <a:pt x="20245" y="14581"/>
                        <a:pt x="20190" y="14432"/>
                      </a:cubicBezTo>
                      <a:cubicBezTo>
                        <a:pt x="20195" y="14425"/>
                        <a:pt x="20200" y="14417"/>
                        <a:pt x="20205" y="14410"/>
                      </a:cubicBezTo>
                      <a:cubicBezTo>
                        <a:pt x="20233" y="14369"/>
                        <a:pt x="20270" y="14322"/>
                        <a:pt x="20310" y="14276"/>
                      </a:cubicBezTo>
                      <a:lnTo>
                        <a:pt x="20321" y="14264"/>
                      </a:lnTo>
                      <a:lnTo>
                        <a:pt x="20330" y="14251"/>
                      </a:lnTo>
                      <a:cubicBezTo>
                        <a:pt x="20330" y="14251"/>
                        <a:pt x="20330" y="14251"/>
                        <a:pt x="20454" y="14070"/>
                      </a:cubicBezTo>
                      <a:lnTo>
                        <a:pt x="20454" y="14069"/>
                      </a:lnTo>
                      <a:cubicBezTo>
                        <a:pt x="20598" y="13860"/>
                        <a:pt x="20739" y="13613"/>
                        <a:pt x="20853" y="13325"/>
                      </a:cubicBezTo>
                      <a:cubicBezTo>
                        <a:pt x="20953" y="13075"/>
                        <a:pt x="21006" y="12808"/>
                        <a:pt x="21006" y="12545"/>
                      </a:cubicBezTo>
                      <a:lnTo>
                        <a:pt x="21006" y="12541"/>
                      </a:lnTo>
                      <a:lnTo>
                        <a:pt x="21006" y="12540"/>
                      </a:lnTo>
                      <a:cubicBezTo>
                        <a:pt x="21006" y="12380"/>
                        <a:pt x="20987" y="12227"/>
                        <a:pt x="20953" y="12086"/>
                      </a:cubicBezTo>
                      <a:lnTo>
                        <a:pt x="20952" y="12081"/>
                      </a:lnTo>
                      <a:lnTo>
                        <a:pt x="20954" y="12086"/>
                      </a:lnTo>
                      <a:cubicBezTo>
                        <a:pt x="20918" y="11937"/>
                        <a:pt x="20918" y="11937"/>
                        <a:pt x="20918" y="11937"/>
                      </a:cubicBezTo>
                      <a:lnTo>
                        <a:pt x="20911" y="11907"/>
                      </a:lnTo>
                      <a:lnTo>
                        <a:pt x="20902" y="11888"/>
                      </a:lnTo>
                      <a:lnTo>
                        <a:pt x="20902" y="11882"/>
                      </a:lnTo>
                      <a:cubicBezTo>
                        <a:pt x="20902" y="11864"/>
                        <a:pt x="20908" y="11824"/>
                        <a:pt x="20924" y="11783"/>
                      </a:cubicBezTo>
                      <a:cubicBezTo>
                        <a:pt x="20940" y="11741"/>
                        <a:pt x="20964" y="11698"/>
                        <a:pt x="20992" y="11665"/>
                      </a:cubicBezTo>
                      <a:lnTo>
                        <a:pt x="21006" y="11649"/>
                      </a:lnTo>
                      <a:lnTo>
                        <a:pt x="21017" y="11630"/>
                      </a:lnTo>
                      <a:cubicBezTo>
                        <a:pt x="21017" y="11630"/>
                        <a:pt x="21017" y="11630"/>
                        <a:pt x="21133" y="11440"/>
                      </a:cubicBezTo>
                      <a:cubicBezTo>
                        <a:pt x="21295" y="11172"/>
                        <a:pt x="21441" y="10846"/>
                        <a:pt x="21531" y="10466"/>
                      </a:cubicBezTo>
                      <a:cubicBezTo>
                        <a:pt x="21576" y="10276"/>
                        <a:pt x="21600" y="10084"/>
                        <a:pt x="21600" y="9894"/>
                      </a:cubicBezTo>
                      <a:lnTo>
                        <a:pt x="21600" y="9891"/>
                      </a:lnTo>
                      <a:lnTo>
                        <a:pt x="21600" y="9890"/>
                      </a:lnTo>
                      <a:lnTo>
                        <a:pt x="21600" y="9889"/>
                      </a:lnTo>
                      <a:lnTo>
                        <a:pt x="21600" y="9887"/>
                      </a:lnTo>
                      <a:cubicBezTo>
                        <a:pt x="21600" y="9696"/>
                        <a:pt x="21576" y="9510"/>
                        <a:pt x="21530" y="9337"/>
                      </a:cubicBezTo>
                      <a:close/>
                      <a:moveTo>
                        <a:pt x="21530" y="9337"/>
                      </a:moveTo>
                    </a:path>
                  </a:pathLst>
                </a:custGeom>
                <a:solidFill>
                  <a:srgbClr val="39BD91"/>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18" name="AutoShape 4"/>
                <p:cNvSpPr/>
                <p:nvPr/>
              </p:nvSpPr>
              <p:spPr bwMode="auto">
                <a:xfrm>
                  <a:off x="1656" y="202"/>
                  <a:ext cx="3093" cy="3717"/>
                </a:xfrm>
                <a:custGeom>
                  <a:avLst/>
                  <a:gdLst>
                    <a:gd name="T0" fmla="*/ 55 w 21277"/>
                    <a:gd name="T1" fmla="*/ 11590 h 21400"/>
                    <a:gd name="T2" fmla="*/ 1979 w 21277"/>
                    <a:gd name="T3" fmla="*/ 10441 h 21400"/>
                    <a:gd name="T4" fmla="*/ 6760 w 21277"/>
                    <a:gd name="T5" fmla="*/ 4007 h 21400"/>
                    <a:gd name="T6" fmla="*/ 6760 w 21277"/>
                    <a:gd name="T7" fmla="*/ 606 h 21400"/>
                    <a:gd name="T8" fmla="*/ 9124 w 21277"/>
                    <a:gd name="T9" fmla="*/ 147 h 21400"/>
                    <a:gd name="T10" fmla="*/ 10937 w 21277"/>
                    <a:gd name="T11" fmla="*/ 5018 h 21400"/>
                    <a:gd name="T12" fmla="*/ 10058 w 21277"/>
                    <a:gd name="T13" fmla="*/ 9108 h 21400"/>
                    <a:gd name="T14" fmla="*/ 20061 w 21277"/>
                    <a:gd name="T15" fmla="*/ 9108 h 21400"/>
                    <a:gd name="T16" fmla="*/ 21215 w 21277"/>
                    <a:gd name="T17" fmla="*/ 10625 h 21400"/>
                    <a:gd name="T18" fmla="*/ 19511 w 21277"/>
                    <a:gd name="T19" fmla="*/ 12325 h 21400"/>
                    <a:gd name="T20" fmla="*/ 20226 w 21277"/>
                    <a:gd name="T21" fmla="*/ 13750 h 21400"/>
                    <a:gd name="T22" fmla="*/ 18632 w 21277"/>
                    <a:gd name="T23" fmla="*/ 15267 h 21400"/>
                    <a:gd name="T24" fmla="*/ 19292 w 21277"/>
                    <a:gd name="T25" fmla="*/ 16278 h 21400"/>
                    <a:gd name="T26" fmla="*/ 18357 w 21277"/>
                    <a:gd name="T27" fmla="*/ 17840 h 21400"/>
                    <a:gd name="T28" fmla="*/ 17643 w 21277"/>
                    <a:gd name="T29" fmla="*/ 18300 h 21400"/>
                    <a:gd name="T30" fmla="*/ 18192 w 21277"/>
                    <a:gd name="T31" fmla="*/ 18851 h 21400"/>
                    <a:gd name="T32" fmla="*/ 17698 w 21277"/>
                    <a:gd name="T33" fmla="*/ 20368 h 21400"/>
                    <a:gd name="T34" fmla="*/ 15994 w 21277"/>
                    <a:gd name="T35" fmla="*/ 21379 h 21400"/>
                    <a:gd name="T36" fmla="*/ 3298 w 21277"/>
                    <a:gd name="T37" fmla="*/ 21379 h 21400"/>
                    <a:gd name="T38" fmla="*/ 2144 w 21277"/>
                    <a:gd name="T39" fmla="*/ 21011 h 21400"/>
                    <a:gd name="T40" fmla="*/ 989 w 21277"/>
                    <a:gd name="T41" fmla="*/ 20506 h 21400"/>
                    <a:gd name="T42" fmla="*/ 0 w 21277"/>
                    <a:gd name="T43" fmla="*/ 20506 h 21400"/>
                    <a:gd name="T44" fmla="*/ 55 w 21277"/>
                    <a:gd name="T45" fmla="*/ 11590 h 21400"/>
                    <a:gd name="T46" fmla="*/ 55 w 21277"/>
                    <a:gd name="T47" fmla="*/ 11590 h 2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77" h="21400">
                      <a:moveTo>
                        <a:pt x="55" y="11590"/>
                      </a:moveTo>
                      <a:cubicBezTo>
                        <a:pt x="55" y="11590"/>
                        <a:pt x="1264" y="11039"/>
                        <a:pt x="1979" y="10441"/>
                      </a:cubicBezTo>
                      <a:cubicBezTo>
                        <a:pt x="2693" y="9844"/>
                        <a:pt x="6650" y="4375"/>
                        <a:pt x="6760" y="4007"/>
                      </a:cubicBezTo>
                      <a:cubicBezTo>
                        <a:pt x="6870" y="3639"/>
                        <a:pt x="6486" y="1158"/>
                        <a:pt x="6760" y="606"/>
                      </a:cubicBezTo>
                      <a:cubicBezTo>
                        <a:pt x="7035" y="55"/>
                        <a:pt x="8684" y="-175"/>
                        <a:pt x="9124" y="147"/>
                      </a:cubicBezTo>
                      <a:cubicBezTo>
                        <a:pt x="9563" y="468"/>
                        <a:pt x="11047" y="3364"/>
                        <a:pt x="10937" y="5018"/>
                      </a:cubicBezTo>
                      <a:cubicBezTo>
                        <a:pt x="10827" y="6673"/>
                        <a:pt x="10058" y="9108"/>
                        <a:pt x="10058" y="9108"/>
                      </a:cubicBezTo>
                      <a:lnTo>
                        <a:pt x="20061" y="9108"/>
                      </a:lnTo>
                      <a:cubicBezTo>
                        <a:pt x="20061" y="9108"/>
                        <a:pt x="21600" y="9430"/>
                        <a:pt x="21215" y="10625"/>
                      </a:cubicBezTo>
                      <a:cubicBezTo>
                        <a:pt x="20831" y="11820"/>
                        <a:pt x="19511" y="12325"/>
                        <a:pt x="19511" y="12325"/>
                      </a:cubicBezTo>
                      <a:cubicBezTo>
                        <a:pt x="19511" y="12325"/>
                        <a:pt x="20721" y="12831"/>
                        <a:pt x="20226" y="13750"/>
                      </a:cubicBezTo>
                      <a:cubicBezTo>
                        <a:pt x="19731" y="14669"/>
                        <a:pt x="18632" y="15267"/>
                        <a:pt x="18632" y="15267"/>
                      </a:cubicBezTo>
                      <a:cubicBezTo>
                        <a:pt x="18632" y="15267"/>
                        <a:pt x="19182" y="15726"/>
                        <a:pt x="19292" y="16278"/>
                      </a:cubicBezTo>
                      <a:cubicBezTo>
                        <a:pt x="19401" y="16829"/>
                        <a:pt x="18797" y="17657"/>
                        <a:pt x="18357" y="17840"/>
                      </a:cubicBezTo>
                      <a:cubicBezTo>
                        <a:pt x="17918" y="18024"/>
                        <a:pt x="17643" y="18300"/>
                        <a:pt x="17643" y="18300"/>
                      </a:cubicBezTo>
                      <a:cubicBezTo>
                        <a:pt x="17643" y="18300"/>
                        <a:pt x="18137" y="18530"/>
                        <a:pt x="18192" y="18851"/>
                      </a:cubicBezTo>
                      <a:cubicBezTo>
                        <a:pt x="18247" y="19173"/>
                        <a:pt x="18577" y="19587"/>
                        <a:pt x="17698" y="20368"/>
                      </a:cubicBezTo>
                      <a:cubicBezTo>
                        <a:pt x="16818" y="21149"/>
                        <a:pt x="16214" y="21333"/>
                        <a:pt x="15994" y="21379"/>
                      </a:cubicBezTo>
                      <a:cubicBezTo>
                        <a:pt x="15774" y="21425"/>
                        <a:pt x="3298" y="21379"/>
                        <a:pt x="3298" y="21379"/>
                      </a:cubicBezTo>
                      <a:cubicBezTo>
                        <a:pt x="3298" y="21379"/>
                        <a:pt x="2693" y="21333"/>
                        <a:pt x="2144" y="21011"/>
                      </a:cubicBezTo>
                      <a:cubicBezTo>
                        <a:pt x="1594" y="20690"/>
                        <a:pt x="1429" y="20506"/>
                        <a:pt x="989" y="20506"/>
                      </a:cubicBezTo>
                      <a:cubicBezTo>
                        <a:pt x="550" y="20506"/>
                        <a:pt x="0" y="20506"/>
                        <a:pt x="0" y="20506"/>
                      </a:cubicBezTo>
                      <a:cubicBezTo>
                        <a:pt x="0" y="20506"/>
                        <a:pt x="55" y="11590"/>
                        <a:pt x="55" y="11590"/>
                      </a:cubicBezTo>
                      <a:close/>
                      <a:moveTo>
                        <a:pt x="55" y="11590"/>
                      </a:moveTo>
                    </a:path>
                  </a:pathLst>
                </a:custGeom>
                <a:solidFill>
                  <a:srgbClr val="F0F7F7"/>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15" name="AutoShape 6"/>
              <p:cNvSpPr/>
              <p:nvPr/>
            </p:nvSpPr>
            <p:spPr bwMode="auto">
              <a:xfrm>
                <a:off x="236" y="2162"/>
                <a:ext cx="1326" cy="1964"/>
              </a:xfrm>
              <a:custGeom>
                <a:avLst/>
                <a:gdLst>
                  <a:gd name="T0" fmla="*/ 0 w 21600"/>
                  <a:gd name="T1" fmla="*/ 0 h 21600"/>
                  <a:gd name="T2" fmla="*/ 2602 w 21600"/>
                  <a:gd name="T3" fmla="*/ 21600 h 21600"/>
                  <a:gd name="T4" fmla="*/ 21600 w 21600"/>
                  <a:gd name="T5" fmla="*/ 21512 h 21600"/>
                  <a:gd name="T6" fmla="*/ 21600 w 21600"/>
                  <a:gd name="T7" fmla="*/ 0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602" y="21600"/>
                    </a:lnTo>
                    <a:lnTo>
                      <a:pt x="21600" y="21512"/>
                    </a:lnTo>
                    <a:lnTo>
                      <a:pt x="21600" y="0"/>
                    </a:lnTo>
                    <a:cubicBezTo>
                      <a:pt x="21600" y="0"/>
                      <a:pt x="0" y="0"/>
                      <a:pt x="0" y="0"/>
                    </a:cubicBezTo>
                    <a:close/>
                    <a:moveTo>
                      <a:pt x="0" y="0"/>
                    </a:moveTo>
                  </a:path>
                </a:pathLst>
              </a:custGeom>
              <a:solidFill>
                <a:srgbClr val="7E7E7D"/>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16" name="AutoShape 7"/>
              <p:cNvSpPr/>
              <p:nvPr/>
            </p:nvSpPr>
            <p:spPr bwMode="auto">
              <a:xfrm>
                <a:off x="439" y="2534"/>
                <a:ext cx="935" cy="1349"/>
              </a:xfrm>
              <a:custGeom>
                <a:avLst/>
                <a:gdLst>
                  <a:gd name="T0" fmla="*/ 0 w 21600"/>
                  <a:gd name="T1" fmla="*/ 0 h 21600"/>
                  <a:gd name="T2" fmla="*/ 2400 w 21600"/>
                  <a:gd name="T3" fmla="*/ 21600 h 21600"/>
                  <a:gd name="T4" fmla="*/ 21046 w 21600"/>
                  <a:gd name="T5" fmla="*/ 21600 h 21600"/>
                  <a:gd name="T6" fmla="*/ 21600 w 21600"/>
                  <a:gd name="T7" fmla="*/ 1406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400" y="21600"/>
                    </a:lnTo>
                    <a:lnTo>
                      <a:pt x="21046" y="21600"/>
                    </a:lnTo>
                    <a:lnTo>
                      <a:pt x="21600" y="1406"/>
                    </a:lnTo>
                    <a:cubicBezTo>
                      <a:pt x="21600" y="1406"/>
                      <a:pt x="0" y="0"/>
                      <a:pt x="0" y="0"/>
                    </a:cubicBezTo>
                    <a:close/>
                    <a:moveTo>
                      <a:pt x="0" y="0"/>
                    </a:moveTo>
                  </a:path>
                </a:pathLst>
              </a:custGeom>
              <a:solidFill>
                <a:srgbClr val="39BD91"/>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13" name="AutoShape 9"/>
            <p:cNvSpPr/>
            <p:nvPr/>
          </p:nvSpPr>
          <p:spPr bwMode="auto">
            <a:xfrm>
              <a:off x="946" y="3514"/>
              <a:ext cx="336" cy="335"/>
            </a:xfrm>
            <a:custGeom>
              <a:avLst/>
              <a:gdLst>
                <a:gd name="T0" fmla="*/ 13372 w 21600"/>
                <a:gd name="T1" fmla="*/ 15429 h 21600"/>
                <a:gd name="T2" fmla="*/ 11828 w 21600"/>
                <a:gd name="T3" fmla="*/ 13885 h 21600"/>
                <a:gd name="T4" fmla="*/ 13372 w 21600"/>
                <a:gd name="T5" fmla="*/ 12343 h 21600"/>
                <a:gd name="T6" fmla="*/ 14914 w 21600"/>
                <a:gd name="T7" fmla="*/ 13885 h 21600"/>
                <a:gd name="T8" fmla="*/ 13372 w 21600"/>
                <a:gd name="T9" fmla="*/ 15429 h 21600"/>
                <a:gd name="T10" fmla="*/ 8228 w 21600"/>
                <a:gd name="T11" fmla="*/ 9772 h 21600"/>
                <a:gd name="T12" fmla="*/ 6686 w 21600"/>
                <a:gd name="T13" fmla="*/ 8228 h 21600"/>
                <a:gd name="T14" fmla="*/ 8228 w 21600"/>
                <a:gd name="T15" fmla="*/ 6686 h 21600"/>
                <a:gd name="T16" fmla="*/ 9772 w 21600"/>
                <a:gd name="T17" fmla="*/ 8228 h 21600"/>
                <a:gd name="T18" fmla="*/ 8228 w 21600"/>
                <a:gd name="T19" fmla="*/ 9772 h 21600"/>
                <a:gd name="T20" fmla="*/ 10799 w 21600"/>
                <a:gd name="T21" fmla="*/ 0 h 21600"/>
                <a:gd name="T22" fmla="*/ 0 w 21600"/>
                <a:gd name="T23" fmla="*/ 10799 h 21600"/>
                <a:gd name="T24" fmla="*/ 10799 w 21600"/>
                <a:gd name="T25" fmla="*/ 21600 h 21600"/>
                <a:gd name="T26" fmla="*/ 21600 w 21600"/>
                <a:gd name="T27" fmla="*/ 10799 h 21600"/>
                <a:gd name="T28" fmla="*/ 10799 w 21600"/>
                <a:gd name="T29" fmla="*/ 0 h 21600"/>
                <a:gd name="T30" fmla="*/ 10799 w 21600"/>
                <a:gd name="T3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372" y="15429"/>
                  </a:moveTo>
                  <a:cubicBezTo>
                    <a:pt x="12519" y="15429"/>
                    <a:pt x="11828" y="14738"/>
                    <a:pt x="11828" y="13885"/>
                  </a:cubicBezTo>
                  <a:cubicBezTo>
                    <a:pt x="11828" y="13033"/>
                    <a:pt x="12519" y="12343"/>
                    <a:pt x="13372" y="12343"/>
                  </a:cubicBezTo>
                  <a:cubicBezTo>
                    <a:pt x="14223" y="12343"/>
                    <a:pt x="14914" y="13033"/>
                    <a:pt x="14914" y="13885"/>
                  </a:cubicBezTo>
                  <a:cubicBezTo>
                    <a:pt x="14914" y="14738"/>
                    <a:pt x="14223" y="15429"/>
                    <a:pt x="13372" y="15429"/>
                  </a:cubicBezTo>
                  <a:close/>
                  <a:moveTo>
                    <a:pt x="8228" y="9772"/>
                  </a:moveTo>
                  <a:cubicBezTo>
                    <a:pt x="7376" y="9772"/>
                    <a:pt x="6686" y="9081"/>
                    <a:pt x="6686" y="8228"/>
                  </a:cubicBezTo>
                  <a:cubicBezTo>
                    <a:pt x="6686" y="7376"/>
                    <a:pt x="7376" y="6686"/>
                    <a:pt x="8228" y="6686"/>
                  </a:cubicBezTo>
                  <a:cubicBezTo>
                    <a:pt x="9081" y="6686"/>
                    <a:pt x="9772" y="7376"/>
                    <a:pt x="9772" y="8228"/>
                  </a:cubicBezTo>
                  <a:cubicBezTo>
                    <a:pt x="9772" y="9081"/>
                    <a:pt x="9081" y="9772"/>
                    <a:pt x="8228" y="9772"/>
                  </a:cubicBezTo>
                  <a:close/>
                  <a:moveTo>
                    <a:pt x="10799" y="0"/>
                  </a:moveTo>
                  <a:cubicBezTo>
                    <a:pt x="4835" y="0"/>
                    <a:pt x="0" y="4835"/>
                    <a:pt x="0" y="10799"/>
                  </a:cubicBezTo>
                  <a:cubicBezTo>
                    <a:pt x="0" y="16765"/>
                    <a:pt x="4835" y="21600"/>
                    <a:pt x="10799" y="21600"/>
                  </a:cubicBezTo>
                  <a:cubicBezTo>
                    <a:pt x="16765" y="21600"/>
                    <a:pt x="21600" y="16765"/>
                    <a:pt x="21600" y="10799"/>
                  </a:cubicBezTo>
                  <a:cubicBezTo>
                    <a:pt x="21600" y="4835"/>
                    <a:pt x="16765" y="0"/>
                    <a:pt x="10799" y="0"/>
                  </a:cubicBezTo>
                  <a:close/>
                  <a:moveTo>
                    <a:pt x="10799" y="0"/>
                  </a:moveTo>
                </a:path>
              </a:pathLst>
            </a:custGeom>
            <a:solidFill>
              <a:srgbClr val="ECF1F4"/>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grpSp>
        <p:nvGrpSpPr>
          <p:cNvPr id="19" name="组合 18"/>
          <p:cNvGrpSpPr/>
          <p:nvPr/>
        </p:nvGrpSpPr>
        <p:grpSpPr>
          <a:xfrm>
            <a:off x="6004759" y="2269871"/>
            <a:ext cx="4817863" cy="662448"/>
            <a:chOff x="6096199" y="2143300"/>
            <a:chExt cx="4817863" cy="662448"/>
          </a:xfrm>
        </p:grpSpPr>
        <p:grpSp>
          <p:nvGrpSpPr>
            <p:cNvPr id="20" name="Group 18"/>
            <p:cNvGrpSpPr/>
            <p:nvPr/>
          </p:nvGrpSpPr>
          <p:grpSpPr bwMode="auto">
            <a:xfrm>
              <a:off x="6096199" y="2201228"/>
              <a:ext cx="604520" cy="604520"/>
              <a:chOff x="0" y="0"/>
              <a:chExt cx="392" cy="392"/>
            </a:xfrm>
          </p:grpSpPr>
          <p:sp>
            <p:nvSpPr>
              <p:cNvPr id="22"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23"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21" name="矩形 20"/>
            <p:cNvSpPr/>
            <p:nvPr/>
          </p:nvSpPr>
          <p:spPr>
            <a:xfrm>
              <a:off x="7122350" y="2143300"/>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前景好</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4" name="组合 23"/>
          <p:cNvGrpSpPr/>
          <p:nvPr/>
        </p:nvGrpSpPr>
        <p:grpSpPr>
          <a:xfrm>
            <a:off x="6004759" y="3181668"/>
            <a:ext cx="4817863" cy="662448"/>
            <a:chOff x="6096199" y="3182668"/>
            <a:chExt cx="4817863" cy="662448"/>
          </a:xfrm>
        </p:grpSpPr>
        <p:grpSp>
          <p:nvGrpSpPr>
            <p:cNvPr id="25" name="Group 18"/>
            <p:cNvGrpSpPr/>
            <p:nvPr/>
          </p:nvGrpSpPr>
          <p:grpSpPr bwMode="auto">
            <a:xfrm>
              <a:off x="6096199" y="3240596"/>
              <a:ext cx="604520" cy="604520"/>
              <a:chOff x="0" y="0"/>
              <a:chExt cx="392" cy="392"/>
            </a:xfrm>
          </p:grpSpPr>
          <p:sp>
            <p:nvSpPr>
              <p:cNvPr id="27"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28"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26" name="矩形 25"/>
            <p:cNvSpPr/>
            <p:nvPr/>
          </p:nvSpPr>
          <p:spPr>
            <a:xfrm>
              <a:off x="7122350" y="3182668"/>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提拔快</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9" name="组合 28"/>
          <p:cNvGrpSpPr/>
          <p:nvPr/>
        </p:nvGrpSpPr>
        <p:grpSpPr>
          <a:xfrm>
            <a:off x="6004759" y="4093465"/>
            <a:ext cx="4817863" cy="662448"/>
            <a:chOff x="6096199" y="4222036"/>
            <a:chExt cx="4817863" cy="662448"/>
          </a:xfrm>
        </p:grpSpPr>
        <p:grpSp>
          <p:nvGrpSpPr>
            <p:cNvPr id="30" name="Group 18"/>
            <p:cNvGrpSpPr/>
            <p:nvPr/>
          </p:nvGrpSpPr>
          <p:grpSpPr bwMode="auto">
            <a:xfrm>
              <a:off x="6096199" y="4279964"/>
              <a:ext cx="604520" cy="604520"/>
              <a:chOff x="0" y="0"/>
              <a:chExt cx="392" cy="392"/>
            </a:xfrm>
          </p:grpSpPr>
          <p:sp>
            <p:nvSpPr>
              <p:cNvPr id="32"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33"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31" name="矩形 30"/>
            <p:cNvSpPr/>
            <p:nvPr/>
          </p:nvSpPr>
          <p:spPr>
            <a:xfrm>
              <a:off x="7122350" y="4222036"/>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条件多</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4" name="组合 33"/>
          <p:cNvGrpSpPr/>
          <p:nvPr/>
        </p:nvGrpSpPr>
        <p:grpSpPr>
          <a:xfrm>
            <a:off x="6004759" y="5005261"/>
            <a:ext cx="4817863" cy="662448"/>
            <a:chOff x="6096199" y="5113878"/>
            <a:chExt cx="4817863" cy="662448"/>
          </a:xfrm>
        </p:grpSpPr>
        <p:grpSp>
          <p:nvGrpSpPr>
            <p:cNvPr id="35" name="Group 18"/>
            <p:cNvGrpSpPr/>
            <p:nvPr/>
          </p:nvGrpSpPr>
          <p:grpSpPr bwMode="auto">
            <a:xfrm>
              <a:off x="6096199" y="5171806"/>
              <a:ext cx="604520" cy="604520"/>
              <a:chOff x="0" y="0"/>
              <a:chExt cx="392" cy="392"/>
            </a:xfrm>
          </p:grpSpPr>
          <p:sp>
            <p:nvSpPr>
              <p:cNvPr id="37"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38"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36" name="矩形 35"/>
            <p:cNvSpPr/>
            <p:nvPr/>
          </p:nvSpPr>
          <p:spPr>
            <a:xfrm>
              <a:off x="7122350" y="5113878"/>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竞争小</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2" name="图片 1"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2" y="59213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4997500" y="703250"/>
            <a:ext cx="20116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选调生的考验</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5675630" y="1870075"/>
            <a:ext cx="6092825" cy="409384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报考条件相对较高</a:t>
            </a:r>
            <a:endParaRPr lang="en-US" altLang="zh-CN" sz="3200" dirty="0">
              <a:latin typeface="微软雅黑" panose="020B0503020204020204" pitchFamily="34" charset="-122"/>
              <a:ea typeface="微软雅黑" panose="020B0503020204020204" pitchFamily="34" charset="-122"/>
              <a:cs typeface="微软雅黑" panose="020B0503020204020204" pitchFamily="34" charset="-122"/>
            </a:endParaRPr>
          </a:p>
          <a:p>
            <a:pPr>
              <a:buNone/>
            </a:pPr>
            <a:endParaRPr lang="en-US" altLang="zh-CN" sz="3200" dirty="0">
              <a:latin typeface="微软雅黑" panose="020B0503020204020204" pitchFamily="34" charset="-122"/>
              <a:ea typeface="微软雅黑" panose="020B0503020204020204" pitchFamily="34" charset="-122"/>
              <a:cs typeface="微软雅黑" panose="020B0503020204020204" pitchFamily="34" charset="-122"/>
            </a:endParaRPr>
          </a:p>
          <a:p>
            <a:pPr defTabSz="1216660">
              <a:lnSpc>
                <a:spcPct val="120000"/>
              </a:lnSpc>
              <a:spcBef>
                <a:spcPct val="20000"/>
              </a:spcBef>
            </a:pP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选调生一般要分配到基层去锻炼，条件艰苦，福利少</a:t>
            </a:r>
            <a:r>
              <a:rPr lang="en-US" altLang="zh-CN" sz="3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不是单一情况，东部、中西部部分发达地区情况明显不同</a:t>
            </a:r>
            <a:r>
              <a:rPr lang="en-US" altLang="zh-CN" sz="3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，但两三年后一般就会上调。</a:t>
            </a:r>
            <a:endParaRPr lang="en-US" altLang="zh-CN" sz="3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13" name="组合 12"/>
          <p:cNvGrpSpPr/>
          <p:nvPr/>
        </p:nvGrpSpPr>
        <p:grpSpPr>
          <a:xfrm>
            <a:off x="1323975" y="1891870"/>
            <a:ext cx="3671955" cy="3753256"/>
            <a:chOff x="3457338" y="1570117"/>
            <a:chExt cx="4628776" cy="4731263"/>
          </a:xfrm>
        </p:grpSpPr>
        <p:sp>
          <p:nvSpPr>
            <p:cNvPr id="14" name="Freeform 5"/>
            <p:cNvSpPr/>
            <p:nvPr/>
          </p:nvSpPr>
          <p:spPr bwMode="auto">
            <a:xfrm>
              <a:off x="3865884" y="2082553"/>
              <a:ext cx="4220230" cy="4218827"/>
            </a:xfrm>
            <a:custGeom>
              <a:avLst/>
              <a:gdLst>
                <a:gd name="T0" fmla="*/ 86 w 485"/>
                <a:gd name="T1" fmla="*/ 86 h 485"/>
                <a:gd name="T2" fmla="*/ 86 w 485"/>
                <a:gd name="T3" fmla="*/ 399 h 485"/>
                <a:gd name="T4" fmla="*/ 399 w 485"/>
                <a:gd name="T5" fmla="*/ 399 h 485"/>
                <a:gd name="T6" fmla="*/ 399 w 485"/>
                <a:gd name="T7" fmla="*/ 86 h 485"/>
                <a:gd name="T8" fmla="*/ 86 w 485"/>
                <a:gd name="T9" fmla="*/ 86 h 485"/>
              </a:gdLst>
              <a:ahLst/>
              <a:cxnLst>
                <a:cxn ang="0">
                  <a:pos x="T0" y="T1"/>
                </a:cxn>
                <a:cxn ang="0">
                  <a:pos x="T2" y="T3"/>
                </a:cxn>
                <a:cxn ang="0">
                  <a:pos x="T4" y="T5"/>
                </a:cxn>
                <a:cxn ang="0">
                  <a:pos x="T6" y="T7"/>
                </a:cxn>
                <a:cxn ang="0">
                  <a:pos x="T8" y="T9"/>
                </a:cxn>
              </a:cxnLst>
              <a:rect l="0" t="0" r="r" b="b"/>
              <a:pathLst>
                <a:path w="485" h="485">
                  <a:moveTo>
                    <a:pt x="86" y="86"/>
                  </a:moveTo>
                  <a:cubicBezTo>
                    <a:pt x="0" y="172"/>
                    <a:pt x="0" y="312"/>
                    <a:pt x="86" y="399"/>
                  </a:cubicBezTo>
                  <a:cubicBezTo>
                    <a:pt x="172" y="485"/>
                    <a:pt x="312" y="485"/>
                    <a:pt x="399" y="399"/>
                  </a:cubicBezTo>
                  <a:cubicBezTo>
                    <a:pt x="485" y="312"/>
                    <a:pt x="485" y="172"/>
                    <a:pt x="399" y="86"/>
                  </a:cubicBezTo>
                  <a:cubicBezTo>
                    <a:pt x="312" y="0"/>
                    <a:pt x="172" y="0"/>
                    <a:pt x="86" y="86"/>
                  </a:cubicBezTo>
                </a:path>
              </a:pathLst>
            </a:custGeom>
            <a:solidFill>
              <a:srgbClr val="A2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Freeform 6"/>
            <p:cNvSpPr/>
            <p:nvPr/>
          </p:nvSpPr>
          <p:spPr bwMode="auto">
            <a:xfrm>
              <a:off x="4310931" y="2526197"/>
              <a:ext cx="3662868" cy="3669888"/>
            </a:xfrm>
            <a:custGeom>
              <a:avLst/>
              <a:gdLst>
                <a:gd name="T0" fmla="*/ 348 w 421"/>
                <a:gd name="T1" fmla="*/ 35 h 422"/>
                <a:gd name="T2" fmla="*/ 302 w 421"/>
                <a:gd name="T3" fmla="*/ 0 h 422"/>
                <a:gd name="T4" fmla="*/ 0 w 421"/>
                <a:gd name="T5" fmla="*/ 302 h 422"/>
                <a:gd name="T6" fmla="*/ 35 w 421"/>
                <a:gd name="T7" fmla="*/ 348 h 422"/>
                <a:gd name="T8" fmla="*/ 232 w 421"/>
                <a:gd name="T9" fmla="*/ 409 h 422"/>
                <a:gd name="T10" fmla="*/ 409 w 421"/>
                <a:gd name="T11" fmla="*/ 232 h 422"/>
                <a:gd name="T12" fmla="*/ 348 w 421"/>
                <a:gd name="T13" fmla="*/ 35 h 422"/>
              </a:gdLst>
              <a:ahLst/>
              <a:cxnLst>
                <a:cxn ang="0">
                  <a:pos x="T0" y="T1"/>
                </a:cxn>
                <a:cxn ang="0">
                  <a:pos x="T2" y="T3"/>
                </a:cxn>
                <a:cxn ang="0">
                  <a:pos x="T4" y="T5"/>
                </a:cxn>
                <a:cxn ang="0">
                  <a:pos x="T6" y="T7"/>
                </a:cxn>
                <a:cxn ang="0">
                  <a:pos x="T8" y="T9"/>
                </a:cxn>
                <a:cxn ang="0">
                  <a:pos x="T10" y="T11"/>
                </a:cxn>
                <a:cxn ang="0">
                  <a:pos x="T12" y="T13"/>
                </a:cxn>
              </a:cxnLst>
              <a:rect l="0" t="0" r="r" b="b"/>
              <a:pathLst>
                <a:path w="421" h="422">
                  <a:moveTo>
                    <a:pt x="348" y="35"/>
                  </a:moveTo>
                  <a:cubicBezTo>
                    <a:pt x="334" y="21"/>
                    <a:pt x="318" y="10"/>
                    <a:pt x="302" y="0"/>
                  </a:cubicBezTo>
                  <a:cubicBezTo>
                    <a:pt x="201" y="101"/>
                    <a:pt x="100" y="201"/>
                    <a:pt x="0" y="302"/>
                  </a:cubicBezTo>
                  <a:cubicBezTo>
                    <a:pt x="9" y="318"/>
                    <a:pt x="21" y="334"/>
                    <a:pt x="35" y="348"/>
                  </a:cubicBezTo>
                  <a:cubicBezTo>
                    <a:pt x="89" y="401"/>
                    <a:pt x="163" y="422"/>
                    <a:pt x="232" y="409"/>
                  </a:cubicBezTo>
                  <a:cubicBezTo>
                    <a:pt x="409" y="232"/>
                    <a:pt x="409" y="232"/>
                    <a:pt x="409" y="232"/>
                  </a:cubicBezTo>
                  <a:cubicBezTo>
                    <a:pt x="421" y="163"/>
                    <a:pt x="401" y="89"/>
                    <a:pt x="348" y="35"/>
                  </a:cubicBezTo>
                </a:path>
              </a:pathLst>
            </a:custGeom>
            <a:solidFill>
              <a:srgbClr val="8A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6" name="Freeform 7"/>
            <p:cNvSpPr/>
            <p:nvPr/>
          </p:nvSpPr>
          <p:spPr bwMode="auto">
            <a:xfrm>
              <a:off x="4075070" y="2291740"/>
              <a:ext cx="3706390" cy="3713410"/>
            </a:xfrm>
            <a:custGeom>
              <a:avLst/>
              <a:gdLst>
                <a:gd name="T0" fmla="*/ 375 w 426"/>
                <a:gd name="T1" fmla="*/ 62 h 427"/>
                <a:gd name="T2" fmla="*/ 253 w 426"/>
                <a:gd name="T3" fmla="*/ 0 h 427"/>
                <a:gd name="T4" fmla="*/ 0 w 426"/>
                <a:gd name="T5" fmla="*/ 254 h 427"/>
                <a:gd name="T6" fmla="*/ 62 w 426"/>
                <a:gd name="T7" fmla="*/ 375 h 427"/>
                <a:gd name="T8" fmla="*/ 144 w 426"/>
                <a:gd name="T9" fmla="*/ 427 h 427"/>
                <a:gd name="T10" fmla="*/ 426 w 426"/>
                <a:gd name="T11" fmla="*/ 144 h 427"/>
                <a:gd name="T12" fmla="*/ 375 w 426"/>
                <a:gd name="T13" fmla="*/ 62 h 427"/>
              </a:gdLst>
              <a:ahLst/>
              <a:cxnLst>
                <a:cxn ang="0">
                  <a:pos x="T0" y="T1"/>
                </a:cxn>
                <a:cxn ang="0">
                  <a:pos x="T2" y="T3"/>
                </a:cxn>
                <a:cxn ang="0">
                  <a:pos x="T4" y="T5"/>
                </a:cxn>
                <a:cxn ang="0">
                  <a:pos x="T6" y="T7"/>
                </a:cxn>
                <a:cxn ang="0">
                  <a:pos x="T8" y="T9"/>
                </a:cxn>
                <a:cxn ang="0">
                  <a:pos x="T10" y="T11"/>
                </a:cxn>
                <a:cxn ang="0">
                  <a:pos x="T12" y="T13"/>
                </a:cxn>
              </a:cxnLst>
              <a:rect l="0" t="0" r="r" b="b"/>
              <a:pathLst>
                <a:path w="426" h="427">
                  <a:moveTo>
                    <a:pt x="375" y="62"/>
                  </a:moveTo>
                  <a:cubicBezTo>
                    <a:pt x="340" y="28"/>
                    <a:pt x="298" y="7"/>
                    <a:pt x="253" y="0"/>
                  </a:cubicBezTo>
                  <a:cubicBezTo>
                    <a:pt x="0" y="254"/>
                    <a:pt x="0" y="254"/>
                    <a:pt x="0" y="254"/>
                  </a:cubicBezTo>
                  <a:cubicBezTo>
                    <a:pt x="7" y="298"/>
                    <a:pt x="28" y="341"/>
                    <a:pt x="62" y="375"/>
                  </a:cubicBezTo>
                  <a:cubicBezTo>
                    <a:pt x="86" y="399"/>
                    <a:pt x="114" y="416"/>
                    <a:pt x="144" y="427"/>
                  </a:cubicBezTo>
                  <a:cubicBezTo>
                    <a:pt x="426" y="144"/>
                    <a:pt x="426" y="144"/>
                    <a:pt x="426" y="144"/>
                  </a:cubicBezTo>
                  <a:cubicBezTo>
                    <a:pt x="416" y="114"/>
                    <a:pt x="399" y="86"/>
                    <a:pt x="375" y="62"/>
                  </a:cubicBezTo>
                </a:path>
              </a:pathLst>
            </a:custGeom>
            <a:solidFill>
              <a:srgbClr val="5F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7" name="Freeform 8"/>
            <p:cNvSpPr/>
            <p:nvPr/>
          </p:nvSpPr>
          <p:spPr bwMode="auto">
            <a:xfrm>
              <a:off x="3884134" y="2030608"/>
              <a:ext cx="4185132" cy="4183728"/>
            </a:xfrm>
            <a:custGeom>
              <a:avLst/>
              <a:gdLst>
                <a:gd name="T0" fmla="*/ 85 w 481"/>
                <a:gd name="T1" fmla="*/ 86 h 481"/>
                <a:gd name="T2" fmla="*/ 85 w 481"/>
                <a:gd name="T3" fmla="*/ 396 h 481"/>
                <a:gd name="T4" fmla="*/ 395 w 481"/>
                <a:gd name="T5" fmla="*/ 396 h 481"/>
                <a:gd name="T6" fmla="*/ 395 w 481"/>
                <a:gd name="T7" fmla="*/ 86 h 481"/>
                <a:gd name="T8" fmla="*/ 85 w 481"/>
                <a:gd name="T9" fmla="*/ 86 h 481"/>
              </a:gdLst>
              <a:ahLst/>
              <a:cxnLst>
                <a:cxn ang="0">
                  <a:pos x="T0" y="T1"/>
                </a:cxn>
                <a:cxn ang="0">
                  <a:pos x="T2" y="T3"/>
                </a:cxn>
                <a:cxn ang="0">
                  <a:pos x="T4" y="T5"/>
                </a:cxn>
                <a:cxn ang="0">
                  <a:pos x="T6" y="T7"/>
                </a:cxn>
                <a:cxn ang="0">
                  <a:pos x="T8" y="T9"/>
                </a:cxn>
              </a:cxnLst>
              <a:rect l="0" t="0" r="r" b="b"/>
              <a:pathLst>
                <a:path w="481" h="481">
                  <a:moveTo>
                    <a:pt x="85" y="86"/>
                  </a:moveTo>
                  <a:cubicBezTo>
                    <a:pt x="0" y="171"/>
                    <a:pt x="0" y="310"/>
                    <a:pt x="85" y="396"/>
                  </a:cubicBezTo>
                  <a:cubicBezTo>
                    <a:pt x="171" y="481"/>
                    <a:pt x="310" y="481"/>
                    <a:pt x="395" y="396"/>
                  </a:cubicBezTo>
                  <a:cubicBezTo>
                    <a:pt x="481" y="310"/>
                    <a:pt x="481" y="171"/>
                    <a:pt x="395" y="86"/>
                  </a:cubicBezTo>
                  <a:cubicBezTo>
                    <a:pt x="310" y="0"/>
                    <a:pt x="171" y="0"/>
                    <a:pt x="85" y="86"/>
                  </a:cubicBezTo>
                </a:path>
              </a:pathLst>
            </a:custGeom>
            <a:solidFill>
              <a:srgbClr val="A2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8" name="Freeform 9"/>
            <p:cNvSpPr/>
            <p:nvPr/>
          </p:nvSpPr>
          <p:spPr bwMode="auto">
            <a:xfrm>
              <a:off x="3927657" y="2065706"/>
              <a:ext cx="4089665" cy="4086857"/>
            </a:xfrm>
            <a:custGeom>
              <a:avLst/>
              <a:gdLst>
                <a:gd name="T0" fmla="*/ 84 w 470"/>
                <a:gd name="T1" fmla="*/ 84 h 470"/>
                <a:gd name="T2" fmla="*/ 84 w 470"/>
                <a:gd name="T3" fmla="*/ 387 h 470"/>
                <a:gd name="T4" fmla="*/ 387 w 470"/>
                <a:gd name="T5" fmla="*/ 387 h 470"/>
                <a:gd name="T6" fmla="*/ 387 w 470"/>
                <a:gd name="T7" fmla="*/ 84 h 470"/>
                <a:gd name="T8" fmla="*/ 84 w 470"/>
                <a:gd name="T9" fmla="*/ 84 h 470"/>
              </a:gdLst>
              <a:ahLst/>
              <a:cxnLst>
                <a:cxn ang="0">
                  <a:pos x="T0" y="T1"/>
                </a:cxn>
                <a:cxn ang="0">
                  <a:pos x="T2" y="T3"/>
                </a:cxn>
                <a:cxn ang="0">
                  <a:pos x="T4" y="T5"/>
                </a:cxn>
                <a:cxn ang="0">
                  <a:pos x="T6" y="T7"/>
                </a:cxn>
                <a:cxn ang="0">
                  <a:pos x="T8" y="T9"/>
                </a:cxn>
              </a:cxnLst>
              <a:rect l="0" t="0" r="r" b="b"/>
              <a:pathLst>
                <a:path w="470" h="470">
                  <a:moveTo>
                    <a:pt x="84" y="84"/>
                  </a:moveTo>
                  <a:cubicBezTo>
                    <a:pt x="0" y="167"/>
                    <a:pt x="0" y="303"/>
                    <a:pt x="84" y="387"/>
                  </a:cubicBezTo>
                  <a:cubicBezTo>
                    <a:pt x="168" y="470"/>
                    <a:pt x="303" y="470"/>
                    <a:pt x="387" y="387"/>
                  </a:cubicBezTo>
                  <a:cubicBezTo>
                    <a:pt x="470" y="303"/>
                    <a:pt x="470" y="167"/>
                    <a:pt x="387" y="84"/>
                  </a:cubicBezTo>
                  <a:cubicBezTo>
                    <a:pt x="303" y="0"/>
                    <a:pt x="168" y="0"/>
                    <a:pt x="84" y="84"/>
                  </a:cubicBezTo>
                </a:path>
              </a:pathLst>
            </a:custGeom>
            <a:solidFill>
              <a:srgbClr val="E467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9" name="Freeform 10"/>
            <p:cNvSpPr/>
            <p:nvPr/>
          </p:nvSpPr>
          <p:spPr bwMode="auto">
            <a:xfrm>
              <a:off x="3952928" y="2082553"/>
              <a:ext cx="4046142" cy="4044739"/>
            </a:xfrm>
            <a:custGeom>
              <a:avLst/>
              <a:gdLst>
                <a:gd name="T0" fmla="*/ 83 w 465"/>
                <a:gd name="T1" fmla="*/ 82 h 465"/>
                <a:gd name="T2" fmla="*/ 83 w 465"/>
                <a:gd name="T3" fmla="*/ 382 h 465"/>
                <a:gd name="T4" fmla="*/ 382 w 465"/>
                <a:gd name="T5" fmla="*/ 382 h 465"/>
                <a:gd name="T6" fmla="*/ 382 w 465"/>
                <a:gd name="T7" fmla="*/ 82 h 465"/>
                <a:gd name="T8" fmla="*/ 83 w 465"/>
                <a:gd name="T9" fmla="*/ 82 h 465"/>
              </a:gdLst>
              <a:ahLst/>
              <a:cxnLst>
                <a:cxn ang="0">
                  <a:pos x="T0" y="T1"/>
                </a:cxn>
                <a:cxn ang="0">
                  <a:pos x="T2" y="T3"/>
                </a:cxn>
                <a:cxn ang="0">
                  <a:pos x="T4" y="T5"/>
                </a:cxn>
                <a:cxn ang="0">
                  <a:pos x="T6" y="T7"/>
                </a:cxn>
                <a:cxn ang="0">
                  <a:pos x="T8" y="T9"/>
                </a:cxn>
              </a:cxnLst>
              <a:rect l="0" t="0" r="r" b="b"/>
              <a:pathLst>
                <a:path w="465" h="465">
                  <a:moveTo>
                    <a:pt x="83" y="82"/>
                  </a:moveTo>
                  <a:cubicBezTo>
                    <a:pt x="0" y="165"/>
                    <a:pt x="0" y="299"/>
                    <a:pt x="83" y="382"/>
                  </a:cubicBezTo>
                  <a:cubicBezTo>
                    <a:pt x="165" y="465"/>
                    <a:pt x="299" y="465"/>
                    <a:pt x="382" y="382"/>
                  </a:cubicBezTo>
                  <a:cubicBezTo>
                    <a:pt x="465" y="299"/>
                    <a:pt x="465" y="165"/>
                    <a:pt x="382" y="82"/>
                  </a:cubicBezTo>
                  <a:cubicBezTo>
                    <a:pt x="299" y="0"/>
                    <a:pt x="165" y="0"/>
                    <a:pt x="83" y="82"/>
                  </a:cubicBezTo>
                </a:path>
              </a:pathLst>
            </a:custGeom>
            <a:solidFill>
              <a:srgbClr val="EE35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4354453" y="2430729"/>
              <a:ext cx="3244496" cy="3244496"/>
            </a:xfrm>
            <a:custGeom>
              <a:avLst/>
              <a:gdLst>
                <a:gd name="T0" fmla="*/ 66 w 373"/>
                <a:gd name="T1" fmla="*/ 66 h 373"/>
                <a:gd name="T2" fmla="*/ 306 w 373"/>
                <a:gd name="T3" fmla="*/ 66 h 373"/>
                <a:gd name="T4" fmla="*/ 306 w 373"/>
                <a:gd name="T5" fmla="*/ 306 h 373"/>
                <a:gd name="T6" fmla="*/ 66 w 373"/>
                <a:gd name="T7" fmla="*/ 306 h 373"/>
                <a:gd name="T8" fmla="*/ 66 w 373"/>
                <a:gd name="T9" fmla="*/ 66 h 373"/>
                <a:gd name="T10" fmla="*/ 93 w 373"/>
                <a:gd name="T11" fmla="*/ 93 h 373"/>
                <a:gd name="T12" fmla="*/ 93 w 373"/>
                <a:gd name="T13" fmla="*/ 279 h 373"/>
                <a:gd name="T14" fmla="*/ 279 w 373"/>
                <a:gd name="T15" fmla="*/ 279 h 373"/>
                <a:gd name="T16" fmla="*/ 279 w 373"/>
                <a:gd name="T17" fmla="*/ 93 h 373"/>
                <a:gd name="T18" fmla="*/ 93 w 373"/>
                <a:gd name="T19" fmla="*/ 9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3" h="373">
                  <a:moveTo>
                    <a:pt x="66" y="66"/>
                  </a:moveTo>
                  <a:cubicBezTo>
                    <a:pt x="132" y="0"/>
                    <a:pt x="240" y="0"/>
                    <a:pt x="306" y="66"/>
                  </a:cubicBezTo>
                  <a:cubicBezTo>
                    <a:pt x="373" y="133"/>
                    <a:pt x="373" y="240"/>
                    <a:pt x="306" y="306"/>
                  </a:cubicBezTo>
                  <a:cubicBezTo>
                    <a:pt x="240" y="373"/>
                    <a:pt x="132" y="373"/>
                    <a:pt x="66" y="306"/>
                  </a:cubicBezTo>
                  <a:cubicBezTo>
                    <a:pt x="0" y="240"/>
                    <a:pt x="0" y="133"/>
                    <a:pt x="66" y="66"/>
                  </a:cubicBezTo>
                  <a:moveTo>
                    <a:pt x="93" y="93"/>
                  </a:moveTo>
                  <a:cubicBezTo>
                    <a:pt x="42" y="145"/>
                    <a:pt x="42" y="228"/>
                    <a:pt x="93" y="279"/>
                  </a:cubicBezTo>
                  <a:cubicBezTo>
                    <a:pt x="145" y="331"/>
                    <a:pt x="228" y="331"/>
                    <a:pt x="279" y="279"/>
                  </a:cubicBezTo>
                  <a:cubicBezTo>
                    <a:pt x="331" y="228"/>
                    <a:pt x="331" y="145"/>
                    <a:pt x="279" y="93"/>
                  </a:cubicBezTo>
                  <a:cubicBezTo>
                    <a:pt x="228" y="42"/>
                    <a:pt x="145" y="42"/>
                    <a:pt x="93" y="93"/>
                  </a:cubicBezTo>
                </a:path>
              </a:pathLst>
            </a:custGeom>
            <a:solidFill>
              <a:srgbClr val="B8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1" name="Freeform 12"/>
            <p:cNvSpPr>
              <a:spLocks noEditPoints="1"/>
            </p:cNvSpPr>
            <p:nvPr/>
          </p:nvSpPr>
          <p:spPr bwMode="auto">
            <a:xfrm>
              <a:off x="5144869" y="3222549"/>
              <a:ext cx="1662260" cy="1660856"/>
            </a:xfrm>
            <a:custGeom>
              <a:avLst/>
              <a:gdLst>
                <a:gd name="T0" fmla="*/ 34 w 191"/>
                <a:gd name="T1" fmla="*/ 34 h 191"/>
                <a:gd name="T2" fmla="*/ 157 w 191"/>
                <a:gd name="T3" fmla="*/ 34 h 191"/>
                <a:gd name="T4" fmla="*/ 157 w 191"/>
                <a:gd name="T5" fmla="*/ 157 h 191"/>
                <a:gd name="T6" fmla="*/ 34 w 191"/>
                <a:gd name="T7" fmla="*/ 157 h 191"/>
                <a:gd name="T8" fmla="*/ 34 w 191"/>
                <a:gd name="T9" fmla="*/ 34 h 191"/>
                <a:gd name="T10" fmla="*/ 61 w 191"/>
                <a:gd name="T11" fmla="*/ 61 h 191"/>
                <a:gd name="T12" fmla="*/ 61 w 191"/>
                <a:gd name="T13" fmla="*/ 130 h 191"/>
                <a:gd name="T14" fmla="*/ 130 w 191"/>
                <a:gd name="T15" fmla="*/ 130 h 191"/>
                <a:gd name="T16" fmla="*/ 130 w 191"/>
                <a:gd name="T17" fmla="*/ 61 h 191"/>
                <a:gd name="T18" fmla="*/ 61 w 191"/>
                <a:gd name="T19"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191">
                  <a:moveTo>
                    <a:pt x="34" y="34"/>
                  </a:moveTo>
                  <a:cubicBezTo>
                    <a:pt x="68" y="0"/>
                    <a:pt x="123" y="0"/>
                    <a:pt x="157" y="34"/>
                  </a:cubicBezTo>
                  <a:cubicBezTo>
                    <a:pt x="191" y="68"/>
                    <a:pt x="191" y="123"/>
                    <a:pt x="157" y="157"/>
                  </a:cubicBezTo>
                  <a:cubicBezTo>
                    <a:pt x="123" y="191"/>
                    <a:pt x="68" y="191"/>
                    <a:pt x="34" y="157"/>
                  </a:cubicBezTo>
                  <a:cubicBezTo>
                    <a:pt x="0" y="123"/>
                    <a:pt x="0" y="68"/>
                    <a:pt x="34" y="34"/>
                  </a:cubicBezTo>
                  <a:moveTo>
                    <a:pt x="61" y="61"/>
                  </a:moveTo>
                  <a:cubicBezTo>
                    <a:pt x="42" y="80"/>
                    <a:pt x="42" y="111"/>
                    <a:pt x="61" y="130"/>
                  </a:cubicBezTo>
                  <a:cubicBezTo>
                    <a:pt x="80" y="149"/>
                    <a:pt x="111" y="149"/>
                    <a:pt x="130" y="130"/>
                  </a:cubicBezTo>
                  <a:cubicBezTo>
                    <a:pt x="149" y="111"/>
                    <a:pt x="149" y="80"/>
                    <a:pt x="130" y="61"/>
                  </a:cubicBezTo>
                  <a:cubicBezTo>
                    <a:pt x="111" y="42"/>
                    <a:pt x="80" y="42"/>
                    <a:pt x="61" y="61"/>
                  </a:cubicBezTo>
                </a:path>
              </a:pathLst>
            </a:custGeom>
            <a:solidFill>
              <a:srgbClr val="B8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2" name="Freeform 13"/>
            <p:cNvSpPr>
              <a:spLocks noEditPoints="1"/>
            </p:cNvSpPr>
            <p:nvPr/>
          </p:nvSpPr>
          <p:spPr bwMode="auto">
            <a:xfrm>
              <a:off x="4354453" y="2482675"/>
              <a:ext cx="3244496" cy="3244496"/>
            </a:xfrm>
            <a:custGeom>
              <a:avLst/>
              <a:gdLst>
                <a:gd name="T0" fmla="*/ 66 w 373"/>
                <a:gd name="T1" fmla="*/ 66 h 373"/>
                <a:gd name="T2" fmla="*/ 306 w 373"/>
                <a:gd name="T3" fmla="*/ 66 h 373"/>
                <a:gd name="T4" fmla="*/ 306 w 373"/>
                <a:gd name="T5" fmla="*/ 306 h 373"/>
                <a:gd name="T6" fmla="*/ 66 w 373"/>
                <a:gd name="T7" fmla="*/ 306 h 373"/>
                <a:gd name="T8" fmla="*/ 66 w 373"/>
                <a:gd name="T9" fmla="*/ 66 h 373"/>
                <a:gd name="T10" fmla="*/ 93 w 373"/>
                <a:gd name="T11" fmla="*/ 93 h 373"/>
                <a:gd name="T12" fmla="*/ 93 w 373"/>
                <a:gd name="T13" fmla="*/ 279 h 373"/>
                <a:gd name="T14" fmla="*/ 279 w 373"/>
                <a:gd name="T15" fmla="*/ 279 h 373"/>
                <a:gd name="T16" fmla="*/ 279 w 373"/>
                <a:gd name="T17" fmla="*/ 93 h 373"/>
                <a:gd name="T18" fmla="*/ 93 w 373"/>
                <a:gd name="T19" fmla="*/ 9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3" h="373">
                  <a:moveTo>
                    <a:pt x="66" y="66"/>
                  </a:moveTo>
                  <a:cubicBezTo>
                    <a:pt x="132" y="0"/>
                    <a:pt x="240" y="0"/>
                    <a:pt x="306" y="66"/>
                  </a:cubicBezTo>
                  <a:cubicBezTo>
                    <a:pt x="373" y="132"/>
                    <a:pt x="373" y="240"/>
                    <a:pt x="306" y="306"/>
                  </a:cubicBezTo>
                  <a:cubicBezTo>
                    <a:pt x="240" y="373"/>
                    <a:pt x="132" y="373"/>
                    <a:pt x="66" y="306"/>
                  </a:cubicBezTo>
                  <a:cubicBezTo>
                    <a:pt x="0" y="240"/>
                    <a:pt x="0" y="132"/>
                    <a:pt x="66" y="66"/>
                  </a:cubicBezTo>
                  <a:moveTo>
                    <a:pt x="93" y="93"/>
                  </a:moveTo>
                  <a:cubicBezTo>
                    <a:pt x="42" y="145"/>
                    <a:pt x="42" y="228"/>
                    <a:pt x="93" y="279"/>
                  </a:cubicBezTo>
                  <a:cubicBezTo>
                    <a:pt x="145" y="330"/>
                    <a:pt x="228" y="330"/>
                    <a:pt x="279" y="279"/>
                  </a:cubicBezTo>
                  <a:cubicBezTo>
                    <a:pt x="331" y="228"/>
                    <a:pt x="331" y="145"/>
                    <a:pt x="279" y="93"/>
                  </a:cubicBezTo>
                  <a:cubicBezTo>
                    <a:pt x="228" y="42"/>
                    <a:pt x="145" y="42"/>
                    <a:pt x="93" y="9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3" name="Freeform 14"/>
            <p:cNvSpPr>
              <a:spLocks noEditPoints="1"/>
            </p:cNvSpPr>
            <p:nvPr/>
          </p:nvSpPr>
          <p:spPr bwMode="auto">
            <a:xfrm>
              <a:off x="5144869" y="3274495"/>
              <a:ext cx="1662260" cy="1652433"/>
            </a:xfrm>
            <a:custGeom>
              <a:avLst/>
              <a:gdLst>
                <a:gd name="T0" fmla="*/ 34 w 191"/>
                <a:gd name="T1" fmla="*/ 34 h 190"/>
                <a:gd name="T2" fmla="*/ 157 w 191"/>
                <a:gd name="T3" fmla="*/ 34 h 190"/>
                <a:gd name="T4" fmla="*/ 157 w 191"/>
                <a:gd name="T5" fmla="*/ 157 h 190"/>
                <a:gd name="T6" fmla="*/ 34 w 191"/>
                <a:gd name="T7" fmla="*/ 157 h 190"/>
                <a:gd name="T8" fmla="*/ 34 w 191"/>
                <a:gd name="T9" fmla="*/ 34 h 190"/>
                <a:gd name="T10" fmla="*/ 61 w 191"/>
                <a:gd name="T11" fmla="*/ 61 h 190"/>
                <a:gd name="T12" fmla="*/ 61 w 191"/>
                <a:gd name="T13" fmla="*/ 130 h 190"/>
                <a:gd name="T14" fmla="*/ 130 w 191"/>
                <a:gd name="T15" fmla="*/ 130 h 190"/>
                <a:gd name="T16" fmla="*/ 130 w 191"/>
                <a:gd name="T17" fmla="*/ 61 h 190"/>
                <a:gd name="T18" fmla="*/ 61 w 191"/>
                <a:gd name="T19" fmla="*/ 6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190">
                  <a:moveTo>
                    <a:pt x="34" y="34"/>
                  </a:moveTo>
                  <a:cubicBezTo>
                    <a:pt x="68" y="0"/>
                    <a:pt x="123" y="0"/>
                    <a:pt x="157" y="34"/>
                  </a:cubicBezTo>
                  <a:cubicBezTo>
                    <a:pt x="191" y="68"/>
                    <a:pt x="191" y="123"/>
                    <a:pt x="157" y="157"/>
                  </a:cubicBezTo>
                  <a:cubicBezTo>
                    <a:pt x="123" y="190"/>
                    <a:pt x="68" y="190"/>
                    <a:pt x="34" y="157"/>
                  </a:cubicBezTo>
                  <a:cubicBezTo>
                    <a:pt x="0" y="123"/>
                    <a:pt x="0" y="68"/>
                    <a:pt x="34" y="34"/>
                  </a:cubicBezTo>
                  <a:moveTo>
                    <a:pt x="61" y="61"/>
                  </a:moveTo>
                  <a:cubicBezTo>
                    <a:pt x="42" y="80"/>
                    <a:pt x="42" y="111"/>
                    <a:pt x="61" y="130"/>
                  </a:cubicBezTo>
                  <a:cubicBezTo>
                    <a:pt x="80" y="148"/>
                    <a:pt x="111" y="148"/>
                    <a:pt x="130" y="130"/>
                  </a:cubicBezTo>
                  <a:cubicBezTo>
                    <a:pt x="149" y="111"/>
                    <a:pt x="149" y="80"/>
                    <a:pt x="130" y="61"/>
                  </a:cubicBezTo>
                  <a:cubicBezTo>
                    <a:pt x="111" y="42"/>
                    <a:pt x="80" y="42"/>
                    <a:pt x="61" y="6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4" name="Freeform 15"/>
            <p:cNvSpPr/>
            <p:nvPr/>
          </p:nvSpPr>
          <p:spPr bwMode="auto">
            <a:xfrm>
              <a:off x="5764005" y="3873975"/>
              <a:ext cx="425393" cy="426796"/>
            </a:xfrm>
            <a:custGeom>
              <a:avLst/>
              <a:gdLst>
                <a:gd name="T0" fmla="*/ 8 w 49"/>
                <a:gd name="T1" fmla="*/ 9 h 49"/>
                <a:gd name="T2" fmla="*/ 8 w 49"/>
                <a:gd name="T3" fmla="*/ 41 h 49"/>
                <a:gd name="T4" fmla="*/ 40 w 49"/>
                <a:gd name="T5" fmla="*/ 41 h 49"/>
                <a:gd name="T6" fmla="*/ 40 w 49"/>
                <a:gd name="T7" fmla="*/ 9 h 49"/>
                <a:gd name="T8" fmla="*/ 8 w 49"/>
                <a:gd name="T9" fmla="*/ 9 h 49"/>
              </a:gdLst>
              <a:ahLst/>
              <a:cxnLst>
                <a:cxn ang="0">
                  <a:pos x="T0" y="T1"/>
                </a:cxn>
                <a:cxn ang="0">
                  <a:pos x="T2" y="T3"/>
                </a:cxn>
                <a:cxn ang="0">
                  <a:pos x="T4" y="T5"/>
                </a:cxn>
                <a:cxn ang="0">
                  <a:pos x="T6" y="T7"/>
                </a:cxn>
                <a:cxn ang="0">
                  <a:pos x="T8" y="T9"/>
                </a:cxn>
              </a:cxnLst>
              <a:rect l="0" t="0" r="r" b="b"/>
              <a:pathLst>
                <a:path w="49" h="49">
                  <a:moveTo>
                    <a:pt x="8" y="9"/>
                  </a:moveTo>
                  <a:cubicBezTo>
                    <a:pt x="0" y="18"/>
                    <a:pt x="0" y="32"/>
                    <a:pt x="8" y="41"/>
                  </a:cubicBezTo>
                  <a:cubicBezTo>
                    <a:pt x="17" y="49"/>
                    <a:pt x="31" y="49"/>
                    <a:pt x="40" y="41"/>
                  </a:cubicBezTo>
                  <a:cubicBezTo>
                    <a:pt x="49" y="32"/>
                    <a:pt x="49" y="18"/>
                    <a:pt x="40" y="9"/>
                  </a:cubicBezTo>
                  <a:cubicBezTo>
                    <a:pt x="31" y="0"/>
                    <a:pt x="17" y="0"/>
                    <a:pt x="8" y="9"/>
                  </a:cubicBezTo>
                </a:path>
              </a:pathLst>
            </a:custGeom>
            <a:solidFill>
              <a:srgbClr val="B8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5" name="Freeform 17"/>
            <p:cNvSpPr/>
            <p:nvPr/>
          </p:nvSpPr>
          <p:spPr bwMode="auto">
            <a:xfrm>
              <a:off x="4493442" y="4083162"/>
              <a:ext cx="2958093" cy="1644009"/>
            </a:xfrm>
            <a:custGeom>
              <a:avLst/>
              <a:gdLst>
                <a:gd name="T0" fmla="*/ 290 w 340"/>
                <a:gd name="T1" fmla="*/ 118 h 189"/>
                <a:gd name="T2" fmla="*/ 50 w 340"/>
                <a:gd name="T3" fmla="*/ 118 h 189"/>
                <a:gd name="T4" fmla="*/ 1 w 340"/>
                <a:gd name="T5" fmla="*/ 0 h 189"/>
                <a:gd name="T6" fmla="*/ 50 w 340"/>
                <a:gd name="T7" fmla="*/ 122 h 189"/>
                <a:gd name="T8" fmla="*/ 290 w 340"/>
                <a:gd name="T9" fmla="*/ 122 h 189"/>
                <a:gd name="T10" fmla="*/ 340 w 340"/>
                <a:gd name="T11" fmla="*/ 0 h 189"/>
                <a:gd name="T12" fmla="*/ 290 w 340"/>
                <a:gd name="T13" fmla="*/ 118 h 189"/>
              </a:gdLst>
              <a:ahLst/>
              <a:cxnLst>
                <a:cxn ang="0">
                  <a:pos x="T0" y="T1"/>
                </a:cxn>
                <a:cxn ang="0">
                  <a:pos x="T2" y="T3"/>
                </a:cxn>
                <a:cxn ang="0">
                  <a:pos x="T4" y="T5"/>
                </a:cxn>
                <a:cxn ang="0">
                  <a:pos x="T6" y="T7"/>
                </a:cxn>
                <a:cxn ang="0">
                  <a:pos x="T8" y="T9"/>
                </a:cxn>
                <a:cxn ang="0">
                  <a:pos x="T10" y="T11"/>
                </a:cxn>
                <a:cxn ang="0">
                  <a:pos x="T12" y="T13"/>
                </a:cxn>
              </a:cxnLst>
              <a:rect l="0" t="0" r="r" b="b"/>
              <a:pathLst>
                <a:path w="340" h="189">
                  <a:moveTo>
                    <a:pt x="290" y="118"/>
                  </a:moveTo>
                  <a:cubicBezTo>
                    <a:pt x="224" y="185"/>
                    <a:pt x="116" y="185"/>
                    <a:pt x="50" y="118"/>
                  </a:cubicBezTo>
                  <a:cubicBezTo>
                    <a:pt x="18" y="86"/>
                    <a:pt x="1" y="43"/>
                    <a:pt x="1" y="0"/>
                  </a:cubicBezTo>
                  <a:cubicBezTo>
                    <a:pt x="0" y="44"/>
                    <a:pt x="17" y="89"/>
                    <a:pt x="50" y="122"/>
                  </a:cubicBezTo>
                  <a:cubicBezTo>
                    <a:pt x="116" y="189"/>
                    <a:pt x="224" y="189"/>
                    <a:pt x="290" y="122"/>
                  </a:cubicBezTo>
                  <a:cubicBezTo>
                    <a:pt x="324" y="89"/>
                    <a:pt x="340" y="44"/>
                    <a:pt x="340" y="0"/>
                  </a:cubicBezTo>
                  <a:cubicBezTo>
                    <a:pt x="340" y="43"/>
                    <a:pt x="323" y="86"/>
                    <a:pt x="290" y="118"/>
                  </a:cubicBezTo>
                </a:path>
              </a:pathLst>
            </a:custGeom>
            <a:solidFill>
              <a:srgbClr val="FF43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6" name="Freeform 18"/>
            <p:cNvSpPr/>
            <p:nvPr/>
          </p:nvSpPr>
          <p:spPr bwMode="auto">
            <a:xfrm>
              <a:off x="5623611" y="4091585"/>
              <a:ext cx="331329" cy="329925"/>
            </a:xfrm>
            <a:custGeom>
              <a:avLst/>
              <a:gdLst>
                <a:gd name="T0" fmla="*/ 18 w 38"/>
                <a:gd name="T1" fmla="*/ 0 h 38"/>
                <a:gd name="T2" fmla="*/ 0 w 38"/>
                <a:gd name="T3" fmla="*/ 18 h 38"/>
                <a:gd name="T4" fmla="*/ 9 w 38"/>
                <a:gd name="T5" fmla="*/ 29 h 38"/>
                <a:gd name="T6" fmla="*/ 22 w 38"/>
                <a:gd name="T7" fmla="*/ 38 h 38"/>
                <a:gd name="T8" fmla="*/ 38 w 38"/>
                <a:gd name="T9" fmla="*/ 22 h 38"/>
                <a:gd name="T10" fmla="*/ 24 w 38"/>
                <a:gd name="T11" fmla="*/ 16 h 38"/>
                <a:gd name="T12" fmla="*/ 18 w 38"/>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18" y="0"/>
                  </a:moveTo>
                  <a:cubicBezTo>
                    <a:pt x="0" y="18"/>
                    <a:pt x="0" y="18"/>
                    <a:pt x="0" y="18"/>
                  </a:cubicBezTo>
                  <a:cubicBezTo>
                    <a:pt x="3" y="22"/>
                    <a:pt x="5" y="26"/>
                    <a:pt x="9" y="29"/>
                  </a:cubicBezTo>
                  <a:cubicBezTo>
                    <a:pt x="13" y="33"/>
                    <a:pt x="17" y="36"/>
                    <a:pt x="22" y="38"/>
                  </a:cubicBezTo>
                  <a:cubicBezTo>
                    <a:pt x="38" y="22"/>
                    <a:pt x="38" y="22"/>
                    <a:pt x="38" y="22"/>
                  </a:cubicBezTo>
                  <a:cubicBezTo>
                    <a:pt x="33" y="21"/>
                    <a:pt x="28" y="19"/>
                    <a:pt x="24" y="16"/>
                  </a:cubicBezTo>
                  <a:cubicBezTo>
                    <a:pt x="20" y="11"/>
                    <a:pt x="18" y="6"/>
                    <a:pt x="18" y="0"/>
                  </a:cubicBezTo>
                </a:path>
              </a:pathLst>
            </a:custGeom>
            <a:solidFill>
              <a:srgbClr val="C82C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7" name="Freeform 19"/>
            <p:cNvSpPr/>
            <p:nvPr/>
          </p:nvSpPr>
          <p:spPr bwMode="auto">
            <a:xfrm>
              <a:off x="5780852" y="3961019"/>
              <a:ext cx="329925" cy="321502"/>
            </a:xfrm>
            <a:custGeom>
              <a:avLst/>
              <a:gdLst>
                <a:gd name="T0" fmla="*/ 21 w 38"/>
                <a:gd name="T1" fmla="*/ 0 h 37"/>
                <a:gd name="T2" fmla="*/ 11 w 38"/>
                <a:gd name="T3" fmla="*/ 4 h 37"/>
                <a:gd name="T4" fmla="*/ 0 w 38"/>
                <a:gd name="T5" fmla="*/ 15 h 37"/>
                <a:gd name="T6" fmla="*/ 6 w 38"/>
                <a:gd name="T7" fmla="*/ 31 h 37"/>
                <a:gd name="T8" fmla="*/ 20 w 38"/>
                <a:gd name="T9" fmla="*/ 37 h 37"/>
                <a:gd name="T10" fmla="*/ 32 w 38"/>
                <a:gd name="T11" fmla="*/ 25 h 37"/>
                <a:gd name="T12" fmla="*/ 32 w 38"/>
                <a:gd name="T13" fmla="*/ 4 h 37"/>
                <a:gd name="T14" fmla="*/ 21 w 38"/>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7">
                  <a:moveTo>
                    <a:pt x="21" y="0"/>
                  </a:moveTo>
                  <a:cubicBezTo>
                    <a:pt x="18" y="0"/>
                    <a:pt x="14" y="1"/>
                    <a:pt x="11" y="4"/>
                  </a:cubicBezTo>
                  <a:cubicBezTo>
                    <a:pt x="0" y="15"/>
                    <a:pt x="0" y="15"/>
                    <a:pt x="0" y="15"/>
                  </a:cubicBezTo>
                  <a:cubicBezTo>
                    <a:pt x="0" y="21"/>
                    <a:pt x="2" y="26"/>
                    <a:pt x="6" y="31"/>
                  </a:cubicBezTo>
                  <a:cubicBezTo>
                    <a:pt x="10" y="34"/>
                    <a:pt x="15" y="36"/>
                    <a:pt x="20" y="37"/>
                  </a:cubicBezTo>
                  <a:cubicBezTo>
                    <a:pt x="32" y="25"/>
                    <a:pt x="32" y="25"/>
                    <a:pt x="32" y="25"/>
                  </a:cubicBezTo>
                  <a:cubicBezTo>
                    <a:pt x="38" y="19"/>
                    <a:pt x="38" y="10"/>
                    <a:pt x="32" y="4"/>
                  </a:cubicBezTo>
                  <a:cubicBezTo>
                    <a:pt x="29" y="1"/>
                    <a:pt x="25" y="0"/>
                    <a:pt x="21" y="0"/>
                  </a:cubicBezTo>
                </a:path>
              </a:pathLst>
            </a:custGeom>
            <a:solidFill>
              <a:srgbClr val="9A0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8" name="Freeform 20"/>
            <p:cNvSpPr/>
            <p:nvPr/>
          </p:nvSpPr>
          <p:spPr bwMode="auto">
            <a:xfrm>
              <a:off x="5589917" y="4265673"/>
              <a:ext cx="199359" cy="199359"/>
            </a:xfrm>
            <a:custGeom>
              <a:avLst/>
              <a:gdLst>
                <a:gd name="T0" fmla="*/ 2 w 23"/>
                <a:gd name="T1" fmla="*/ 0 h 23"/>
                <a:gd name="T2" fmla="*/ 0 w 23"/>
                <a:gd name="T3" fmla="*/ 2 h 23"/>
                <a:gd name="T4" fmla="*/ 10 w 23"/>
                <a:gd name="T5" fmla="*/ 16 h 23"/>
                <a:gd name="T6" fmla="*/ 20 w 23"/>
                <a:gd name="T7" fmla="*/ 23 h 23"/>
                <a:gd name="T8" fmla="*/ 23 w 23"/>
                <a:gd name="T9" fmla="*/ 20 h 23"/>
                <a:gd name="T10" fmla="*/ 11 w 23"/>
                <a:gd name="T11" fmla="*/ 11 h 23"/>
                <a:gd name="T12" fmla="*/ 2 w 2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 y="0"/>
                  </a:moveTo>
                  <a:cubicBezTo>
                    <a:pt x="0" y="2"/>
                    <a:pt x="0" y="2"/>
                    <a:pt x="0" y="2"/>
                  </a:cubicBezTo>
                  <a:cubicBezTo>
                    <a:pt x="3" y="7"/>
                    <a:pt x="6" y="11"/>
                    <a:pt x="10" y="16"/>
                  </a:cubicBezTo>
                  <a:cubicBezTo>
                    <a:pt x="13" y="19"/>
                    <a:pt x="17" y="21"/>
                    <a:pt x="20" y="23"/>
                  </a:cubicBezTo>
                  <a:cubicBezTo>
                    <a:pt x="23" y="20"/>
                    <a:pt x="23" y="20"/>
                    <a:pt x="23" y="20"/>
                  </a:cubicBezTo>
                  <a:cubicBezTo>
                    <a:pt x="19" y="18"/>
                    <a:pt x="15" y="15"/>
                    <a:pt x="11" y="11"/>
                  </a:cubicBezTo>
                  <a:cubicBezTo>
                    <a:pt x="7" y="8"/>
                    <a:pt x="5" y="4"/>
                    <a:pt x="2" y="0"/>
                  </a:cubicBezTo>
                </a:path>
              </a:pathLst>
            </a:custGeom>
            <a:solidFill>
              <a:srgbClr val="9A0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9" name="Freeform 21"/>
            <p:cNvSpPr/>
            <p:nvPr/>
          </p:nvSpPr>
          <p:spPr bwMode="auto">
            <a:xfrm>
              <a:off x="5354055" y="4282521"/>
              <a:ext cx="409949" cy="418373"/>
            </a:xfrm>
            <a:custGeom>
              <a:avLst/>
              <a:gdLst>
                <a:gd name="T0" fmla="*/ 27 w 47"/>
                <a:gd name="T1" fmla="*/ 0 h 48"/>
                <a:gd name="T2" fmla="*/ 0 w 47"/>
                <a:gd name="T3" fmla="*/ 27 h 48"/>
                <a:gd name="T4" fmla="*/ 8 w 47"/>
                <a:gd name="T5" fmla="*/ 37 h 48"/>
                <a:gd name="T6" fmla="*/ 21 w 47"/>
                <a:gd name="T7" fmla="*/ 48 h 48"/>
                <a:gd name="T8" fmla="*/ 47 w 47"/>
                <a:gd name="T9" fmla="*/ 21 h 48"/>
                <a:gd name="T10" fmla="*/ 37 w 47"/>
                <a:gd name="T11" fmla="*/ 14 h 48"/>
                <a:gd name="T12" fmla="*/ 27 w 4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7" h="48">
                  <a:moveTo>
                    <a:pt x="27" y="0"/>
                  </a:moveTo>
                  <a:cubicBezTo>
                    <a:pt x="0" y="27"/>
                    <a:pt x="0" y="27"/>
                    <a:pt x="0" y="27"/>
                  </a:cubicBezTo>
                  <a:cubicBezTo>
                    <a:pt x="2" y="31"/>
                    <a:pt x="5" y="34"/>
                    <a:pt x="8" y="37"/>
                  </a:cubicBezTo>
                  <a:cubicBezTo>
                    <a:pt x="12" y="41"/>
                    <a:pt x="17" y="45"/>
                    <a:pt x="21" y="48"/>
                  </a:cubicBezTo>
                  <a:cubicBezTo>
                    <a:pt x="47" y="21"/>
                    <a:pt x="47" y="21"/>
                    <a:pt x="47" y="21"/>
                  </a:cubicBezTo>
                  <a:cubicBezTo>
                    <a:pt x="44" y="19"/>
                    <a:pt x="40" y="17"/>
                    <a:pt x="37" y="14"/>
                  </a:cubicBezTo>
                  <a:cubicBezTo>
                    <a:pt x="33" y="9"/>
                    <a:pt x="30" y="5"/>
                    <a:pt x="27"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0" name="Freeform 22"/>
            <p:cNvSpPr>
              <a:spLocks noEditPoints="1"/>
            </p:cNvSpPr>
            <p:nvPr/>
          </p:nvSpPr>
          <p:spPr bwMode="auto">
            <a:xfrm>
              <a:off x="5092923" y="4535229"/>
              <a:ext cx="426796" cy="426796"/>
            </a:xfrm>
            <a:custGeom>
              <a:avLst/>
              <a:gdLst>
                <a:gd name="T0" fmla="*/ 0 w 49"/>
                <a:gd name="T1" fmla="*/ 28 h 49"/>
                <a:gd name="T2" fmla="*/ 0 w 49"/>
                <a:gd name="T3" fmla="*/ 28 h 49"/>
                <a:gd name="T4" fmla="*/ 8 w 49"/>
                <a:gd name="T5" fmla="*/ 37 h 49"/>
                <a:gd name="T6" fmla="*/ 21 w 49"/>
                <a:gd name="T7" fmla="*/ 49 h 49"/>
                <a:gd name="T8" fmla="*/ 21 w 49"/>
                <a:gd name="T9" fmla="*/ 48 h 49"/>
                <a:gd name="T10" fmla="*/ 9 w 49"/>
                <a:gd name="T11" fmla="*/ 37 h 49"/>
                <a:gd name="T12" fmla="*/ 0 w 49"/>
                <a:gd name="T13" fmla="*/ 28 h 49"/>
                <a:gd name="T14" fmla="*/ 28 w 49"/>
                <a:gd name="T15" fmla="*/ 0 h 49"/>
                <a:gd name="T16" fmla="*/ 2 w 49"/>
                <a:gd name="T17" fmla="*/ 26 h 49"/>
                <a:gd name="T18" fmla="*/ 11 w 49"/>
                <a:gd name="T19" fmla="*/ 35 h 49"/>
                <a:gd name="T20" fmla="*/ 23 w 49"/>
                <a:gd name="T21" fmla="*/ 46 h 49"/>
                <a:gd name="T22" fmla="*/ 49 w 49"/>
                <a:gd name="T23" fmla="*/ 21 h 49"/>
                <a:gd name="T24" fmla="*/ 36 w 49"/>
                <a:gd name="T25" fmla="*/ 10 h 49"/>
                <a:gd name="T26" fmla="*/ 28 w 49"/>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0" y="28"/>
                  </a:moveTo>
                  <a:cubicBezTo>
                    <a:pt x="0" y="28"/>
                    <a:pt x="0" y="28"/>
                    <a:pt x="0" y="28"/>
                  </a:cubicBezTo>
                  <a:cubicBezTo>
                    <a:pt x="3" y="31"/>
                    <a:pt x="5" y="34"/>
                    <a:pt x="8" y="37"/>
                  </a:cubicBezTo>
                  <a:cubicBezTo>
                    <a:pt x="12" y="41"/>
                    <a:pt x="17" y="45"/>
                    <a:pt x="21" y="49"/>
                  </a:cubicBezTo>
                  <a:cubicBezTo>
                    <a:pt x="21" y="48"/>
                    <a:pt x="21" y="48"/>
                    <a:pt x="21" y="48"/>
                  </a:cubicBezTo>
                  <a:cubicBezTo>
                    <a:pt x="17" y="45"/>
                    <a:pt x="13" y="41"/>
                    <a:pt x="9" y="37"/>
                  </a:cubicBezTo>
                  <a:cubicBezTo>
                    <a:pt x="6" y="34"/>
                    <a:pt x="3" y="31"/>
                    <a:pt x="0" y="28"/>
                  </a:cubicBezTo>
                  <a:moveTo>
                    <a:pt x="28" y="0"/>
                  </a:moveTo>
                  <a:cubicBezTo>
                    <a:pt x="2" y="26"/>
                    <a:pt x="2" y="26"/>
                    <a:pt x="2" y="26"/>
                  </a:cubicBezTo>
                  <a:cubicBezTo>
                    <a:pt x="5" y="29"/>
                    <a:pt x="8" y="32"/>
                    <a:pt x="11" y="35"/>
                  </a:cubicBezTo>
                  <a:cubicBezTo>
                    <a:pt x="15" y="39"/>
                    <a:pt x="19" y="43"/>
                    <a:pt x="23" y="46"/>
                  </a:cubicBezTo>
                  <a:cubicBezTo>
                    <a:pt x="49" y="21"/>
                    <a:pt x="49" y="21"/>
                    <a:pt x="49" y="21"/>
                  </a:cubicBezTo>
                  <a:cubicBezTo>
                    <a:pt x="44" y="18"/>
                    <a:pt x="40" y="14"/>
                    <a:pt x="36" y="10"/>
                  </a:cubicBezTo>
                  <a:cubicBezTo>
                    <a:pt x="33" y="7"/>
                    <a:pt x="30" y="4"/>
                    <a:pt x="28" y="0"/>
                  </a:cubicBezTo>
                </a:path>
              </a:pathLst>
            </a:custGeom>
            <a:solidFill>
              <a:srgbClr val="C82C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1" name="Freeform 23"/>
            <p:cNvSpPr/>
            <p:nvPr/>
          </p:nvSpPr>
          <p:spPr bwMode="auto">
            <a:xfrm>
              <a:off x="5067653" y="4778109"/>
              <a:ext cx="207782" cy="209187"/>
            </a:xfrm>
            <a:custGeom>
              <a:avLst/>
              <a:gdLst>
                <a:gd name="T0" fmla="*/ 3 w 24"/>
                <a:gd name="T1" fmla="*/ 0 h 24"/>
                <a:gd name="T2" fmla="*/ 0 w 24"/>
                <a:gd name="T3" fmla="*/ 3 h 24"/>
                <a:gd name="T4" fmla="*/ 11 w 24"/>
                <a:gd name="T5" fmla="*/ 15 h 24"/>
                <a:gd name="T6" fmla="*/ 21 w 24"/>
                <a:gd name="T7" fmla="*/ 24 h 24"/>
                <a:gd name="T8" fmla="*/ 24 w 24"/>
                <a:gd name="T9" fmla="*/ 21 h 24"/>
                <a:gd name="T10" fmla="*/ 11 w 24"/>
                <a:gd name="T11" fmla="*/ 9 h 24"/>
                <a:gd name="T12" fmla="*/ 3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3" y="0"/>
                  </a:moveTo>
                  <a:cubicBezTo>
                    <a:pt x="0" y="3"/>
                    <a:pt x="0" y="3"/>
                    <a:pt x="0" y="3"/>
                  </a:cubicBezTo>
                  <a:cubicBezTo>
                    <a:pt x="4" y="7"/>
                    <a:pt x="7" y="11"/>
                    <a:pt x="11" y="15"/>
                  </a:cubicBezTo>
                  <a:cubicBezTo>
                    <a:pt x="14" y="18"/>
                    <a:pt x="18" y="21"/>
                    <a:pt x="21" y="24"/>
                  </a:cubicBezTo>
                  <a:cubicBezTo>
                    <a:pt x="24" y="21"/>
                    <a:pt x="24" y="21"/>
                    <a:pt x="24" y="21"/>
                  </a:cubicBezTo>
                  <a:cubicBezTo>
                    <a:pt x="20" y="17"/>
                    <a:pt x="15" y="13"/>
                    <a:pt x="11" y="9"/>
                  </a:cubicBezTo>
                  <a:cubicBezTo>
                    <a:pt x="8" y="6"/>
                    <a:pt x="6" y="3"/>
                    <a:pt x="3" y="0"/>
                  </a:cubicBezTo>
                </a:path>
              </a:pathLst>
            </a:custGeom>
            <a:solidFill>
              <a:srgbClr val="9A0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2" name="Freeform 24"/>
            <p:cNvSpPr/>
            <p:nvPr/>
          </p:nvSpPr>
          <p:spPr bwMode="auto">
            <a:xfrm>
              <a:off x="4858466" y="4804785"/>
              <a:ext cx="391698" cy="391698"/>
            </a:xfrm>
            <a:custGeom>
              <a:avLst/>
              <a:gdLst>
                <a:gd name="T0" fmla="*/ 24 w 45"/>
                <a:gd name="T1" fmla="*/ 0 h 45"/>
                <a:gd name="T2" fmla="*/ 0 w 45"/>
                <a:gd name="T3" fmla="*/ 25 h 45"/>
                <a:gd name="T4" fmla="*/ 8 w 45"/>
                <a:gd name="T5" fmla="*/ 34 h 45"/>
                <a:gd name="T6" fmla="*/ 21 w 45"/>
                <a:gd name="T7" fmla="*/ 45 h 45"/>
                <a:gd name="T8" fmla="*/ 45 w 45"/>
                <a:gd name="T9" fmla="*/ 21 h 45"/>
                <a:gd name="T10" fmla="*/ 35 w 45"/>
                <a:gd name="T11" fmla="*/ 12 h 45"/>
                <a:gd name="T12" fmla="*/ 24 w 45"/>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45" h="45">
                  <a:moveTo>
                    <a:pt x="24" y="0"/>
                  </a:moveTo>
                  <a:cubicBezTo>
                    <a:pt x="0" y="25"/>
                    <a:pt x="0" y="25"/>
                    <a:pt x="0" y="25"/>
                  </a:cubicBezTo>
                  <a:cubicBezTo>
                    <a:pt x="2" y="28"/>
                    <a:pt x="5" y="31"/>
                    <a:pt x="8" y="34"/>
                  </a:cubicBezTo>
                  <a:cubicBezTo>
                    <a:pt x="12" y="38"/>
                    <a:pt x="16" y="42"/>
                    <a:pt x="21" y="45"/>
                  </a:cubicBezTo>
                  <a:cubicBezTo>
                    <a:pt x="45" y="21"/>
                    <a:pt x="45" y="21"/>
                    <a:pt x="45" y="21"/>
                  </a:cubicBezTo>
                  <a:cubicBezTo>
                    <a:pt x="42" y="18"/>
                    <a:pt x="38" y="15"/>
                    <a:pt x="35" y="12"/>
                  </a:cubicBezTo>
                  <a:cubicBezTo>
                    <a:pt x="31" y="8"/>
                    <a:pt x="28" y="4"/>
                    <a:pt x="24"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3" name="Freeform 25"/>
            <p:cNvSpPr/>
            <p:nvPr/>
          </p:nvSpPr>
          <p:spPr bwMode="auto">
            <a:xfrm>
              <a:off x="4570659" y="5039241"/>
              <a:ext cx="445048" cy="443644"/>
            </a:xfrm>
            <a:custGeom>
              <a:avLst/>
              <a:gdLst>
                <a:gd name="T0" fmla="*/ 30 w 51"/>
                <a:gd name="T1" fmla="*/ 0 h 51"/>
                <a:gd name="T2" fmla="*/ 0 w 51"/>
                <a:gd name="T3" fmla="*/ 30 h 51"/>
                <a:gd name="T4" fmla="*/ 12 w 51"/>
                <a:gd name="T5" fmla="*/ 42 h 51"/>
                <a:gd name="T6" fmla="*/ 21 w 51"/>
                <a:gd name="T7" fmla="*/ 51 h 51"/>
                <a:gd name="T8" fmla="*/ 51 w 51"/>
                <a:gd name="T9" fmla="*/ 21 h 51"/>
                <a:gd name="T10" fmla="*/ 41 w 51"/>
                <a:gd name="T11" fmla="*/ 12 h 51"/>
                <a:gd name="T12" fmla="*/ 41 w 51"/>
                <a:gd name="T13" fmla="*/ 12 h 51"/>
                <a:gd name="T14" fmla="*/ 41 w 51"/>
                <a:gd name="T15" fmla="*/ 12 h 51"/>
                <a:gd name="T16" fmla="*/ 41 w 51"/>
                <a:gd name="T17" fmla="*/ 12 h 51"/>
                <a:gd name="T18" fmla="*/ 40 w 51"/>
                <a:gd name="T19" fmla="*/ 12 h 51"/>
                <a:gd name="T20" fmla="*/ 40 w 51"/>
                <a:gd name="T21" fmla="*/ 12 h 51"/>
                <a:gd name="T22" fmla="*/ 40 w 51"/>
                <a:gd name="T23" fmla="*/ 11 h 51"/>
                <a:gd name="T24" fmla="*/ 40 w 51"/>
                <a:gd name="T25" fmla="*/ 11 h 51"/>
                <a:gd name="T26" fmla="*/ 40 w 51"/>
                <a:gd name="T27" fmla="*/ 11 h 51"/>
                <a:gd name="T28" fmla="*/ 40 w 51"/>
                <a:gd name="T29" fmla="*/ 11 h 51"/>
                <a:gd name="T30" fmla="*/ 40 w 51"/>
                <a:gd name="T31" fmla="*/ 11 h 51"/>
                <a:gd name="T32" fmla="*/ 40 w 51"/>
                <a:gd name="T33" fmla="*/ 11 h 51"/>
                <a:gd name="T34" fmla="*/ 40 w 51"/>
                <a:gd name="T35" fmla="*/ 11 h 51"/>
                <a:gd name="T36" fmla="*/ 40 w 51"/>
                <a:gd name="T37" fmla="*/ 11 h 51"/>
                <a:gd name="T38" fmla="*/ 40 w 51"/>
                <a:gd name="T39" fmla="*/ 11 h 51"/>
                <a:gd name="T40" fmla="*/ 40 w 51"/>
                <a:gd name="T41" fmla="*/ 11 h 51"/>
                <a:gd name="T42" fmla="*/ 39 w 51"/>
                <a:gd name="T43" fmla="*/ 10 h 51"/>
                <a:gd name="T44" fmla="*/ 39 w 51"/>
                <a:gd name="T45" fmla="*/ 10 h 51"/>
                <a:gd name="T46" fmla="*/ 39 w 51"/>
                <a:gd name="T47" fmla="*/ 10 h 51"/>
                <a:gd name="T48" fmla="*/ 39 w 51"/>
                <a:gd name="T49" fmla="*/ 10 h 51"/>
                <a:gd name="T50" fmla="*/ 39 w 51"/>
                <a:gd name="T51" fmla="*/ 10 h 51"/>
                <a:gd name="T52" fmla="*/ 39 w 51"/>
                <a:gd name="T53" fmla="*/ 10 h 51"/>
                <a:gd name="T54" fmla="*/ 39 w 51"/>
                <a:gd name="T55" fmla="*/ 10 h 51"/>
                <a:gd name="T56" fmla="*/ 39 w 51"/>
                <a:gd name="T57" fmla="*/ 10 h 51"/>
                <a:gd name="T58" fmla="*/ 39 w 51"/>
                <a:gd name="T59" fmla="*/ 10 h 51"/>
                <a:gd name="T60" fmla="*/ 39 w 51"/>
                <a:gd name="T61" fmla="*/ 10 h 51"/>
                <a:gd name="T62" fmla="*/ 38 w 51"/>
                <a:gd name="T63" fmla="*/ 9 h 51"/>
                <a:gd name="T64" fmla="*/ 38 w 51"/>
                <a:gd name="T65" fmla="*/ 9 h 51"/>
                <a:gd name="T66" fmla="*/ 38 w 51"/>
                <a:gd name="T67" fmla="*/ 9 h 51"/>
                <a:gd name="T68" fmla="*/ 38 w 51"/>
                <a:gd name="T69" fmla="*/ 9 h 51"/>
                <a:gd name="T70" fmla="*/ 38 w 51"/>
                <a:gd name="T71" fmla="*/ 9 h 51"/>
                <a:gd name="T72" fmla="*/ 38 w 51"/>
                <a:gd name="T73" fmla="*/ 9 h 51"/>
                <a:gd name="T74" fmla="*/ 38 w 51"/>
                <a:gd name="T75" fmla="*/ 9 h 51"/>
                <a:gd name="T76" fmla="*/ 38 w 51"/>
                <a:gd name="T77" fmla="*/ 9 h 51"/>
                <a:gd name="T78" fmla="*/ 38 w 51"/>
                <a:gd name="T79" fmla="*/ 9 h 51"/>
                <a:gd name="T80" fmla="*/ 38 w 51"/>
                <a:gd name="T81" fmla="*/ 9 h 51"/>
                <a:gd name="T82" fmla="*/ 38 w 51"/>
                <a:gd name="T83" fmla="*/ 8 h 51"/>
                <a:gd name="T84" fmla="*/ 37 w 51"/>
                <a:gd name="T85" fmla="*/ 8 h 51"/>
                <a:gd name="T86" fmla="*/ 37 w 51"/>
                <a:gd name="T87" fmla="*/ 8 h 51"/>
                <a:gd name="T88" fmla="*/ 37 w 51"/>
                <a:gd name="T89" fmla="*/ 8 h 51"/>
                <a:gd name="T90" fmla="*/ 37 w 51"/>
                <a:gd name="T91" fmla="*/ 8 h 51"/>
                <a:gd name="T92" fmla="*/ 30 w 51"/>
                <a:gd name="T9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 h="51">
                  <a:moveTo>
                    <a:pt x="30" y="0"/>
                  </a:moveTo>
                  <a:cubicBezTo>
                    <a:pt x="0" y="30"/>
                    <a:pt x="0" y="30"/>
                    <a:pt x="0" y="30"/>
                  </a:cubicBezTo>
                  <a:cubicBezTo>
                    <a:pt x="4" y="34"/>
                    <a:pt x="8" y="38"/>
                    <a:pt x="12" y="42"/>
                  </a:cubicBezTo>
                  <a:cubicBezTo>
                    <a:pt x="15" y="45"/>
                    <a:pt x="18" y="48"/>
                    <a:pt x="21" y="51"/>
                  </a:cubicBezTo>
                  <a:cubicBezTo>
                    <a:pt x="51" y="21"/>
                    <a:pt x="51" y="21"/>
                    <a:pt x="51" y="21"/>
                  </a:cubicBezTo>
                  <a:cubicBezTo>
                    <a:pt x="47" y="18"/>
                    <a:pt x="44" y="15"/>
                    <a:pt x="41" y="12"/>
                  </a:cubicBezTo>
                  <a:cubicBezTo>
                    <a:pt x="41" y="12"/>
                    <a:pt x="41" y="12"/>
                    <a:pt x="41" y="12"/>
                  </a:cubicBezTo>
                  <a:cubicBezTo>
                    <a:pt x="41" y="12"/>
                    <a:pt x="41" y="12"/>
                    <a:pt x="41" y="12"/>
                  </a:cubicBezTo>
                  <a:cubicBezTo>
                    <a:pt x="41" y="12"/>
                    <a:pt x="41" y="12"/>
                    <a:pt x="41" y="12"/>
                  </a:cubicBezTo>
                  <a:cubicBezTo>
                    <a:pt x="41" y="12"/>
                    <a:pt x="41" y="12"/>
                    <a:pt x="40" y="12"/>
                  </a:cubicBezTo>
                  <a:cubicBezTo>
                    <a:pt x="40" y="12"/>
                    <a:pt x="40" y="12"/>
                    <a:pt x="40" y="12"/>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8"/>
                  </a:cubicBezTo>
                  <a:cubicBezTo>
                    <a:pt x="37" y="8"/>
                    <a:pt x="37" y="8"/>
                    <a:pt x="37" y="8"/>
                  </a:cubicBezTo>
                  <a:cubicBezTo>
                    <a:pt x="37" y="8"/>
                    <a:pt x="37" y="8"/>
                    <a:pt x="37" y="8"/>
                  </a:cubicBezTo>
                  <a:cubicBezTo>
                    <a:pt x="37" y="8"/>
                    <a:pt x="37" y="8"/>
                    <a:pt x="37" y="8"/>
                  </a:cubicBezTo>
                  <a:cubicBezTo>
                    <a:pt x="37" y="8"/>
                    <a:pt x="37" y="8"/>
                    <a:pt x="37" y="8"/>
                  </a:cubicBezTo>
                  <a:cubicBezTo>
                    <a:pt x="35" y="5"/>
                    <a:pt x="32" y="3"/>
                    <a:pt x="30" y="0"/>
                  </a:cubicBezTo>
                </a:path>
              </a:pathLst>
            </a:custGeom>
            <a:solidFill>
              <a:srgbClr val="C82C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4" name="Freeform 26"/>
            <p:cNvSpPr>
              <a:spLocks noEditPoints="1"/>
            </p:cNvSpPr>
            <p:nvPr/>
          </p:nvSpPr>
          <p:spPr bwMode="auto">
            <a:xfrm>
              <a:off x="4831791" y="5039241"/>
              <a:ext cx="183916" cy="182512"/>
            </a:xfrm>
            <a:custGeom>
              <a:avLst/>
              <a:gdLst>
                <a:gd name="T0" fmla="*/ 11 w 21"/>
                <a:gd name="T1" fmla="*/ 12 h 21"/>
                <a:gd name="T2" fmla="*/ 21 w 21"/>
                <a:gd name="T3" fmla="*/ 21 h 21"/>
                <a:gd name="T4" fmla="*/ 11 w 21"/>
                <a:gd name="T5" fmla="*/ 12 h 21"/>
                <a:gd name="T6" fmla="*/ 11 w 21"/>
                <a:gd name="T7" fmla="*/ 12 h 21"/>
                <a:gd name="T8" fmla="*/ 10 w 21"/>
                <a:gd name="T9" fmla="*/ 12 h 21"/>
                <a:gd name="T10" fmla="*/ 10 w 21"/>
                <a:gd name="T11" fmla="*/ 12 h 21"/>
                <a:gd name="T12" fmla="*/ 10 w 21"/>
                <a:gd name="T13" fmla="*/ 11 h 21"/>
                <a:gd name="T14" fmla="*/ 10 w 21"/>
                <a:gd name="T15" fmla="*/ 11 h 21"/>
                <a:gd name="T16" fmla="*/ 10 w 21"/>
                <a:gd name="T17" fmla="*/ 11 h 21"/>
                <a:gd name="T18" fmla="*/ 10 w 21"/>
                <a:gd name="T19" fmla="*/ 11 h 21"/>
                <a:gd name="T20" fmla="*/ 10 w 21"/>
                <a:gd name="T21" fmla="*/ 11 h 21"/>
                <a:gd name="T22" fmla="*/ 10 w 21"/>
                <a:gd name="T23" fmla="*/ 11 h 21"/>
                <a:gd name="T24" fmla="*/ 10 w 21"/>
                <a:gd name="T25" fmla="*/ 11 h 21"/>
                <a:gd name="T26" fmla="*/ 9 w 21"/>
                <a:gd name="T27" fmla="*/ 10 h 21"/>
                <a:gd name="T28" fmla="*/ 9 w 21"/>
                <a:gd name="T29" fmla="*/ 10 h 21"/>
                <a:gd name="T30" fmla="*/ 9 w 21"/>
                <a:gd name="T31" fmla="*/ 10 h 21"/>
                <a:gd name="T32" fmla="*/ 9 w 21"/>
                <a:gd name="T33" fmla="*/ 10 h 21"/>
                <a:gd name="T34" fmla="*/ 9 w 21"/>
                <a:gd name="T35" fmla="*/ 10 h 21"/>
                <a:gd name="T36" fmla="*/ 9 w 21"/>
                <a:gd name="T37" fmla="*/ 10 h 21"/>
                <a:gd name="T38" fmla="*/ 9 w 21"/>
                <a:gd name="T39" fmla="*/ 10 h 21"/>
                <a:gd name="T40" fmla="*/ 9 w 21"/>
                <a:gd name="T41" fmla="*/ 10 h 21"/>
                <a:gd name="T42" fmla="*/ 8 w 21"/>
                <a:gd name="T43" fmla="*/ 9 h 21"/>
                <a:gd name="T44" fmla="*/ 8 w 21"/>
                <a:gd name="T45" fmla="*/ 9 h 21"/>
                <a:gd name="T46" fmla="*/ 8 w 21"/>
                <a:gd name="T47" fmla="*/ 9 h 21"/>
                <a:gd name="T48" fmla="*/ 8 w 21"/>
                <a:gd name="T49" fmla="*/ 9 h 21"/>
                <a:gd name="T50" fmla="*/ 8 w 21"/>
                <a:gd name="T51" fmla="*/ 9 h 21"/>
                <a:gd name="T52" fmla="*/ 8 w 21"/>
                <a:gd name="T53" fmla="*/ 9 h 21"/>
                <a:gd name="T54" fmla="*/ 8 w 21"/>
                <a:gd name="T55" fmla="*/ 9 h 21"/>
                <a:gd name="T56" fmla="*/ 7 w 21"/>
                <a:gd name="T57" fmla="*/ 8 h 21"/>
                <a:gd name="T58" fmla="*/ 7 w 21"/>
                <a:gd name="T59" fmla="*/ 8 h 21"/>
                <a:gd name="T60" fmla="*/ 7 w 21"/>
                <a:gd name="T61" fmla="*/ 8 h 21"/>
                <a:gd name="T62" fmla="*/ 0 w 21"/>
                <a:gd name="T63" fmla="*/ 0 h 21"/>
                <a:gd name="T64" fmla="*/ 7 w 21"/>
                <a:gd name="T65"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1">
                  <a:moveTo>
                    <a:pt x="11" y="12"/>
                  </a:moveTo>
                  <a:cubicBezTo>
                    <a:pt x="11" y="12"/>
                    <a:pt x="11" y="12"/>
                    <a:pt x="11" y="12"/>
                  </a:cubicBezTo>
                  <a:cubicBezTo>
                    <a:pt x="14" y="15"/>
                    <a:pt x="17" y="18"/>
                    <a:pt x="21" y="21"/>
                  </a:cubicBezTo>
                  <a:cubicBezTo>
                    <a:pt x="21" y="21"/>
                    <a:pt x="21" y="21"/>
                    <a:pt x="21" y="21"/>
                  </a:cubicBezTo>
                  <a:cubicBezTo>
                    <a:pt x="17" y="18"/>
                    <a:pt x="14" y="15"/>
                    <a:pt x="11" y="12"/>
                  </a:cubicBezTo>
                  <a:cubicBezTo>
                    <a:pt x="11" y="12"/>
                    <a:pt x="11" y="12"/>
                    <a:pt x="11" y="12"/>
                  </a:cubicBezTo>
                  <a:moveTo>
                    <a:pt x="11" y="12"/>
                  </a:moveTo>
                  <a:cubicBezTo>
                    <a:pt x="11" y="12"/>
                    <a:pt x="11" y="12"/>
                    <a:pt x="11" y="12"/>
                  </a:cubicBezTo>
                  <a:cubicBezTo>
                    <a:pt x="11" y="12"/>
                    <a:pt x="11" y="12"/>
                    <a:pt x="11" y="12"/>
                  </a:cubicBezTo>
                  <a:moveTo>
                    <a:pt x="10" y="12"/>
                  </a:moveTo>
                  <a:cubicBezTo>
                    <a:pt x="10" y="12"/>
                    <a:pt x="10" y="12"/>
                    <a:pt x="10" y="12"/>
                  </a:cubicBezTo>
                  <a:cubicBezTo>
                    <a:pt x="10" y="12"/>
                    <a:pt x="10" y="12"/>
                    <a:pt x="10" y="12"/>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7" y="8"/>
                  </a:moveTo>
                  <a:cubicBezTo>
                    <a:pt x="7" y="8"/>
                    <a:pt x="7" y="8"/>
                    <a:pt x="8" y="8"/>
                  </a:cubicBezTo>
                  <a:cubicBezTo>
                    <a:pt x="7" y="8"/>
                    <a:pt x="7" y="8"/>
                    <a:pt x="7" y="8"/>
                  </a:cubicBezTo>
                  <a:moveTo>
                    <a:pt x="7" y="8"/>
                  </a:moveTo>
                  <a:cubicBezTo>
                    <a:pt x="7" y="8"/>
                    <a:pt x="7" y="8"/>
                    <a:pt x="7" y="8"/>
                  </a:cubicBezTo>
                  <a:cubicBezTo>
                    <a:pt x="7" y="8"/>
                    <a:pt x="7" y="8"/>
                    <a:pt x="7" y="8"/>
                  </a:cubicBezTo>
                  <a:moveTo>
                    <a:pt x="0" y="0"/>
                  </a:moveTo>
                  <a:cubicBezTo>
                    <a:pt x="0" y="0"/>
                    <a:pt x="0" y="0"/>
                    <a:pt x="0" y="0"/>
                  </a:cubicBezTo>
                  <a:cubicBezTo>
                    <a:pt x="2" y="3"/>
                    <a:pt x="5" y="5"/>
                    <a:pt x="7" y="8"/>
                  </a:cubicBezTo>
                  <a:cubicBezTo>
                    <a:pt x="5" y="5"/>
                    <a:pt x="2" y="3"/>
                    <a:pt x="0"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5" name="Freeform 27"/>
            <p:cNvSpPr/>
            <p:nvPr/>
          </p:nvSpPr>
          <p:spPr bwMode="auto">
            <a:xfrm>
              <a:off x="4831791" y="5039241"/>
              <a:ext cx="192340" cy="182512"/>
            </a:xfrm>
            <a:custGeom>
              <a:avLst/>
              <a:gdLst>
                <a:gd name="T0" fmla="*/ 1 w 22"/>
                <a:gd name="T1" fmla="*/ 0 h 21"/>
                <a:gd name="T2" fmla="*/ 0 w 22"/>
                <a:gd name="T3" fmla="*/ 0 h 21"/>
                <a:gd name="T4" fmla="*/ 7 w 22"/>
                <a:gd name="T5" fmla="*/ 8 h 21"/>
                <a:gd name="T6" fmla="*/ 7 w 22"/>
                <a:gd name="T7" fmla="*/ 8 h 21"/>
                <a:gd name="T8" fmla="*/ 7 w 22"/>
                <a:gd name="T9" fmla="*/ 8 h 21"/>
                <a:gd name="T10" fmla="*/ 7 w 22"/>
                <a:gd name="T11" fmla="*/ 8 h 21"/>
                <a:gd name="T12" fmla="*/ 8 w 22"/>
                <a:gd name="T13" fmla="*/ 8 h 21"/>
                <a:gd name="T14" fmla="*/ 8 w 22"/>
                <a:gd name="T15" fmla="*/ 9 h 21"/>
                <a:gd name="T16" fmla="*/ 8 w 22"/>
                <a:gd name="T17" fmla="*/ 9 h 21"/>
                <a:gd name="T18" fmla="*/ 8 w 22"/>
                <a:gd name="T19" fmla="*/ 9 h 21"/>
                <a:gd name="T20" fmla="*/ 8 w 22"/>
                <a:gd name="T21" fmla="*/ 9 h 21"/>
                <a:gd name="T22" fmla="*/ 8 w 22"/>
                <a:gd name="T23" fmla="*/ 9 h 21"/>
                <a:gd name="T24" fmla="*/ 8 w 22"/>
                <a:gd name="T25" fmla="*/ 9 h 21"/>
                <a:gd name="T26" fmla="*/ 8 w 22"/>
                <a:gd name="T27" fmla="*/ 9 h 21"/>
                <a:gd name="T28" fmla="*/ 8 w 22"/>
                <a:gd name="T29" fmla="*/ 9 h 21"/>
                <a:gd name="T30" fmla="*/ 8 w 22"/>
                <a:gd name="T31" fmla="*/ 9 h 21"/>
                <a:gd name="T32" fmla="*/ 8 w 22"/>
                <a:gd name="T33" fmla="*/ 9 h 21"/>
                <a:gd name="T34" fmla="*/ 9 w 22"/>
                <a:gd name="T35" fmla="*/ 10 h 21"/>
                <a:gd name="T36" fmla="*/ 9 w 22"/>
                <a:gd name="T37" fmla="*/ 10 h 21"/>
                <a:gd name="T38" fmla="*/ 9 w 22"/>
                <a:gd name="T39" fmla="*/ 10 h 21"/>
                <a:gd name="T40" fmla="*/ 9 w 22"/>
                <a:gd name="T41" fmla="*/ 10 h 21"/>
                <a:gd name="T42" fmla="*/ 9 w 22"/>
                <a:gd name="T43" fmla="*/ 10 h 21"/>
                <a:gd name="T44" fmla="*/ 9 w 22"/>
                <a:gd name="T45" fmla="*/ 10 h 21"/>
                <a:gd name="T46" fmla="*/ 9 w 22"/>
                <a:gd name="T47" fmla="*/ 10 h 21"/>
                <a:gd name="T48" fmla="*/ 9 w 22"/>
                <a:gd name="T49" fmla="*/ 10 h 21"/>
                <a:gd name="T50" fmla="*/ 9 w 22"/>
                <a:gd name="T51" fmla="*/ 10 h 21"/>
                <a:gd name="T52" fmla="*/ 9 w 22"/>
                <a:gd name="T53" fmla="*/ 10 h 21"/>
                <a:gd name="T54" fmla="*/ 10 w 22"/>
                <a:gd name="T55" fmla="*/ 11 h 21"/>
                <a:gd name="T56" fmla="*/ 10 w 22"/>
                <a:gd name="T57" fmla="*/ 11 h 21"/>
                <a:gd name="T58" fmla="*/ 10 w 22"/>
                <a:gd name="T59" fmla="*/ 11 h 21"/>
                <a:gd name="T60" fmla="*/ 10 w 22"/>
                <a:gd name="T61" fmla="*/ 11 h 21"/>
                <a:gd name="T62" fmla="*/ 10 w 22"/>
                <a:gd name="T63" fmla="*/ 11 h 21"/>
                <a:gd name="T64" fmla="*/ 10 w 22"/>
                <a:gd name="T65" fmla="*/ 11 h 21"/>
                <a:gd name="T66" fmla="*/ 10 w 22"/>
                <a:gd name="T67" fmla="*/ 11 h 21"/>
                <a:gd name="T68" fmla="*/ 10 w 22"/>
                <a:gd name="T69" fmla="*/ 11 h 21"/>
                <a:gd name="T70" fmla="*/ 10 w 22"/>
                <a:gd name="T71" fmla="*/ 11 h 21"/>
                <a:gd name="T72" fmla="*/ 10 w 22"/>
                <a:gd name="T73" fmla="*/ 11 h 21"/>
                <a:gd name="T74" fmla="*/ 10 w 22"/>
                <a:gd name="T75" fmla="*/ 12 h 21"/>
                <a:gd name="T76" fmla="*/ 10 w 22"/>
                <a:gd name="T77" fmla="*/ 12 h 21"/>
                <a:gd name="T78" fmla="*/ 11 w 22"/>
                <a:gd name="T79" fmla="*/ 12 h 21"/>
                <a:gd name="T80" fmla="*/ 11 w 22"/>
                <a:gd name="T81" fmla="*/ 12 h 21"/>
                <a:gd name="T82" fmla="*/ 11 w 22"/>
                <a:gd name="T83" fmla="*/ 12 h 21"/>
                <a:gd name="T84" fmla="*/ 11 w 22"/>
                <a:gd name="T85" fmla="*/ 12 h 21"/>
                <a:gd name="T86" fmla="*/ 21 w 22"/>
                <a:gd name="T87" fmla="*/ 21 h 21"/>
                <a:gd name="T88" fmla="*/ 22 w 22"/>
                <a:gd name="T89" fmla="*/ 20 h 21"/>
                <a:gd name="T90" fmla="*/ 9 w 22"/>
                <a:gd name="T91" fmla="*/ 9 h 21"/>
                <a:gd name="T92" fmla="*/ 1 w 22"/>
                <a:gd name="T9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21">
                  <a:moveTo>
                    <a:pt x="1" y="0"/>
                  </a:moveTo>
                  <a:cubicBezTo>
                    <a:pt x="0" y="0"/>
                    <a:pt x="0" y="0"/>
                    <a:pt x="0" y="0"/>
                  </a:cubicBezTo>
                  <a:cubicBezTo>
                    <a:pt x="2" y="3"/>
                    <a:pt x="5" y="5"/>
                    <a:pt x="7" y="8"/>
                  </a:cubicBezTo>
                  <a:cubicBezTo>
                    <a:pt x="7" y="8"/>
                    <a:pt x="7" y="8"/>
                    <a:pt x="7" y="8"/>
                  </a:cubicBezTo>
                  <a:cubicBezTo>
                    <a:pt x="7" y="8"/>
                    <a:pt x="7" y="8"/>
                    <a:pt x="7" y="8"/>
                  </a:cubicBezTo>
                  <a:cubicBezTo>
                    <a:pt x="7" y="8"/>
                    <a:pt x="7" y="8"/>
                    <a:pt x="7" y="8"/>
                  </a:cubicBezTo>
                  <a:cubicBezTo>
                    <a:pt x="7" y="8"/>
                    <a:pt x="7" y="8"/>
                    <a:pt x="8" y="8"/>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2"/>
                  </a:cubicBezTo>
                  <a:cubicBezTo>
                    <a:pt x="10" y="12"/>
                    <a:pt x="10" y="12"/>
                    <a:pt x="10" y="12"/>
                  </a:cubicBezTo>
                  <a:cubicBezTo>
                    <a:pt x="11" y="12"/>
                    <a:pt x="11" y="12"/>
                    <a:pt x="11" y="12"/>
                  </a:cubicBezTo>
                  <a:cubicBezTo>
                    <a:pt x="11" y="12"/>
                    <a:pt x="11" y="12"/>
                    <a:pt x="11" y="12"/>
                  </a:cubicBezTo>
                  <a:cubicBezTo>
                    <a:pt x="11" y="12"/>
                    <a:pt x="11" y="12"/>
                    <a:pt x="11" y="12"/>
                  </a:cubicBezTo>
                  <a:cubicBezTo>
                    <a:pt x="11" y="12"/>
                    <a:pt x="11" y="12"/>
                    <a:pt x="11" y="12"/>
                  </a:cubicBezTo>
                  <a:cubicBezTo>
                    <a:pt x="14" y="15"/>
                    <a:pt x="17" y="18"/>
                    <a:pt x="21" y="21"/>
                  </a:cubicBezTo>
                  <a:cubicBezTo>
                    <a:pt x="22" y="20"/>
                    <a:pt x="22" y="20"/>
                    <a:pt x="22" y="20"/>
                  </a:cubicBezTo>
                  <a:cubicBezTo>
                    <a:pt x="17" y="17"/>
                    <a:pt x="13" y="13"/>
                    <a:pt x="9" y="9"/>
                  </a:cubicBezTo>
                  <a:cubicBezTo>
                    <a:pt x="6" y="6"/>
                    <a:pt x="3" y="3"/>
                    <a:pt x="1" y="0"/>
                  </a:cubicBezTo>
                </a:path>
              </a:pathLst>
            </a:custGeom>
            <a:solidFill>
              <a:srgbClr val="D638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6" name="Freeform 28"/>
            <p:cNvSpPr/>
            <p:nvPr/>
          </p:nvSpPr>
          <p:spPr bwMode="auto">
            <a:xfrm>
              <a:off x="4475192" y="2552872"/>
              <a:ext cx="3001614" cy="2330533"/>
            </a:xfrm>
            <a:custGeom>
              <a:avLst/>
              <a:gdLst>
                <a:gd name="T0" fmla="*/ 172 w 345"/>
                <a:gd name="T1" fmla="*/ 0 h 268"/>
                <a:gd name="T2" fmla="*/ 50 w 345"/>
                <a:gd name="T3" fmla="*/ 51 h 268"/>
                <a:gd name="T4" fmla="*/ 0 w 345"/>
                <a:gd name="T5" fmla="*/ 173 h 268"/>
                <a:gd name="T6" fmla="*/ 28 w 345"/>
                <a:gd name="T7" fmla="*/ 268 h 268"/>
                <a:gd name="T8" fmla="*/ 3 w 345"/>
                <a:gd name="T9" fmla="*/ 176 h 268"/>
                <a:gd name="T10" fmla="*/ 3 w 345"/>
                <a:gd name="T11" fmla="*/ 173 h 268"/>
                <a:gd name="T12" fmla="*/ 3 w 345"/>
                <a:gd name="T13" fmla="*/ 164 h 268"/>
                <a:gd name="T14" fmla="*/ 52 w 345"/>
                <a:gd name="T15" fmla="*/ 52 h 268"/>
                <a:gd name="T16" fmla="*/ 172 w 345"/>
                <a:gd name="T17" fmla="*/ 3 h 268"/>
                <a:gd name="T18" fmla="*/ 292 w 345"/>
                <a:gd name="T19" fmla="*/ 52 h 268"/>
                <a:gd name="T20" fmla="*/ 342 w 345"/>
                <a:gd name="T21" fmla="*/ 163 h 268"/>
                <a:gd name="T22" fmla="*/ 342 w 345"/>
                <a:gd name="T23" fmla="*/ 173 h 268"/>
                <a:gd name="T24" fmla="*/ 342 w 345"/>
                <a:gd name="T25" fmla="*/ 176 h 268"/>
                <a:gd name="T26" fmla="*/ 316 w 345"/>
                <a:gd name="T27" fmla="*/ 268 h 268"/>
                <a:gd name="T28" fmla="*/ 345 w 345"/>
                <a:gd name="T29" fmla="*/ 173 h 268"/>
                <a:gd name="T30" fmla="*/ 294 w 345"/>
                <a:gd name="T31" fmla="*/ 51 h 268"/>
                <a:gd name="T32" fmla="*/ 172 w 345"/>
                <a:gd name="T3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268">
                  <a:moveTo>
                    <a:pt x="172" y="0"/>
                  </a:moveTo>
                  <a:cubicBezTo>
                    <a:pt x="126" y="0"/>
                    <a:pt x="83" y="18"/>
                    <a:pt x="50" y="51"/>
                  </a:cubicBezTo>
                  <a:cubicBezTo>
                    <a:pt x="18" y="83"/>
                    <a:pt x="0" y="127"/>
                    <a:pt x="0" y="173"/>
                  </a:cubicBezTo>
                  <a:cubicBezTo>
                    <a:pt x="0" y="207"/>
                    <a:pt x="10" y="240"/>
                    <a:pt x="28" y="268"/>
                  </a:cubicBezTo>
                  <a:cubicBezTo>
                    <a:pt x="11" y="240"/>
                    <a:pt x="2" y="208"/>
                    <a:pt x="3" y="176"/>
                  </a:cubicBezTo>
                  <a:cubicBezTo>
                    <a:pt x="3" y="175"/>
                    <a:pt x="3" y="174"/>
                    <a:pt x="3" y="173"/>
                  </a:cubicBezTo>
                  <a:cubicBezTo>
                    <a:pt x="3" y="170"/>
                    <a:pt x="3" y="167"/>
                    <a:pt x="3" y="164"/>
                  </a:cubicBezTo>
                  <a:cubicBezTo>
                    <a:pt x="5" y="123"/>
                    <a:pt x="21" y="83"/>
                    <a:pt x="52" y="52"/>
                  </a:cubicBezTo>
                  <a:cubicBezTo>
                    <a:pt x="85" y="19"/>
                    <a:pt x="129" y="3"/>
                    <a:pt x="172" y="3"/>
                  </a:cubicBezTo>
                  <a:cubicBezTo>
                    <a:pt x="216" y="3"/>
                    <a:pt x="259" y="19"/>
                    <a:pt x="292" y="52"/>
                  </a:cubicBezTo>
                  <a:cubicBezTo>
                    <a:pt x="323" y="83"/>
                    <a:pt x="340" y="123"/>
                    <a:pt x="342" y="163"/>
                  </a:cubicBezTo>
                  <a:cubicBezTo>
                    <a:pt x="342" y="166"/>
                    <a:pt x="342" y="170"/>
                    <a:pt x="342" y="173"/>
                  </a:cubicBezTo>
                  <a:cubicBezTo>
                    <a:pt x="342" y="174"/>
                    <a:pt x="342" y="175"/>
                    <a:pt x="342" y="176"/>
                  </a:cubicBezTo>
                  <a:cubicBezTo>
                    <a:pt x="342" y="208"/>
                    <a:pt x="334" y="240"/>
                    <a:pt x="316" y="268"/>
                  </a:cubicBezTo>
                  <a:cubicBezTo>
                    <a:pt x="335" y="240"/>
                    <a:pt x="345" y="207"/>
                    <a:pt x="345" y="173"/>
                  </a:cubicBezTo>
                  <a:cubicBezTo>
                    <a:pt x="345" y="127"/>
                    <a:pt x="327" y="83"/>
                    <a:pt x="294" y="51"/>
                  </a:cubicBezTo>
                  <a:cubicBezTo>
                    <a:pt x="262" y="18"/>
                    <a:pt x="218" y="0"/>
                    <a:pt x="172"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7" name="Freeform 29"/>
            <p:cNvSpPr/>
            <p:nvPr/>
          </p:nvSpPr>
          <p:spPr bwMode="auto">
            <a:xfrm>
              <a:off x="4501866" y="2578143"/>
              <a:ext cx="2949669" cy="1401128"/>
            </a:xfrm>
            <a:custGeom>
              <a:avLst/>
              <a:gdLst>
                <a:gd name="T0" fmla="*/ 169 w 339"/>
                <a:gd name="T1" fmla="*/ 0 h 161"/>
                <a:gd name="T2" fmla="*/ 49 w 339"/>
                <a:gd name="T3" fmla="*/ 49 h 161"/>
                <a:gd name="T4" fmla="*/ 0 w 339"/>
                <a:gd name="T5" fmla="*/ 161 h 161"/>
                <a:gd name="T6" fmla="*/ 49 w 339"/>
                <a:gd name="T7" fmla="*/ 50 h 161"/>
                <a:gd name="T8" fmla="*/ 169 w 339"/>
                <a:gd name="T9" fmla="*/ 0 h 161"/>
                <a:gd name="T10" fmla="*/ 289 w 339"/>
                <a:gd name="T11" fmla="*/ 50 h 161"/>
                <a:gd name="T12" fmla="*/ 339 w 339"/>
                <a:gd name="T13" fmla="*/ 160 h 161"/>
                <a:gd name="T14" fmla="*/ 289 w 339"/>
                <a:gd name="T15" fmla="*/ 49 h 161"/>
                <a:gd name="T16" fmla="*/ 169 w 339"/>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161">
                  <a:moveTo>
                    <a:pt x="169" y="0"/>
                  </a:moveTo>
                  <a:cubicBezTo>
                    <a:pt x="126" y="0"/>
                    <a:pt x="82" y="16"/>
                    <a:pt x="49" y="49"/>
                  </a:cubicBezTo>
                  <a:cubicBezTo>
                    <a:pt x="18" y="80"/>
                    <a:pt x="2" y="120"/>
                    <a:pt x="0" y="161"/>
                  </a:cubicBezTo>
                  <a:cubicBezTo>
                    <a:pt x="2" y="119"/>
                    <a:pt x="19" y="80"/>
                    <a:pt x="49" y="50"/>
                  </a:cubicBezTo>
                  <a:cubicBezTo>
                    <a:pt x="81" y="18"/>
                    <a:pt x="124" y="0"/>
                    <a:pt x="169" y="0"/>
                  </a:cubicBezTo>
                  <a:cubicBezTo>
                    <a:pt x="215" y="0"/>
                    <a:pt x="257" y="18"/>
                    <a:pt x="289" y="50"/>
                  </a:cubicBezTo>
                  <a:cubicBezTo>
                    <a:pt x="319" y="80"/>
                    <a:pt x="336" y="118"/>
                    <a:pt x="339" y="160"/>
                  </a:cubicBezTo>
                  <a:cubicBezTo>
                    <a:pt x="337" y="120"/>
                    <a:pt x="320" y="80"/>
                    <a:pt x="289" y="49"/>
                  </a:cubicBezTo>
                  <a:cubicBezTo>
                    <a:pt x="256" y="16"/>
                    <a:pt x="213" y="0"/>
                    <a:pt x="169" y="0"/>
                  </a:cubicBezTo>
                </a:path>
              </a:pathLst>
            </a:custGeom>
            <a:solidFill>
              <a:srgbClr val="FF1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8" name="Freeform 30"/>
            <p:cNvSpPr>
              <a:spLocks noEditPoints="1"/>
            </p:cNvSpPr>
            <p:nvPr/>
          </p:nvSpPr>
          <p:spPr bwMode="auto">
            <a:xfrm>
              <a:off x="4493442" y="4083162"/>
              <a:ext cx="2958093" cy="1461497"/>
            </a:xfrm>
            <a:custGeom>
              <a:avLst/>
              <a:gdLst>
                <a:gd name="T0" fmla="*/ 340 w 340"/>
                <a:gd name="T1" fmla="*/ 5 h 168"/>
                <a:gd name="T2" fmla="*/ 290 w 340"/>
                <a:gd name="T3" fmla="*/ 117 h 168"/>
                <a:gd name="T4" fmla="*/ 170 w 340"/>
                <a:gd name="T5" fmla="*/ 167 h 168"/>
                <a:gd name="T6" fmla="*/ 63 w 340"/>
                <a:gd name="T7" fmla="*/ 128 h 168"/>
                <a:gd name="T8" fmla="*/ 62 w 340"/>
                <a:gd name="T9" fmla="*/ 129 h 168"/>
                <a:gd name="T10" fmla="*/ 170 w 340"/>
                <a:gd name="T11" fmla="*/ 168 h 168"/>
                <a:gd name="T12" fmla="*/ 290 w 340"/>
                <a:gd name="T13" fmla="*/ 118 h 168"/>
                <a:gd name="T14" fmla="*/ 340 w 340"/>
                <a:gd name="T15" fmla="*/ 5 h 168"/>
                <a:gd name="T16" fmla="*/ 1 w 340"/>
                <a:gd name="T17" fmla="*/ 5 h 168"/>
                <a:gd name="T18" fmla="*/ 41 w 340"/>
                <a:gd name="T19" fmla="*/ 108 h 168"/>
                <a:gd name="T20" fmla="*/ 42 w 340"/>
                <a:gd name="T21" fmla="*/ 108 h 168"/>
                <a:gd name="T22" fmla="*/ 1 w 340"/>
                <a:gd name="T23" fmla="*/ 5 h 168"/>
                <a:gd name="T24" fmla="*/ 340 w 340"/>
                <a:gd name="T25" fmla="*/ 0 h 168"/>
                <a:gd name="T26" fmla="*/ 340 w 340"/>
                <a:gd name="T27" fmla="*/ 2 h 168"/>
                <a:gd name="T28" fmla="*/ 314 w 340"/>
                <a:gd name="T29" fmla="*/ 92 h 168"/>
                <a:gd name="T30" fmla="*/ 314 w 340"/>
                <a:gd name="T31" fmla="*/ 92 h 168"/>
                <a:gd name="T32" fmla="*/ 340 w 340"/>
                <a:gd name="T33" fmla="*/ 0 h 168"/>
                <a:gd name="T34" fmla="*/ 1 w 340"/>
                <a:gd name="T35" fmla="*/ 0 h 168"/>
                <a:gd name="T36" fmla="*/ 26 w 340"/>
                <a:gd name="T37" fmla="*/ 92 h 168"/>
                <a:gd name="T38" fmla="*/ 26 w 340"/>
                <a:gd name="T39" fmla="*/ 92 h 168"/>
                <a:gd name="T40" fmla="*/ 1 w 340"/>
                <a:gd name="T41" fmla="*/ 1 h 168"/>
                <a:gd name="T42" fmla="*/ 1 w 340"/>
                <a:gd name="T4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0" h="168">
                  <a:moveTo>
                    <a:pt x="340" y="5"/>
                  </a:moveTo>
                  <a:cubicBezTo>
                    <a:pt x="338" y="47"/>
                    <a:pt x="320" y="87"/>
                    <a:pt x="290" y="117"/>
                  </a:cubicBezTo>
                  <a:cubicBezTo>
                    <a:pt x="258" y="149"/>
                    <a:pt x="216" y="167"/>
                    <a:pt x="170" y="167"/>
                  </a:cubicBezTo>
                  <a:cubicBezTo>
                    <a:pt x="131" y="167"/>
                    <a:pt x="93" y="153"/>
                    <a:pt x="63" y="128"/>
                  </a:cubicBezTo>
                  <a:cubicBezTo>
                    <a:pt x="62" y="129"/>
                    <a:pt x="62" y="129"/>
                    <a:pt x="62" y="129"/>
                  </a:cubicBezTo>
                  <a:cubicBezTo>
                    <a:pt x="93" y="155"/>
                    <a:pt x="132" y="168"/>
                    <a:pt x="170" y="168"/>
                  </a:cubicBezTo>
                  <a:cubicBezTo>
                    <a:pt x="214" y="168"/>
                    <a:pt x="257" y="152"/>
                    <a:pt x="290" y="118"/>
                  </a:cubicBezTo>
                  <a:cubicBezTo>
                    <a:pt x="322" y="87"/>
                    <a:pt x="338" y="46"/>
                    <a:pt x="340" y="5"/>
                  </a:cubicBezTo>
                  <a:moveTo>
                    <a:pt x="1" y="5"/>
                  </a:moveTo>
                  <a:cubicBezTo>
                    <a:pt x="2" y="42"/>
                    <a:pt x="15" y="78"/>
                    <a:pt x="41" y="108"/>
                  </a:cubicBezTo>
                  <a:cubicBezTo>
                    <a:pt x="42" y="108"/>
                    <a:pt x="42" y="108"/>
                    <a:pt x="42" y="108"/>
                  </a:cubicBezTo>
                  <a:cubicBezTo>
                    <a:pt x="17" y="79"/>
                    <a:pt x="2" y="43"/>
                    <a:pt x="1" y="5"/>
                  </a:cubicBezTo>
                  <a:moveTo>
                    <a:pt x="340" y="0"/>
                  </a:moveTo>
                  <a:cubicBezTo>
                    <a:pt x="340" y="1"/>
                    <a:pt x="340" y="1"/>
                    <a:pt x="340" y="2"/>
                  </a:cubicBezTo>
                  <a:cubicBezTo>
                    <a:pt x="340" y="33"/>
                    <a:pt x="332" y="65"/>
                    <a:pt x="314" y="92"/>
                  </a:cubicBezTo>
                  <a:cubicBezTo>
                    <a:pt x="314" y="92"/>
                    <a:pt x="314" y="92"/>
                    <a:pt x="314" y="92"/>
                  </a:cubicBezTo>
                  <a:cubicBezTo>
                    <a:pt x="332" y="64"/>
                    <a:pt x="340" y="32"/>
                    <a:pt x="340" y="0"/>
                  </a:cubicBezTo>
                  <a:moveTo>
                    <a:pt x="1" y="0"/>
                  </a:moveTo>
                  <a:cubicBezTo>
                    <a:pt x="0" y="32"/>
                    <a:pt x="9" y="64"/>
                    <a:pt x="26" y="92"/>
                  </a:cubicBezTo>
                  <a:cubicBezTo>
                    <a:pt x="26" y="92"/>
                    <a:pt x="26" y="92"/>
                    <a:pt x="26" y="92"/>
                  </a:cubicBezTo>
                  <a:cubicBezTo>
                    <a:pt x="9" y="64"/>
                    <a:pt x="0" y="33"/>
                    <a:pt x="1" y="1"/>
                  </a:cubicBezTo>
                  <a:cubicBezTo>
                    <a:pt x="1" y="1"/>
                    <a:pt x="1" y="1"/>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9" name="Freeform 31"/>
            <p:cNvSpPr>
              <a:spLocks noEditPoints="1"/>
            </p:cNvSpPr>
            <p:nvPr/>
          </p:nvSpPr>
          <p:spPr bwMode="auto">
            <a:xfrm>
              <a:off x="4493442" y="4091585"/>
              <a:ext cx="2958093" cy="1469921"/>
            </a:xfrm>
            <a:custGeom>
              <a:avLst/>
              <a:gdLst>
                <a:gd name="T0" fmla="*/ 340 w 340"/>
                <a:gd name="T1" fmla="*/ 1 h 169"/>
                <a:gd name="T2" fmla="*/ 340 w 340"/>
                <a:gd name="T3" fmla="*/ 4 h 169"/>
                <a:gd name="T4" fmla="*/ 290 w 340"/>
                <a:gd name="T5" fmla="*/ 117 h 169"/>
                <a:gd name="T6" fmla="*/ 170 w 340"/>
                <a:gd name="T7" fmla="*/ 167 h 169"/>
                <a:gd name="T8" fmla="*/ 62 w 340"/>
                <a:gd name="T9" fmla="*/ 128 h 169"/>
                <a:gd name="T10" fmla="*/ 61 w 340"/>
                <a:gd name="T11" fmla="*/ 129 h 169"/>
                <a:gd name="T12" fmla="*/ 170 w 340"/>
                <a:gd name="T13" fmla="*/ 169 h 169"/>
                <a:gd name="T14" fmla="*/ 292 w 340"/>
                <a:gd name="T15" fmla="*/ 118 h 169"/>
                <a:gd name="T16" fmla="*/ 314 w 340"/>
                <a:gd name="T17" fmla="*/ 91 h 169"/>
                <a:gd name="T18" fmla="*/ 340 w 340"/>
                <a:gd name="T19" fmla="*/ 1 h 169"/>
                <a:gd name="T20" fmla="*/ 1 w 340"/>
                <a:gd name="T21" fmla="*/ 0 h 169"/>
                <a:gd name="T22" fmla="*/ 26 w 340"/>
                <a:gd name="T23" fmla="*/ 91 h 169"/>
                <a:gd name="T24" fmla="*/ 40 w 340"/>
                <a:gd name="T25" fmla="*/ 109 h 169"/>
                <a:gd name="T26" fmla="*/ 41 w 340"/>
                <a:gd name="T27" fmla="*/ 107 h 169"/>
                <a:gd name="T28" fmla="*/ 1 w 340"/>
                <a:gd name="T29" fmla="*/ 4 h 169"/>
                <a:gd name="T30" fmla="*/ 1 w 340"/>
                <a:gd name="T3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0" h="169">
                  <a:moveTo>
                    <a:pt x="340" y="1"/>
                  </a:moveTo>
                  <a:cubicBezTo>
                    <a:pt x="340" y="2"/>
                    <a:pt x="340" y="3"/>
                    <a:pt x="340" y="4"/>
                  </a:cubicBezTo>
                  <a:cubicBezTo>
                    <a:pt x="338" y="45"/>
                    <a:pt x="322" y="86"/>
                    <a:pt x="290" y="117"/>
                  </a:cubicBezTo>
                  <a:cubicBezTo>
                    <a:pt x="257" y="151"/>
                    <a:pt x="214" y="167"/>
                    <a:pt x="170" y="167"/>
                  </a:cubicBezTo>
                  <a:cubicBezTo>
                    <a:pt x="132" y="167"/>
                    <a:pt x="93" y="154"/>
                    <a:pt x="62" y="128"/>
                  </a:cubicBezTo>
                  <a:cubicBezTo>
                    <a:pt x="61" y="129"/>
                    <a:pt x="61" y="129"/>
                    <a:pt x="61" y="129"/>
                  </a:cubicBezTo>
                  <a:cubicBezTo>
                    <a:pt x="91" y="155"/>
                    <a:pt x="130" y="169"/>
                    <a:pt x="170" y="169"/>
                  </a:cubicBezTo>
                  <a:cubicBezTo>
                    <a:pt x="216" y="169"/>
                    <a:pt x="260" y="151"/>
                    <a:pt x="292" y="118"/>
                  </a:cubicBezTo>
                  <a:cubicBezTo>
                    <a:pt x="301" y="110"/>
                    <a:pt x="308" y="101"/>
                    <a:pt x="314" y="91"/>
                  </a:cubicBezTo>
                  <a:cubicBezTo>
                    <a:pt x="332" y="64"/>
                    <a:pt x="340" y="32"/>
                    <a:pt x="340" y="1"/>
                  </a:cubicBezTo>
                  <a:moveTo>
                    <a:pt x="1" y="0"/>
                  </a:moveTo>
                  <a:cubicBezTo>
                    <a:pt x="0" y="32"/>
                    <a:pt x="9" y="63"/>
                    <a:pt x="26" y="91"/>
                  </a:cubicBezTo>
                  <a:cubicBezTo>
                    <a:pt x="30" y="97"/>
                    <a:pt x="35" y="103"/>
                    <a:pt x="40" y="109"/>
                  </a:cubicBezTo>
                  <a:cubicBezTo>
                    <a:pt x="41" y="107"/>
                    <a:pt x="41" y="107"/>
                    <a:pt x="41" y="107"/>
                  </a:cubicBezTo>
                  <a:cubicBezTo>
                    <a:pt x="15" y="77"/>
                    <a:pt x="2" y="41"/>
                    <a:pt x="1" y="4"/>
                  </a:cubicBezTo>
                  <a:cubicBezTo>
                    <a:pt x="1" y="3"/>
                    <a:pt x="1" y="2"/>
                    <a:pt x="1" y="0"/>
                  </a:cubicBezTo>
                </a:path>
              </a:pathLst>
            </a:custGeom>
            <a:solidFill>
              <a:srgbClr val="FF86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0" name="Freeform 32"/>
            <p:cNvSpPr/>
            <p:nvPr/>
          </p:nvSpPr>
          <p:spPr bwMode="auto">
            <a:xfrm>
              <a:off x="4850042" y="5022394"/>
              <a:ext cx="190935" cy="182512"/>
            </a:xfrm>
            <a:custGeom>
              <a:avLst/>
              <a:gdLst>
                <a:gd name="T0" fmla="*/ 1 w 22"/>
                <a:gd name="T1" fmla="*/ 0 h 21"/>
                <a:gd name="T2" fmla="*/ 0 w 22"/>
                <a:gd name="T3" fmla="*/ 0 h 21"/>
                <a:gd name="T4" fmla="*/ 9 w 22"/>
                <a:gd name="T5" fmla="*/ 10 h 21"/>
                <a:gd name="T6" fmla="*/ 21 w 22"/>
                <a:gd name="T7" fmla="*/ 21 h 21"/>
                <a:gd name="T8" fmla="*/ 22 w 22"/>
                <a:gd name="T9" fmla="*/ 20 h 21"/>
                <a:gd name="T10" fmla="*/ 9 w 22"/>
                <a:gd name="T11" fmla="*/ 9 h 21"/>
                <a:gd name="T12" fmla="*/ 1 w 2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 y="0"/>
                  </a:moveTo>
                  <a:cubicBezTo>
                    <a:pt x="0" y="0"/>
                    <a:pt x="0" y="0"/>
                    <a:pt x="0" y="0"/>
                  </a:cubicBezTo>
                  <a:cubicBezTo>
                    <a:pt x="3" y="4"/>
                    <a:pt x="6" y="7"/>
                    <a:pt x="9" y="10"/>
                  </a:cubicBezTo>
                  <a:cubicBezTo>
                    <a:pt x="13" y="14"/>
                    <a:pt x="17" y="18"/>
                    <a:pt x="21" y="21"/>
                  </a:cubicBezTo>
                  <a:cubicBezTo>
                    <a:pt x="22" y="20"/>
                    <a:pt x="22" y="20"/>
                    <a:pt x="22" y="20"/>
                  </a:cubicBezTo>
                  <a:cubicBezTo>
                    <a:pt x="17" y="17"/>
                    <a:pt x="13" y="13"/>
                    <a:pt x="9" y="9"/>
                  </a:cubicBezTo>
                  <a:cubicBezTo>
                    <a:pt x="6" y="6"/>
                    <a:pt x="3" y="3"/>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1" name="Freeform 33"/>
            <p:cNvSpPr/>
            <p:nvPr/>
          </p:nvSpPr>
          <p:spPr bwMode="auto">
            <a:xfrm>
              <a:off x="4841618" y="5022394"/>
              <a:ext cx="190935" cy="190935"/>
            </a:xfrm>
            <a:custGeom>
              <a:avLst/>
              <a:gdLst>
                <a:gd name="T0" fmla="*/ 1 w 22"/>
                <a:gd name="T1" fmla="*/ 0 h 22"/>
                <a:gd name="T2" fmla="*/ 0 w 22"/>
                <a:gd name="T3" fmla="*/ 2 h 22"/>
                <a:gd name="T4" fmla="*/ 8 w 22"/>
                <a:gd name="T5" fmla="*/ 11 h 22"/>
                <a:gd name="T6" fmla="*/ 21 w 22"/>
                <a:gd name="T7" fmla="*/ 22 h 22"/>
                <a:gd name="T8" fmla="*/ 22 w 22"/>
                <a:gd name="T9" fmla="*/ 21 h 22"/>
                <a:gd name="T10" fmla="*/ 10 w 22"/>
                <a:gd name="T11" fmla="*/ 10 h 22"/>
                <a:gd name="T12" fmla="*/ 1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 y="0"/>
                  </a:moveTo>
                  <a:cubicBezTo>
                    <a:pt x="0" y="2"/>
                    <a:pt x="0" y="2"/>
                    <a:pt x="0" y="2"/>
                  </a:cubicBezTo>
                  <a:cubicBezTo>
                    <a:pt x="2" y="5"/>
                    <a:pt x="5" y="8"/>
                    <a:pt x="8" y="11"/>
                  </a:cubicBezTo>
                  <a:cubicBezTo>
                    <a:pt x="12" y="15"/>
                    <a:pt x="16" y="19"/>
                    <a:pt x="21" y="22"/>
                  </a:cubicBezTo>
                  <a:cubicBezTo>
                    <a:pt x="22" y="21"/>
                    <a:pt x="22" y="21"/>
                    <a:pt x="22" y="21"/>
                  </a:cubicBezTo>
                  <a:cubicBezTo>
                    <a:pt x="18" y="18"/>
                    <a:pt x="14" y="14"/>
                    <a:pt x="10" y="10"/>
                  </a:cubicBezTo>
                  <a:cubicBezTo>
                    <a:pt x="7" y="7"/>
                    <a:pt x="4" y="4"/>
                    <a:pt x="1" y="0"/>
                  </a:cubicBezTo>
                </a:path>
              </a:pathLst>
            </a:custGeom>
            <a:solidFill>
              <a:srgbClr val="FF7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2" name="Freeform 34"/>
            <p:cNvSpPr>
              <a:spLocks noEditPoints="1"/>
            </p:cNvSpPr>
            <p:nvPr/>
          </p:nvSpPr>
          <p:spPr bwMode="auto">
            <a:xfrm>
              <a:off x="4762998" y="3282918"/>
              <a:ext cx="2427405" cy="1913565"/>
            </a:xfrm>
            <a:custGeom>
              <a:avLst/>
              <a:gdLst>
                <a:gd name="T0" fmla="*/ 230 w 279"/>
                <a:gd name="T1" fmla="*/ 179 h 220"/>
                <a:gd name="T2" fmla="*/ 61 w 279"/>
                <a:gd name="T3" fmla="*/ 190 h 220"/>
                <a:gd name="T4" fmla="*/ 139 w 279"/>
                <a:gd name="T5" fmla="*/ 220 h 220"/>
                <a:gd name="T6" fmla="*/ 269 w 279"/>
                <a:gd name="T7" fmla="*/ 71 h 220"/>
                <a:gd name="T8" fmla="*/ 236 w 279"/>
                <a:gd name="T9" fmla="*/ 5 h 220"/>
                <a:gd name="T10" fmla="*/ 236 w 279"/>
                <a:gd name="T11" fmla="*/ 5 h 220"/>
                <a:gd name="T12" fmla="*/ 235 w 279"/>
                <a:gd name="T13" fmla="*/ 5 h 220"/>
                <a:gd name="T14" fmla="*/ 235 w 279"/>
                <a:gd name="T15" fmla="*/ 4 h 220"/>
                <a:gd name="T16" fmla="*/ 235 w 279"/>
                <a:gd name="T17" fmla="*/ 4 h 220"/>
                <a:gd name="T18" fmla="*/ 235 w 279"/>
                <a:gd name="T19" fmla="*/ 4 h 220"/>
                <a:gd name="T20" fmla="*/ 235 w 279"/>
                <a:gd name="T21" fmla="*/ 4 h 220"/>
                <a:gd name="T22" fmla="*/ 235 w 279"/>
                <a:gd name="T23" fmla="*/ 4 h 220"/>
                <a:gd name="T24" fmla="*/ 235 w 279"/>
                <a:gd name="T25" fmla="*/ 4 h 220"/>
                <a:gd name="T26" fmla="*/ 234 w 279"/>
                <a:gd name="T27" fmla="*/ 3 h 220"/>
                <a:gd name="T28" fmla="*/ 234 w 279"/>
                <a:gd name="T29" fmla="*/ 3 h 220"/>
                <a:gd name="T30" fmla="*/ 234 w 279"/>
                <a:gd name="T31" fmla="*/ 3 h 220"/>
                <a:gd name="T32" fmla="*/ 234 w 279"/>
                <a:gd name="T33" fmla="*/ 3 h 220"/>
                <a:gd name="T34" fmla="*/ 234 w 279"/>
                <a:gd name="T35" fmla="*/ 3 h 220"/>
                <a:gd name="T36" fmla="*/ 234 w 279"/>
                <a:gd name="T37" fmla="*/ 3 h 220"/>
                <a:gd name="T38" fmla="*/ 234 w 279"/>
                <a:gd name="T39" fmla="*/ 2 h 220"/>
                <a:gd name="T40" fmla="*/ 233 w 279"/>
                <a:gd name="T41" fmla="*/ 2 h 220"/>
                <a:gd name="T42" fmla="*/ 232 w 279"/>
                <a:gd name="T43" fmla="*/ 1 h 220"/>
                <a:gd name="T44" fmla="*/ 47 w 279"/>
                <a:gd name="T45" fmla="*/ 0 h 220"/>
                <a:gd name="T46" fmla="*/ 46 w 279"/>
                <a:gd name="T47" fmla="*/ 1 h 220"/>
                <a:gd name="T48" fmla="*/ 46 w 279"/>
                <a:gd name="T49" fmla="*/ 2 h 220"/>
                <a:gd name="T50" fmla="*/ 46 w 279"/>
                <a:gd name="T51" fmla="*/ 2 h 220"/>
                <a:gd name="T52" fmla="*/ 46 w 279"/>
                <a:gd name="T53" fmla="*/ 2 h 220"/>
                <a:gd name="T54" fmla="*/ 46 w 279"/>
                <a:gd name="T55" fmla="*/ 2 h 220"/>
                <a:gd name="T56" fmla="*/ 45 w 279"/>
                <a:gd name="T57" fmla="*/ 2 h 220"/>
                <a:gd name="T58" fmla="*/ 45 w 279"/>
                <a:gd name="T59" fmla="*/ 2 h 220"/>
                <a:gd name="T60" fmla="*/ 45 w 279"/>
                <a:gd name="T61" fmla="*/ 2 h 220"/>
                <a:gd name="T62" fmla="*/ 45 w 279"/>
                <a:gd name="T63" fmla="*/ 3 h 220"/>
                <a:gd name="T64" fmla="*/ 45 w 279"/>
                <a:gd name="T65" fmla="*/ 3 h 220"/>
                <a:gd name="T66" fmla="*/ 38 w 279"/>
                <a:gd name="T67" fmla="*/ 172 h 220"/>
                <a:gd name="T68" fmla="*/ 47 w 279"/>
                <a:gd name="T69"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9" h="220">
                  <a:moveTo>
                    <a:pt x="231" y="0"/>
                  </a:moveTo>
                  <a:cubicBezTo>
                    <a:pt x="279" y="50"/>
                    <a:pt x="279" y="130"/>
                    <a:pt x="230" y="179"/>
                  </a:cubicBezTo>
                  <a:cubicBezTo>
                    <a:pt x="206" y="203"/>
                    <a:pt x="173" y="217"/>
                    <a:pt x="139" y="217"/>
                  </a:cubicBezTo>
                  <a:cubicBezTo>
                    <a:pt x="111" y="217"/>
                    <a:pt x="84" y="207"/>
                    <a:pt x="61" y="190"/>
                  </a:cubicBezTo>
                  <a:cubicBezTo>
                    <a:pt x="59" y="192"/>
                    <a:pt x="59" y="192"/>
                    <a:pt x="59" y="192"/>
                  </a:cubicBezTo>
                  <a:cubicBezTo>
                    <a:pt x="82" y="210"/>
                    <a:pt x="110" y="220"/>
                    <a:pt x="139" y="220"/>
                  </a:cubicBezTo>
                  <a:cubicBezTo>
                    <a:pt x="174" y="220"/>
                    <a:pt x="207" y="206"/>
                    <a:pt x="232" y="181"/>
                  </a:cubicBezTo>
                  <a:cubicBezTo>
                    <a:pt x="262" y="151"/>
                    <a:pt x="274" y="110"/>
                    <a:pt x="269" y="71"/>
                  </a:cubicBezTo>
                  <a:cubicBezTo>
                    <a:pt x="264" y="47"/>
                    <a:pt x="253" y="24"/>
                    <a:pt x="236" y="5"/>
                  </a:cubicBezTo>
                  <a:cubicBezTo>
                    <a:pt x="236" y="5"/>
                    <a:pt x="236" y="5"/>
                    <a:pt x="236" y="5"/>
                  </a:cubicBezTo>
                  <a:cubicBezTo>
                    <a:pt x="236" y="5"/>
                    <a:pt x="236" y="5"/>
                    <a:pt x="236" y="5"/>
                  </a:cubicBezTo>
                  <a:cubicBezTo>
                    <a:pt x="236" y="5"/>
                    <a:pt x="236" y="5"/>
                    <a:pt x="236" y="5"/>
                  </a:cubicBezTo>
                  <a:cubicBezTo>
                    <a:pt x="236" y="5"/>
                    <a:pt x="236" y="5"/>
                    <a:pt x="235" y="5"/>
                  </a:cubicBezTo>
                  <a:cubicBezTo>
                    <a:pt x="235" y="5"/>
                    <a:pt x="235" y="5"/>
                    <a:pt x="235" y="5"/>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2"/>
                  </a:cubicBezTo>
                  <a:cubicBezTo>
                    <a:pt x="234" y="2"/>
                    <a:pt x="233" y="2"/>
                    <a:pt x="233" y="2"/>
                  </a:cubicBezTo>
                  <a:cubicBezTo>
                    <a:pt x="233" y="2"/>
                    <a:pt x="233" y="2"/>
                    <a:pt x="233" y="2"/>
                  </a:cubicBezTo>
                  <a:cubicBezTo>
                    <a:pt x="233" y="2"/>
                    <a:pt x="233" y="2"/>
                    <a:pt x="233" y="2"/>
                  </a:cubicBezTo>
                  <a:cubicBezTo>
                    <a:pt x="233" y="2"/>
                    <a:pt x="233" y="2"/>
                    <a:pt x="232" y="1"/>
                  </a:cubicBezTo>
                  <a:cubicBezTo>
                    <a:pt x="232" y="1"/>
                    <a:pt x="232" y="1"/>
                    <a:pt x="231" y="0"/>
                  </a:cubicBezTo>
                  <a:moveTo>
                    <a:pt x="47" y="0"/>
                  </a:moveTo>
                  <a:cubicBezTo>
                    <a:pt x="47" y="0"/>
                    <a:pt x="47" y="1"/>
                    <a:pt x="46" y="1"/>
                  </a:cubicBezTo>
                  <a:cubicBezTo>
                    <a:pt x="46" y="1"/>
                    <a:pt x="46" y="1"/>
                    <a:pt x="46" y="1"/>
                  </a:cubicBezTo>
                  <a:cubicBezTo>
                    <a:pt x="46" y="1"/>
                    <a:pt x="46" y="1"/>
                    <a:pt x="46" y="1"/>
                  </a:cubicBezTo>
                  <a:cubicBezTo>
                    <a:pt x="46" y="1"/>
                    <a:pt x="46" y="2"/>
                    <a:pt x="46" y="2"/>
                  </a:cubicBezTo>
                  <a:cubicBezTo>
                    <a:pt x="46" y="2"/>
                    <a:pt x="46" y="2"/>
                    <a:pt x="46" y="2"/>
                  </a:cubicBezTo>
                  <a:cubicBezTo>
                    <a:pt x="46" y="2"/>
                    <a:pt x="46" y="2"/>
                    <a:pt x="46" y="2"/>
                  </a:cubicBezTo>
                  <a:cubicBezTo>
                    <a:pt x="46" y="2"/>
                    <a:pt x="46" y="2"/>
                    <a:pt x="46" y="2"/>
                  </a:cubicBezTo>
                  <a:cubicBezTo>
                    <a:pt x="46" y="2"/>
                    <a:pt x="46" y="2"/>
                    <a:pt x="46" y="2"/>
                  </a:cubicBezTo>
                  <a:cubicBezTo>
                    <a:pt x="46" y="2"/>
                    <a:pt x="46" y="2"/>
                    <a:pt x="46" y="2"/>
                  </a:cubicBezTo>
                  <a:cubicBezTo>
                    <a:pt x="46" y="2"/>
                    <a:pt x="46" y="2"/>
                    <a:pt x="46" y="2"/>
                  </a:cubicBezTo>
                  <a:cubicBezTo>
                    <a:pt x="46" y="2"/>
                    <a:pt x="46" y="2"/>
                    <a:pt x="45" y="2"/>
                  </a:cubicBezTo>
                  <a:cubicBezTo>
                    <a:pt x="45" y="2"/>
                    <a:pt x="45" y="2"/>
                    <a:pt x="45" y="2"/>
                  </a:cubicBezTo>
                  <a:cubicBezTo>
                    <a:pt x="45" y="2"/>
                    <a:pt x="45" y="2"/>
                    <a:pt x="45" y="2"/>
                  </a:cubicBezTo>
                  <a:cubicBezTo>
                    <a:pt x="45" y="2"/>
                    <a:pt x="45" y="2"/>
                    <a:pt x="45" y="2"/>
                  </a:cubicBezTo>
                  <a:cubicBezTo>
                    <a:pt x="45" y="2"/>
                    <a:pt x="45" y="2"/>
                    <a:pt x="45" y="2"/>
                  </a:cubicBezTo>
                  <a:cubicBezTo>
                    <a:pt x="45" y="2"/>
                    <a:pt x="45" y="2"/>
                    <a:pt x="45" y="2"/>
                  </a:cubicBezTo>
                  <a:cubicBezTo>
                    <a:pt x="45" y="2"/>
                    <a:pt x="45" y="3"/>
                    <a:pt x="45" y="3"/>
                  </a:cubicBezTo>
                  <a:cubicBezTo>
                    <a:pt x="45" y="3"/>
                    <a:pt x="45" y="3"/>
                    <a:pt x="45" y="3"/>
                  </a:cubicBezTo>
                  <a:cubicBezTo>
                    <a:pt x="45" y="3"/>
                    <a:pt x="45" y="3"/>
                    <a:pt x="45" y="3"/>
                  </a:cubicBezTo>
                  <a:cubicBezTo>
                    <a:pt x="45" y="3"/>
                    <a:pt x="45" y="3"/>
                    <a:pt x="45" y="3"/>
                  </a:cubicBezTo>
                  <a:cubicBezTo>
                    <a:pt x="26" y="22"/>
                    <a:pt x="14" y="46"/>
                    <a:pt x="10" y="71"/>
                  </a:cubicBezTo>
                  <a:cubicBezTo>
                    <a:pt x="5" y="106"/>
                    <a:pt x="15" y="143"/>
                    <a:pt x="38" y="172"/>
                  </a:cubicBezTo>
                  <a:cubicBezTo>
                    <a:pt x="40" y="170"/>
                    <a:pt x="40" y="170"/>
                    <a:pt x="40" y="170"/>
                  </a:cubicBezTo>
                  <a:cubicBezTo>
                    <a:pt x="0" y="120"/>
                    <a:pt x="2" y="47"/>
                    <a:pt x="47"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3" name="Freeform 35"/>
            <p:cNvSpPr>
              <a:spLocks noEditPoints="1"/>
            </p:cNvSpPr>
            <p:nvPr/>
          </p:nvSpPr>
          <p:spPr bwMode="auto">
            <a:xfrm>
              <a:off x="5049401" y="2917895"/>
              <a:ext cx="1844771" cy="477338"/>
            </a:xfrm>
            <a:custGeom>
              <a:avLst/>
              <a:gdLst>
                <a:gd name="T0" fmla="*/ 203 w 212"/>
                <a:gd name="T1" fmla="*/ 47 h 55"/>
                <a:gd name="T2" fmla="*/ 203 w 212"/>
                <a:gd name="T3" fmla="*/ 47 h 55"/>
                <a:gd name="T4" fmla="*/ 203 w 212"/>
                <a:gd name="T5" fmla="*/ 47 h 55"/>
                <a:gd name="T6" fmla="*/ 202 w 212"/>
                <a:gd name="T7" fmla="*/ 47 h 55"/>
                <a:gd name="T8" fmla="*/ 202 w 212"/>
                <a:gd name="T9" fmla="*/ 46 h 55"/>
                <a:gd name="T10" fmla="*/ 202 w 212"/>
                <a:gd name="T11" fmla="*/ 46 h 55"/>
                <a:gd name="T12" fmla="*/ 202 w 212"/>
                <a:gd name="T13" fmla="*/ 46 h 55"/>
                <a:gd name="T14" fmla="*/ 202 w 212"/>
                <a:gd name="T15" fmla="*/ 46 h 55"/>
                <a:gd name="T16" fmla="*/ 202 w 212"/>
                <a:gd name="T17" fmla="*/ 46 h 55"/>
                <a:gd name="T18" fmla="*/ 202 w 212"/>
                <a:gd name="T19" fmla="*/ 46 h 55"/>
                <a:gd name="T20" fmla="*/ 202 w 212"/>
                <a:gd name="T21" fmla="*/ 46 h 55"/>
                <a:gd name="T22" fmla="*/ 202 w 212"/>
                <a:gd name="T23" fmla="*/ 46 h 55"/>
                <a:gd name="T24" fmla="*/ 202 w 212"/>
                <a:gd name="T25" fmla="*/ 46 h 55"/>
                <a:gd name="T26" fmla="*/ 201 w 212"/>
                <a:gd name="T27" fmla="*/ 45 h 55"/>
                <a:gd name="T28" fmla="*/ 201 w 212"/>
                <a:gd name="T29" fmla="*/ 45 h 55"/>
                <a:gd name="T30" fmla="*/ 201 w 212"/>
                <a:gd name="T31" fmla="*/ 45 h 55"/>
                <a:gd name="T32" fmla="*/ 201 w 212"/>
                <a:gd name="T33" fmla="*/ 45 h 55"/>
                <a:gd name="T34" fmla="*/ 201 w 212"/>
                <a:gd name="T35" fmla="*/ 45 h 55"/>
                <a:gd name="T36" fmla="*/ 201 w 212"/>
                <a:gd name="T37" fmla="*/ 45 h 55"/>
                <a:gd name="T38" fmla="*/ 201 w 212"/>
                <a:gd name="T39" fmla="*/ 45 h 55"/>
                <a:gd name="T40" fmla="*/ 201 w 212"/>
                <a:gd name="T41" fmla="*/ 45 h 55"/>
                <a:gd name="T42" fmla="*/ 12 w 212"/>
                <a:gd name="T43" fmla="*/ 45 h 55"/>
                <a:gd name="T44" fmla="*/ 201 w 212"/>
                <a:gd name="T45" fmla="*/ 45 h 55"/>
                <a:gd name="T46" fmla="*/ 201 w 212"/>
                <a:gd name="T47" fmla="*/ 45 h 55"/>
                <a:gd name="T48" fmla="*/ 12 w 212"/>
                <a:gd name="T49" fmla="*/ 45 h 55"/>
                <a:gd name="T50" fmla="*/ 201 w 212"/>
                <a:gd name="T51" fmla="*/ 44 h 55"/>
                <a:gd name="T52" fmla="*/ 201 w 212"/>
                <a:gd name="T53" fmla="*/ 44 h 55"/>
                <a:gd name="T54" fmla="*/ 12 w 212"/>
                <a:gd name="T55" fmla="*/ 44 h 55"/>
                <a:gd name="T56" fmla="*/ 200 w 212"/>
                <a:gd name="T57" fmla="*/ 44 h 55"/>
                <a:gd name="T58" fmla="*/ 200 w 212"/>
                <a:gd name="T59" fmla="*/ 44 h 55"/>
                <a:gd name="T60" fmla="*/ 12 w 212"/>
                <a:gd name="T61" fmla="*/ 44 h 55"/>
                <a:gd name="T62" fmla="*/ 12 w 212"/>
                <a:gd name="T63" fmla="*/ 44 h 55"/>
                <a:gd name="T64" fmla="*/ 12 w 212"/>
                <a:gd name="T65" fmla="*/ 44 h 55"/>
                <a:gd name="T66" fmla="*/ 13 w 212"/>
                <a:gd name="T67" fmla="*/ 44 h 55"/>
                <a:gd name="T68" fmla="*/ 13 w 212"/>
                <a:gd name="T69" fmla="*/ 44 h 55"/>
                <a:gd name="T70" fmla="*/ 13 w 212"/>
                <a:gd name="T71" fmla="*/ 44 h 55"/>
                <a:gd name="T72" fmla="*/ 13 w 212"/>
                <a:gd name="T73" fmla="*/ 44 h 55"/>
                <a:gd name="T74" fmla="*/ 13 w 212"/>
                <a:gd name="T75" fmla="*/ 43 h 55"/>
                <a:gd name="T76" fmla="*/ 13 w 212"/>
                <a:gd name="T77" fmla="*/ 43 h 55"/>
                <a:gd name="T78" fmla="*/ 198 w 212"/>
                <a:gd name="T79" fmla="*/ 42 h 55"/>
                <a:gd name="T80" fmla="*/ 200 w 212"/>
                <a:gd name="T81" fmla="*/ 44 h 55"/>
                <a:gd name="T82" fmla="*/ 198 w 212"/>
                <a:gd name="T83" fmla="*/ 42 h 55"/>
                <a:gd name="T84" fmla="*/ 13 w 212"/>
                <a:gd name="T85" fmla="*/ 43 h 55"/>
                <a:gd name="T86" fmla="*/ 13 w 212"/>
                <a:gd name="T87" fmla="*/ 43 h 55"/>
                <a:gd name="T88" fmla="*/ 14 w 212"/>
                <a:gd name="T89" fmla="*/ 42 h 55"/>
                <a:gd name="T90" fmla="*/ 14 w 212"/>
                <a:gd name="T91" fmla="*/ 39 h 55"/>
                <a:gd name="T92" fmla="*/ 13 w 212"/>
                <a:gd name="T93" fmla="*/ 39 h 55"/>
                <a:gd name="T94" fmla="*/ 199 w 212"/>
                <a:gd name="T95" fmla="*/ 39 h 55"/>
                <a:gd name="T96" fmla="*/ 199 w 212"/>
                <a:gd name="T97"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2" h="55">
                  <a:moveTo>
                    <a:pt x="203" y="47"/>
                  </a:moveTo>
                  <a:cubicBezTo>
                    <a:pt x="203" y="47"/>
                    <a:pt x="203" y="47"/>
                    <a:pt x="203" y="47"/>
                  </a:cubicBezTo>
                  <a:cubicBezTo>
                    <a:pt x="203" y="47"/>
                    <a:pt x="203" y="47"/>
                    <a:pt x="203" y="47"/>
                  </a:cubicBezTo>
                  <a:moveTo>
                    <a:pt x="203" y="47"/>
                  </a:moveTo>
                  <a:cubicBezTo>
                    <a:pt x="203" y="47"/>
                    <a:pt x="203" y="47"/>
                    <a:pt x="203" y="47"/>
                  </a:cubicBezTo>
                  <a:cubicBezTo>
                    <a:pt x="203" y="47"/>
                    <a:pt x="203" y="47"/>
                    <a:pt x="203" y="47"/>
                  </a:cubicBezTo>
                  <a:moveTo>
                    <a:pt x="202" y="47"/>
                  </a:moveTo>
                  <a:cubicBezTo>
                    <a:pt x="202" y="47"/>
                    <a:pt x="202" y="47"/>
                    <a:pt x="202" y="47"/>
                  </a:cubicBezTo>
                  <a:cubicBezTo>
                    <a:pt x="202" y="47"/>
                    <a:pt x="202" y="47"/>
                    <a:pt x="202" y="47"/>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1" y="45"/>
                  </a:moveTo>
                  <a:cubicBezTo>
                    <a:pt x="201" y="45"/>
                    <a:pt x="201" y="45"/>
                    <a:pt x="202" y="45"/>
                  </a:cubicBezTo>
                  <a:cubicBezTo>
                    <a:pt x="201" y="45"/>
                    <a:pt x="201" y="45"/>
                    <a:pt x="201" y="45"/>
                  </a:cubicBezTo>
                  <a:moveTo>
                    <a:pt x="201" y="45"/>
                  </a:moveTo>
                  <a:cubicBezTo>
                    <a:pt x="201" y="45"/>
                    <a:pt x="201" y="45"/>
                    <a:pt x="201" y="45"/>
                  </a:cubicBezTo>
                  <a:cubicBezTo>
                    <a:pt x="201" y="45"/>
                    <a:pt x="201" y="45"/>
                    <a:pt x="201" y="45"/>
                  </a:cubicBezTo>
                  <a:moveTo>
                    <a:pt x="201" y="45"/>
                  </a:moveTo>
                  <a:cubicBezTo>
                    <a:pt x="201" y="45"/>
                    <a:pt x="201" y="45"/>
                    <a:pt x="201" y="45"/>
                  </a:cubicBezTo>
                  <a:cubicBezTo>
                    <a:pt x="201" y="45"/>
                    <a:pt x="201" y="45"/>
                    <a:pt x="201" y="45"/>
                  </a:cubicBezTo>
                  <a:moveTo>
                    <a:pt x="201" y="45"/>
                  </a:moveTo>
                  <a:cubicBezTo>
                    <a:pt x="201" y="45"/>
                    <a:pt x="201" y="45"/>
                    <a:pt x="201" y="45"/>
                  </a:cubicBezTo>
                  <a:cubicBezTo>
                    <a:pt x="201" y="45"/>
                    <a:pt x="201" y="45"/>
                    <a:pt x="201" y="45"/>
                  </a:cubicBezTo>
                  <a:moveTo>
                    <a:pt x="201" y="45"/>
                  </a:moveTo>
                  <a:cubicBezTo>
                    <a:pt x="201" y="45"/>
                    <a:pt x="201" y="45"/>
                    <a:pt x="201" y="45"/>
                  </a:cubicBezTo>
                  <a:cubicBezTo>
                    <a:pt x="201" y="45"/>
                    <a:pt x="201" y="45"/>
                    <a:pt x="201" y="45"/>
                  </a:cubicBezTo>
                  <a:moveTo>
                    <a:pt x="12" y="45"/>
                  </a:moveTo>
                  <a:cubicBezTo>
                    <a:pt x="12" y="45"/>
                    <a:pt x="12" y="45"/>
                    <a:pt x="12" y="45"/>
                  </a:cubicBezTo>
                  <a:cubicBezTo>
                    <a:pt x="12" y="45"/>
                    <a:pt x="12" y="45"/>
                    <a:pt x="12" y="45"/>
                  </a:cubicBezTo>
                  <a:moveTo>
                    <a:pt x="201" y="45"/>
                  </a:moveTo>
                  <a:cubicBezTo>
                    <a:pt x="201" y="45"/>
                    <a:pt x="201" y="45"/>
                    <a:pt x="201" y="45"/>
                  </a:cubicBezTo>
                  <a:cubicBezTo>
                    <a:pt x="201" y="45"/>
                    <a:pt x="201" y="45"/>
                    <a:pt x="201" y="45"/>
                  </a:cubicBezTo>
                  <a:moveTo>
                    <a:pt x="12" y="45"/>
                  </a:moveTo>
                  <a:cubicBezTo>
                    <a:pt x="12" y="45"/>
                    <a:pt x="12" y="45"/>
                    <a:pt x="12" y="45"/>
                  </a:cubicBezTo>
                  <a:cubicBezTo>
                    <a:pt x="12" y="45"/>
                    <a:pt x="12" y="45"/>
                    <a:pt x="12" y="45"/>
                  </a:cubicBezTo>
                  <a:moveTo>
                    <a:pt x="201" y="44"/>
                  </a:moveTo>
                  <a:cubicBezTo>
                    <a:pt x="201" y="45"/>
                    <a:pt x="201" y="45"/>
                    <a:pt x="201" y="45"/>
                  </a:cubicBezTo>
                  <a:cubicBezTo>
                    <a:pt x="201" y="45"/>
                    <a:pt x="201" y="45"/>
                    <a:pt x="201" y="44"/>
                  </a:cubicBezTo>
                  <a:moveTo>
                    <a:pt x="12" y="44"/>
                  </a:moveTo>
                  <a:cubicBezTo>
                    <a:pt x="12" y="44"/>
                    <a:pt x="12" y="44"/>
                    <a:pt x="12" y="44"/>
                  </a:cubicBezTo>
                  <a:cubicBezTo>
                    <a:pt x="12" y="44"/>
                    <a:pt x="12" y="44"/>
                    <a:pt x="12" y="44"/>
                  </a:cubicBezTo>
                  <a:moveTo>
                    <a:pt x="200" y="44"/>
                  </a:moveTo>
                  <a:cubicBezTo>
                    <a:pt x="200" y="44"/>
                    <a:pt x="200" y="44"/>
                    <a:pt x="200" y="44"/>
                  </a:cubicBezTo>
                  <a:cubicBezTo>
                    <a:pt x="200" y="44"/>
                    <a:pt x="200" y="44"/>
                    <a:pt x="200" y="44"/>
                  </a:cubicBezTo>
                  <a:moveTo>
                    <a:pt x="12" y="44"/>
                  </a:moveTo>
                  <a:cubicBezTo>
                    <a:pt x="12" y="44"/>
                    <a:pt x="12" y="44"/>
                    <a:pt x="12" y="44"/>
                  </a:cubicBezTo>
                  <a:cubicBezTo>
                    <a:pt x="12" y="44"/>
                    <a:pt x="12" y="44"/>
                    <a:pt x="12" y="44"/>
                  </a:cubicBezTo>
                  <a:moveTo>
                    <a:pt x="12" y="44"/>
                  </a:moveTo>
                  <a:cubicBezTo>
                    <a:pt x="12" y="44"/>
                    <a:pt x="12" y="44"/>
                    <a:pt x="12" y="44"/>
                  </a:cubicBezTo>
                  <a:cubicBezTo>
                    <a:pt x="12" y="44"/>
                    <a:pt x="12" y="44"/>
                    <a:pt x="12" y="44"/>
                  </a:cubicBezTo>
                  <a:moveTo>
                    <a:pt x="13" y="44"/>
                  </a:moveTo>
                  <a:cubicBezTo>
                    <a:pt x="13" y="44"/>
                    <a:pt x="13" y="44"/>
                    <a:pt x="13" y="44"/>
                  </a:cubicBezTo>
                  <a:cubicBezTo>
                    <a:pt x="13" y="44"/>
                    <a:pt x="13" y="44"/>
                    <a:pt x="13" y="44"/>
                  </a:cubicBezTo>
                  <a:moveTo>
                    <a:pt x="13" y="44"/>
                  </a:moveTo>
                  <a:cubicBezTo>
                    <a:pt x="13" y="44"/>
                    <a:pt x="13" y="44"/>
                    <a:pt x="13" y="44"/>
                  </a:cubicBezTo>
                  <a:cubicBezTo>
                    <a:pt x="13" y="44"/>
                    <a:pt x="13" y="44"/>
                    <a:pt x="13" y="44"/>
                  </a:cubicBezTo>
                  <a:moveTo>
                    <a:pt x="13" y="44"/>
                  </a:moveTo>
                  <a:cubicBezTo>
                    <a:pt x="13" y="44"/>
                    <a:pt x="13" y="44"/>
                    <a:pt x="13" y="44"/>
                  </a:cubicBezTo>
                  <a:cubicBezTo>
                    <a:pt x="13" y="44"/>
                    <a:pt x="13" y="44"/>
                    <a:pt x="13" y="44"/>
                  </a:cubicBezTo>
                  <a:moveTo>
                    <a:pt x="13" y="43"/>
                  </a:moveTo>
                  <a:cubicBezTo>
                    <a:pt x="13" y="43"/>
                    <a:pt x="13" y="44"/>
                    <a:pt x="13" y="44"/>
                  </a:cubicBezTo>
                  <a:cubicBezTo>
                    <a:pt x="13" y="44"/>
                    <a:pt x="13" y="43"/>
                    <a:pt x="13" y="43"/>
                  </a:cubicBezTo>
                  <a:moveTo>
                    <a:pt x="198" y="42"/>
                  </a:moveTo>
                  <a:cubicBezTo>
                    <a:pt x="198" y="42"/>
                    <a:pt x="198" y="42"/>
                    <a:pt x="198" y="42"/>
                  </a:cubicBezTo>
                  <a:cubicBezTo>
                    <a:pt x="199" y="43"/>
                    <a:pt x="199" y="43"/>
                    <a:pt x="199" y="43"/>
                  </a:cubicBezTo>
                  <a:cubicBezTo>
                    <a:pt x="200" y="44"/>
                    <a:pt x="200" y="44"/>
                    <a:pt x="200" y="44"/>
                  </a:cubicBezTo>
                  <a:cubicBezTo>
                    <a:pt x="200" y="44"/>
                    <a:pt x="200" y="44"/>
                    <a:pt x="199" y="43"/>
                  </a:cubicBezTo>
                  <a:cubicBezTo>
                    <a:pt x="199" y="43"/>
                    <a:pt x="199" y="43"/>
                    <a:pt x="198" y="42"/>
                  </a:cubicBezTo>
                  <a:moveTo>
                    <a:pt x="14" y="42"/>
                  </a:moveTo>
                  <a:cubicBezTo>
                    <a:pt x="14" y="42"/>
                    <a:pt x="14" y="43"/>
                    <a:pt x="13" y="43"/>
                  </a:cubicBezTo>
                  <a:cubicBezTo>
                    <a:pt x="13" y="43"/>
                    <a:pt x="13" y="43"/>
                    <a:pt x="13" y="43"/>
                  </a:cubicBezTo>
                  <a:cubicBezTo>
                    <a:pt x="13" y="43"/>
                    <a:pt x="13" y="43"/>
                    <a:pt x="13" y="43"/>
                  </a:cubicBezTo>
                  <a:cubicBezTo>
                    <a:pt x="14" y="43"/>
                    <a:pt x="14" y="42"/>
                    <a:pt x="14" y="42"/>
                  </a:cubicBezTo>
                  <a:cubicBezTo>
                    <a:pt x="14" y="42"/>
                    <a:pt x="14" y="42"/>
                    <a:pt x="14" y="42"/>
                  </a:cubicBezTo>
                  <a:moveTo>
                    <a:pt x="106" y="0"/>
                  </a:moveTo>
                  <a:cubicBezTo>
                    <a:pt x="71" y="0"/>
                    <a:pt x="39" y="14"/>
                    <a:pt x="14" y="39"/>
                  </a:cubicBezTo>
                  <a:cubicBezTo>
                    <a:pt x="9" y="44"/>
                    <a:pt x="4" y="49"/>
                    <a:pt x="0" y="55"/>
                  </a:cubicBezTo>
                  <a:cubicBezTo>
                    <a:pt x="4" y="49"/>
                    <a:pt x="8" y="44"/>
                    <a:pt x="13" y="39"/>
                  </a:cubicBezTo>
                  <a:cubicBezTo>
                    <a:pt x="39" y="14"/>
                    <a:pt x="73" y="1"/>
                    <a:pt x="106" y="1"/>
                  </a:cubicBezTo>
                  <a:cubicBezTo>
                    <a:pt x="140" y="1"/>
                    <a:pt x="174" y="14"/>
                    <a:pt x="199" y="39"/>
                  </a:cubicBezTo>
                  <a:cubicBezTo>
                    <a:pt x="204" y="44"/>
                    <a:pt x="209" y="49"/>
                    <a:pt x="212" y="55"/>
                  </a:cubicBezTo>
                  <a:cubicBezTo>
                    <a:pt x="208" y="49"/>
                    <a:pt x="204" y="44"/>
                    <a:pt x="199" y="39"/>
                  </a:cubicBezTo>
                  <a:cubicBezTo>
                    <a:pt x="174" y="14"/>
                    <a:pt x="141" y="0"/>
                    <a:pt x="10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4" name="Freeform 37"/>
            <p:cNvSpPr/>
            <p:nvPr/>
          </p:nvSpPr>
          <p:spPr bwMode="auto">
            <a:xfrm>
              <a:off x="5092923" y="4761262"/>
              <a:ext cx="200763" cy="190935"/>
            </a:xfrm>
            <a:custGeom>
              <a:avLst/>
              <a:gdLst>
                <a:gd name="T0" fmla="*/ 2 w 23"/>
                <a:gd name="T1" fmla="*/ 0 h 22"/>
                <a:gd name="T2" fmla="*/ 0 w 23"/>
                <a:gd name="T3" fmla="*/ 2 h 22"/>
                <a:gd name="T4" fmla="*/ 9 w 23"/>
                <a:gd name="T5" fmla="*/ 11 h 22"/>
                <a:gd name="T6" fmla="*/ 21 w 23"/>
                <a:gd name="T7" fmla="*/ 22 h 22"/>
                <a:gd name="T8" fmla="*/ 23 w 23"/>
                <a:gd name="T9" fmla="*/ 20 h 22"/>
                <a:gd name="T10" fmla="*/ 11 w 23"/>
                <a:gd name="T11" fmla="*/ 9 h 22"/>
                <a:gd name="T12" fmla="*/ 2 w 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3" h="22">
                  <a:moveTo>
                    <a:pt x="2" y="0"/>
                  </a:moveTo>
                  <a:cubicBezTo>
                    <a:pt x="0" y="2"/>
                    <a:pt x="0" y="2"/>
                    <a:pt x="0" y="2"/>
                  </a:cubicBezTo>
                  <a:cubicBezTo>
                    <a:pt x="3" y="5"/>
                    <a:pt x="6" y="8"/>
                    <a:pt x="9" y="11"/>
                  </a:cubicBezTo>
                  <a:cubicBezTo>
                    <a:pt x="13" y="15"/>
                    <a:pt x="17" y="19"/>
                    <a:pt x="21" y="22"/>
                  </a:cubicBezTo>
                  <a:cubicBezTo>
                    <a:pt x="23" y="20"/>
                    <a:pt x="23" y="20"/>
                    <a:pt x="23" y="20"/>
                  </a:cubicBezTo>
                  <a:cubicBezTo>
                    <a:pt x="19" y="17"/>
                    <a:pt x="15" y="13"/>
                    <a:pt x="11" y="9"/>
                  </a:cubicBezTo>
                  <a:cubicBezTo>
                    <a:pt x="8" y="6"/>
                    <a:pt x="5" y="3"/>
                    <a:pt x="2" y="0"/>
                  </a:cubicBezTo>
                </a:path>
              </a:pathLst>
            </a:custGeom>
            <a:solidFill>
              <a:srgbClr val="FF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5" name="Freeform 38"/>
            <p:cNvSpPr>
              <a:spLocks noEditPoints="1"/>
            </p:cNvSpPr>
            <p:nvPr/>
          </p:nvSpPr>
          <p:spPr bwMode="auto">
            <a:xfrm>
              <a:off x="5102750" y="3256243"/>
              <a:ext cx="1747900" cy="1600487"/>
            </a:xfrm>
            <a:custGeom>
              <a:avLst/>
              <a:gdLst>
                <a:gd name="T0" fmla="*/ 49 w 201"/>
                <a:gd name="T1" fmla="*/ 167 h 184"/>
                <a:gd name="T2" fmla="*/ 48 w 201"/>
                <a:gd name="T3" fmla="*/ 168 h 184"/>
                <a:gd name="T4" fmla="*/ 93 w 201"/>
                <a:gd name="T5" fmla="*/ 184 h 184"/>
                <a:gd name="T6" fmla="*/ 49 w 201"/>
                <a:gd name="T7" fmla="*/ 167 h 184"/>
                <a:gd name="T8" fmla="*/ 100 w 201"/>
                <a:gd name="T9" fmla="*/ 0 h 184"/>
                <a:gd name="T10" fmla="*/ 35 w 201"/>
                <a:gd name="T11" fmla="*/ 27 h 184"/>
                <a:gd name="T12" fmla="*/ 27 w 201"/>
                <a:gd name="T13" fmla="*/ 147 h 184"/>
                <a:gd name="T14" fmla="*/ 28 w 201"/>
                <a:gd name="T15" fmla="*/ 146 h 184"/>
                <a:gd name="T16" fmla="*/ 22 w 201"/>
                <a:gd name="T17" fmla="*/ 134 h 184"/>
                <a:gd name="T18" fmla="*/ 37 w 201"/>
                <a:gd name="T19" fmla="*/ 29 h 184"/>
                <a:gd name="T20" fmla="*/ 100 w 201"/>
                <a:gd name="T21" fmla="*/ 3 h 184"/>
                <a:gd name="T22" fmla="*/ 163 w 201"/>
                <a:gd name="T23" fmla="*/ 29 h 184"/>
                <a:gd name="T24" fmla="*/ 179 w 201"/>
                <a:gd name="T25" fmla="*/ 134 h 184"/>
                <a:gd name="T26" fmla="*/ 162 w 201"/>
                <a:gd name="T27" fmla="*/ 159 h 184"/>
                <a:gd name="T28" fmla="*/ 107 w 201"/>
                <a:gd name="T29" fmla="*/ 184 h 184"/>
                <a:gd name="T30" fmla="*/ 165 w 201"/>
                <a:gd name="T31" fmla="*/ 157 h 184"/>
                <a:gd name="T32" fmla="*/ 165 w 201"/>
                <a:gd name="T33" fmla="*/ 27 h 184"/>
                <a:gd name="T34" fmla="*/ 100 w 201"/>
                <a:gd name="T3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184">
                  <a:moveTo>
                    <a:pt x="49" y="167"/>
                  </a:moveTo>
                  <a:cubicBezTo>
                    <a:pt x="48" y="168"/>
                    <a:pt x="48" y="168"/>
                    <a:pt x="48" y="168"/>
                  </a:cubicBezTo>
                  <a:cubicBezTo>
                    <a:pt x="61" y="177"/>
                    <a:pt x="77" y="182"/>
                    <a:pt x="93" y="184"/>
                  </a:cubicBezTo>
                  <a:cubicBezTo>
                    <a:pt x="77" y="182"/>
                    <a:pt x="62" y="177"/>
                    <a:pt x="49" y="167"/>
                  </a:cubicBezTo>
                  <a:moveTo>
                    <a:pt x="100" y="0"/>
                  </a:moveTo>
                  <a:cubicBezTo>
                    <a:pt x="76" y="0"/>
                    <a:pt x="53" y="9"/>
                    <a:pt x="35" y="27"/>
                  </a:cubicBezTo>
                  <a:cubicBezTo>
                    <a:pt x="2" y="60"/>
                    <a:pt x="0" y="111"/>
                    <a:pt x="27" y="147"/>
                  </a:cubicBezTo>
                  <a:cubicBezTo>
                    <a:pt x="28" y="146"/>
                    <a:pt x="28" y="146"/>
                    <a:pt x="28" y="146"/>
                  </a:cubicBezTo>
                  <a:cubicBezTo>
                    <a:pt x="26" y="142"/>
                    <a:pt x="24" y="138"/>
                    <a:pt x="22" y="134"/>
                  </a:cubicBezTo>
                  <a:cubicBezTo>
                    <a:pt x="4" y="100"/>
                    <a:pt x="9" y="57"/>
                    <a:pt x="37" y="29"/>
                  </a:cubicBezTo>
                  <a:cubicBezTo>
                    <a:pt x="54" y="12"/>
                    <a:pt x="76" y="3"/>
                    <a:pt x="100" y="3"/>
                  </a:cubicBezTo>
                  <a:cubicBezTo>
                    <a:pt x="124" y="3"/>
                    <a:pt x="147" y="12"/>
                    <a:pt x="163" y="29"/>
                  </a:cubicBezTo>
                  <a:cubicBezTo>
                    <a:pt x="192" y="57"/>
                    <a:pt x="197" y="100"/>
                    <a:pt x="179" y="134"/>
                  </a:cubicBezTo>
                  <a:cubicBezTo>
                    <a:pt x="175" y="143"/>
                    <a:pt x="169" y="151"/>
                    <a:pt x="162" y="159"/>
                  </a:cubicBezTo>
                  <a:cubicBezTo>
                    <a:pt x="147" y="174"/>
                    <a:pt x="127" y="182"/>
                    <a:pt x="107" y="184"/>
                  </a:cubicBezTo>
                  <a:cubicBezTo>
                    <a:pt x="129" y="182"/>
                    <a:pt x="150" y="173"/>
                    <a:pt x="165" y="157"/>
                  </a:cubicBezTo>
                  <a:cubicBezTo>
                    <a:pt x="201" y="121"/>
                    <a:pt x="201" y="63"/>
                    <a:pt x="165" y="27"/>
                  </a:cubicBezTo>
                  <a:cubicBezTo>
                    <a:pt x="148" y="9"/>
                    <a:pt x="125" y="0"/>
                    <a:pt x="100"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6" name="Freeform 39"/>
            <p:cNvSpPr>
              <a:spLocks noEditPoints="1"/>
            </p:cNvSpPr>
            <p:nvPr/>
          </p:nvSpPr>
          <p:spPr bwMode="auto">
            <a:xfrm>
              <a:off x="5293686" y="4421510"/>
              <a:ext cx="1366030" cy="435220"/>
            </a:xfrm>
            <a:custGeom>
              <a:avLst/>
              <a:gdLst>
                <a:gd name="T0" fmla="*/ 157 w 157"/>
                <a:gd name="T1" fmla="*/ 0 h 50"/>
                <a:gd name="T2" fmla="*/ 141 w 157"/>
                <a:gd name="T3" fmla="*/ 21 h 50"/>
                <a:gd name="T4" fmla="*/ 78 w 157"/>
                <a:gd name="T5" fmla="*/ 47 h 50"/>
                <a:gd name="T6" fmla="*/ 28 w 157"/>
                <a:gd name="T7" fmla="*/ 32 h 50"/>
                <a:gd name="T8" fmla="*/ 27 w 157"/>
                <a:gd name="T9" fmla="*/ 33 h 50"/>
                <a:gd name="T10" fmla="*/ 71 w 157"/>
                <a:gd name="T11" fmla="*/ 50 h 50"/>
                <a:gd name="T12" fmla="*/ 78 w 157"/>
                <a:gd name="T13" fmla="*/ 50 h 50"/>
                <a:gd name="T14" fmla="*/ 85 w 157"/>
                <a:gd name="T15" fmla="*/ 50 h 50"/>
                <a:gd name="T16" fmla="*/ 140 w 157"/>
                <a:gd name="T17" fmla="*/ 25 h 50"/>
                <a:gd name="T18" fmla="*/ 157 w 157"/>
                <a:gd name="T19" fmla="*/ 0 h 50"/>
                <a:gd name="T20" fmla="*/ 0 w 157"/>
                <a:gd name="T21" fmla="*/ 0 h 50"/>
                <a:gd name="T22" fmla="*/ 6 w 157"/>
                <a:gd name="T23" fmla="*/ 12 h 50"/>
                <a:gd name="T24" fmla="*/ 7 w 157"/>
                <a:gd name="T25" fmla="*/ 11 h 50"/>
                <a:gd name="T26" fmla="*/ 0 w 157"/>
                <a:gd name="T2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50">
                  <a:moveTo>
                    <a:pt x="157" y="0"/>
                  </a:moveTo>
                  <a:cubicBezTo>
                    <a:pt x="153" y="7"/>
                    <a:pt x="148" y="15"/>
                    <a:pt x="141" y="21"/>
                  </a:cubicBezTo>
                  <a:cubicBezTo>
                    <a:pt x="125" y="38"/>
                    <a:pt x="102" y="47"/>
                    <a:pt x="78" y="47"/>
                  </a:cubicBezTo>
                  <a:cubicBezTo>
                    <a:pt x="60" y="47"/>
                    <a:pt x="43" y="42"/>
                    <a:pt x="28" y="32"/>
                  </a:cubicBezTo>
                  <a:cubicBezTo>
                    <a:pt x="27" y="33"/>
                    <a:pt x="27" y="33"/>
                    <a:pt x="27" y="33"/>
                  </a:cubicBezTo>
                  <a:cubicBezTo>
                    <a:pt x="40" y="43"/>
                    <a:pt x="55" y="48"/>
                    <a:pt x="71" y="50"/>
                  </a:cubicBezTo>
                  <a:cubicBezTo>
                    <a:pt x="74" y="50"/>
                    <a:pt x="76" y="50"/>
                    <a:pt x="78" y="50"/>
                  </a:cubicBezTo>
                  <a:cubicBezTo>
                    <a:pt x="81" y="50"/>
                    <a:pt x="83" y="50"/>
                    <a:pt x="85" y="50"/>
                  </a:cubicBezTo>
                  <a:cubicBezTo>
                    <a:pt x="105" y="48"/>
                    <a:pt x="125" y="40"/>
                    <a:pt x="140" y="25"/>
                  </a:cubicBezTo>
                  <a:cubicBezTo>
                    <a:pt x="147" y="17"/>
                    <a:pt x="153" y="9"/>
                    <a:pt x="157" y="0"/>
                  </a:cubicBezTo>
                  <a:moveTo>
                    <a:pt x="0" y="0"/>
                  </a:moveTo>
                  <a:cubicBezTo>
                    <a:pt x="2" y="4"/>
                    <a:pt x="4" y="8"/>
                    <a:pt x="6" y="12"/>
                  </a:cubicBezTo>
                  <a:cubicBezTo>
                    <a:pt x="7" y="11"/>
                    <a:pt x="7" y="11"/>
                    <a:pt x="7" y="11"/>
                  </a:cubicBezTo>
                  <a:cubicBezTo>
                    <a:pt x="4" y="8"/>
                    <a:pt x="2" y="4"/>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7" name="Freeform 40"/>
            <p:cNvSpPr/>
            <p:nvPr/>
          </p:nvSpPr>
          <p:spPr bwMode="auto">
            <a:xfrm>
              <a:off x="5337208" y="4526805"/>
              <a:ext cx="190935" cy="190935"/>
            </a:xfrm>
            <a:custGeom>
              <a:avLst/>
              <a:gdLst>
                <a:gd name="T0" fmla="*/ 1 w 22"/>
                <a:gd name="T1" fmla="*/ 0 h 22"/>
                <a:gd name="T2" fmla="*/ 0 w 22"/>
                <a:gd name="T3" fmla="*/ 1 h 22"/>
                <a:gd name="T4" fmla="*/ 8 w 22"/>
                <a:gd name="T5" fmla="*/ 11 h 22"/>
                <a:gd name="T6" fmla="*/ 21 w 22"/>
                <a:gd name="T7" fmla="*/ 22 h 22"/>
                <a:gd name="T8" fmla="*/ 22 w 22"/>
                <a:gd name="T9" fmla="*/ 21 h 22"/>
                <a:gd name="T10" fmla="*/ 12 w 22"/>
                <a:gd name="T11" fmla="*/ 13 h 22"/>
                <a:gd name="T12" fmla="*/ 1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 y="0"/>
                  </a:moveTo>
                  <a:cubicBezTo>
                    <a:pt x="0" y="1"/>
                    <a:pt x="0" y="1"/>
                    <a:pt x="0" y="1"/>
                  </a:cubicBezTo>
                  <a:cubicBezTo>
                    <a:pt x="2" y="5"/>
                    <a:pt x="5" y="8"/>
                    <a:pt x="8" y="11"/>
                  </a:cubicBezTo>
                  <a:cubicBezTo>
                    <a:pt x="12" y="15"/>
                    <a:pt x="16" y="19"/>
                    <a:pt x="21" y="22"/>
                  </a:cubicBezTo>
                  <a:cubicBezTo>
                    <a:pt x="22" y="21"/>
                    <a:pt x="22" y="21"/>
                    <a:pt x="22" y="21"/>
                  </a:cubicBezTo>
                  <a:cubicBezTo>
                    <a:pt x="18" y="19"/>
                    <a:pt x="15" y="16"/>
                    <a:pt x="12" y="13"/>
                  </a:cubicBezTo>
                  <a:cubicBezTo>
                    <a:pt x="8" y="9"/>
                    <a:pt x="4" y="4"/>
                    <a:pt x="1" y="0"/>
                  </a:cubicBezTo>
                </a:path>
              </a:pathLst>
            </a:custGeom>
            <a:solidFill>
              <a:srgbClr val="FF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8" name="Freeform 41"/>
            <p:cNvSpPr/>
            <p:nvPr/>
          </p:nvSpPr>
          <p:spPr bwMode="auto">
            <a:xfrm>
              <a:off x="5345632" y="4518382"/>
              <a:ext cx="190935" cy="190935"/>
            </a:xfrm>
            <a:custGeom>
              <a:avLst/>
              <a:gdLst>
                <a:gd name="T0" fmla="*/ 1 w 22"/>
                <a:gd name="T1" fmla="*/ 0 h 22"/>
                <a:gd name="T2" fmla="*/ 0 w 22"/>
                <a:gd name="T3" fmla="*/ 1 h 22"/>
                <a:gd name="T4" fmla="*/ 11 w 22"/>
                <a:gd name="T5" fmla="*/ 14 h 22"/>
                <a:gd name="T6" fmla="*/ 21 w 22"/>
                <a:gd name="T7" fmla="*/ 22 h 22"/>
                <a:gd name="T8" fmla="*/ 22 w 22"/>
                <a:gd name="T9" fmla="*/ 21 h 22"/>
                <a:gd name="T10" fmla="*/ 9 w 22"/>
                <a:gd name="T11" fmla="*/ 10 h 22"/>
                <a:gd name="T12" fmla="*/ 1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 y="0"/>
                  </a:moveTo>
                  <a:cubicBezTo>
                    <a:pt x="0" y="1"/>
                    <a:pt x="0" y="1"/>
                    <a:pt x="0" y="1"/>
                  </a:cubicBezTo>
                  <a:cubicBezTo>
                    <a:pt x="3" y="5"/>
                    <a:pt x="7" y="10"/>
                    <a:pt x="11" y="14"/>
                  </a:cubicBezTo>
                  <a:cubicBezTo>
                    <a:pt x="14" y="17"/>
                    <a:pt x="17" y="20"/>
                    <a:pt x="21" y="22"/>
                  </a:cubicBezTo>
                  <a:cubicBezTo>
                    <a:pt x="22" y="21"/>
                    <a:pt x="22" y="21"/>
                    <a:pt x="22" y="21"/>
                  </a:cubicBezTo>
                  <a:cubicBezTo>
                    <a:pt x="18" y="18"/>
                    <a:pt x="13" y="14"/>
                    <a:pt x="9" y="10"/>
                  </a:cubicBezTo>
                  <a:cubicBezTo>
                    <a:pt x="6" y="7"/>
                    <a:pt x="3" y="4"/>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9" name="Freeform 42"/>
            <p:cNvSpPr/>
            <p:nvPr/>
          </p:nvSpPr>
          <p:spPr bwMode="auto">
            <a:xfrm>
              <a:off x="5546394" y="3683040"/>
              <a:ext cx="852189" cy="791820"/>
            </a:xfrm>
            <a:custGeom>
              <a:avLst/>
              <a:gdLst>
                <a:gd name="T0" fmla="*/ 49 w 98"/>
                <a:gd name="T1" fmla="*/ 0 h 91"/>
                <a:gd name="T2" fmla="*/ 15 w 98"/>
                <a:gd name="T3" fmla="*/ 14 h 91"/>
                <a:gd name="T4" fmla="*/ 4 w 98"/>
                <a:gd name="T5" fmla="*/ 30 h 91"/>
                <a:gd name="T6" fmla="*/ 7 w 98"/>
                <a:gd name="T7" fmla="*/ 66 h 91"/>
                <a:gd name="T8" fmla="*/ 7 w 98"/>
                <a:gd name="T9" fmla="*/ 67 h 91"/>
                <a:gd name="T10" fmla="*/ 9 w 98"/>
                <a:gd name="T11" fmla="*/ 65 h 91"/>
                <a:gd name="T12" fmla="*/ 18 w 98"/>
                <a:gd name="T13" fmla="*/ 13 h 91"/>
                <a:gd name="T14" fmla="*/ 49 w 98"/>
                <a:gd name="T15" fmla="*/ 0 h 91"/>
                <a:gd name="T16" fmla="*/ 81 w 98"/>
                <a:gd name="T17" fmla="*/ 13 h 91"/>
                <a:gd name="T18" fmla="*/ 81 w 98"/>
                <a:gd name="T19" fmla="*/ 76 h 91"/>
                <a:gd name="T20" fmla="*/ 49 w 98"/>
                <a:gd name="T21" fmla="*/ 89 h 91"/>
                <a:gd name="T22" fmla="*/ 31 w 98"/>
                <a:gd name="T23" fmla="*/ 85 h 91"/>
                <a:gd name="T24" fmla="*/ 29 w 98"/>
                <a:gd name="T25" fmla="*/ 87 h 91"/>
                <a:gd name="T26" fmla="*/ 49 w 98"/>
                <a:gd name="T27" fmla="*/ 91 h 91"/>
                <a:gd name="T28" fmla="*/ 84 w 98"/>
                <a:gd name="T29" fmla="*/ 77 h 91"/>
                <a:gd name="T30" fmla="*/ 92 w 98"/>
                <a:gd name="T31" fmla="*/ 66 h 91"/>
                <a:gd name="T32" fmla="*/ 94 w 98"/>
                <a:gd name="T33" fmla="*/ 30 h 91"/>
                <a:gd name="T34" fmla="*/ 84 w 98"/>
                <a:gd name="T35" fmla="*/ 14 h 91"/>
                <a:gd name="T36" fmla="*/ 49 w 98"/>
                <a:gd name="T3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91">
                  <a:moveTo>
                    <a:pt x="49" y="0"/>
                  </a:moveTo>
                  <a:cubicBezTo>
                    <a:pt x="37" y="0"/>
                    <a:pt x="24" y="4"/>
                    <a:pt x="15" y="14"/>
                  </a:cubicBezTo>
                  <a:cubicBezTo>
                    <a:pt x="10" y="19"/>
                    <a:pt x="7" y="24"/>
                    <a:pt x="4" y="30"/>
                  </a:cubicBezTo>
                  <a:cubicBezTo>
                    <a:pt x="0" y="42"/>
                    <a:pt x="1" y="55"/>
                    <a:pt x="7" y="66"/>
                  </a:cubicBezTo>
                  <a:cubicBezTo>
                    <a:pt x="7" y="66"/>
                    <a:pt x="7" y="67"/>
                    <a:pt x="7" y="67"/>
                  </a:cubicBezTo>
                  <a:cubicBezTo>
                    <a:pt x="9" y="65"/>
                    <a:pt x="9" y="65"/>
                    <a:pt x="9" y="65"/>
                  </a:cubicBezTo>
                  <a:cubicBezTo>
                    <a:pt x="1" y="48"/>
                    <a:pt x="4" y="27"/>
                    <a:pt x="18" y="13"/>
                  </a:cubicBezTo>
                  <a:cubicBezTo>
                    <a:pt x="26" y="5"/>
                    <a:pt x="37" y="0"/>
                    <a:pt x="49" y="0"/>
                  </a:cubicBezTo>
                  <a:cubicBezTo>
                    <a:pt x="61" y="0"/>
                    <a:pt x="72" y="5"/>
                    <a:pt x="81" y="13"/>
                  </a:cubicBezTo>
                  <a:cubicBezTo>
                    <a:pt x="98" y="31"/>
                    <a:pt x="98" y="59"/>
                    <a:pt x="81" y="76"/>
                  </a:cubicBezTo>
                  <a:cubicBezTo>
                    <a:pt x="72" y="85"/>
                    <a:pt x="61" y="89"/>
                    <a:pt x="49" y="89"/>
                  </a:cubicBezTo>
                  <a:cubicBezTo>
                    <a:pt x="43" y="89"/>
                    <a:pt x="36" y="88"/>
                    <a:pt x="31" y="85"/>
                  </a:cubicBezTo>
                  <a:cubicBezTo>
                    <a:pt x="29" y="87"/>
                    <a:pt x="29" y="87"/>
                    <a:pt x="29" y="87"/>
                  </a:cubicBezTo>
                  <a:cubicBezTo>
                    <a:pt x="36" y="89"/>
                    <a:pt x="42" y="91"/>
                    <a:pt x="49" y="91"/>
                  </a:cubicBezTo>
                  <a:cubicBezTo>
                    <a:pt x="62" y="91"/>
                    <a:pt x="74" y="86"/>
                    <a:pt x="84" y="77"/>
                  </a:cubicBezTo>
                  <a:cubicBezTo>
                    <a:pt x="87" y="74"/>
                    <a:pt x="89" y="70"/>
                    <a:pt x="92" y="66"/>
                  </a:cubicBezTo>
                  <a:cubicBezTo>
                    <a:pt x="97" y="55"/>
                    <a:pt x="98" y="42"/>
                    <a:pt x="94" y="30"/>
                  </a:cubicBezTo>
                  <a:cubicBezTo>
                    <a:pt x="92" y="24"/>
                    <a:pt x="88" y="19"/>
                    <a:pt x="84" y="14"/>
                  </a:cubicBezTo>
                  <a:cubicBezTo>
                    <a:pt x="74" y="4"/>
                    <a:pt x="62" y="0"/>
                    <a:pt x="49"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0" name="Freeform 43"/>
            <p:cNvSpPr>
              <a:spLocks noEditPoints="1"/>
            </p:cNvSpPr>
            <p:nvPr/>
          </p:nvSpPr>
          <p:spPr bwMode="auto">
            <a:xfrm>
              <a:off x="5606764" y="4257250"/>
              <a:ext cx="739874" cy="226034"/>
            </a:xfrm>
            <a:custGeom>
              <a:avLst/>
              <a:gdLst>
                <a:gd name="T0" fmla="*/ 0 w 85"/>
                <a:gd name="T1" fmla="*/ 0 h 26"/>
                <a:gd name="T2" fmla="*/ 0 w 85"/>
                <a:gd name="T3" fmla="*/ 1 h 26"/>
                <a:gd name="T4" fmla="*/ 0 w 85"/>
                <a:gd name="T5" fmla="*/ 1 h 26"/>
                <a:gd name="T6" fmla="*/ 0 w 85"/>
                <a:gd name="T7" fmla="*/ 0 h 26"/>
                <a:gd name="T8" fmla="*/ 85 w 85"/>
                <a:gd name="T9" fmla="*/ 0 h 26"/>
                <a:gd name="T10" fmla="*/ 77 w 85"/>
                <a:gd name="T11" fmla="*/ 11 h 26"/>
                <a:gd name="T12" fmla="*/ 42 w 85"/>
                <a:gd name="T13" fmla="*/ 25 h 26"/>
                <a:gd name="T14" fmla="*/ 22 w 85"/>
                <a:gd name="T15" fmla="*/ 21 h 26"/>
                <a:gd name="T16" fmla="*/ 21 w 85"/>
                <a:gd name="T17" fmla="*/ 21 h 26"/>
                <a:gd name="T18" fmla="*/ 42 w 85"/>
                <a:gd name="T19" fmla="*/ 26 h 26"/>
                <a:gd name="T20" fmla="*/ 76 w 85"/>
                <a:gd name="T21" fmla="*/ 12 h 26"/>
                <a:gd name="T22" fmla="*/ 85 w 85"/>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26">
                  <a:moveTo>
                    <a:pt x="0" y="0"/>
                  </a:moveTo>
                  <a:cubicBezTo>
                    <a:pt x="0" y="0"/>
                    <a:pt x="0" y="1"/>
                    <a:pt x="0" y="1"/>
                  </a:cubicBezTo>
                  <a:cubicBezTo>
                    <a:pt x="0" y="1"/>
                    <a:pt x="0" y="1"/>
                    <a:pt x="0" y="1"/>
                  </a:cubicBezTo>
                  <a:cubicBezTo>
                    <a:pt x="0" y="1"/>
                    <a:pt x="0" y="0"/>
                    <a:pt x="0" y="0"/>
                  </a:cubicBezTo>
                  <a:moveTo>
                    <a:pt x="85" y="0"/>
                  </a:moveTo>
                  <a:cubicBezTo>
                    <a:pt x="82" y="4"/>
                    <a:pt x="80" y="8"/>
                    <a:pt x="77" y="11"/>
                  </a:cubicBezTo>
                  <a:cubicBezTo>
                    <a:pt x="67" y="20"/>
                    <a:pt x="55" y="25"/>
                    <a:pt x="42" y="25"/>
                  </a:cubicBezTo>
                  <a:cubicBezTo>
                    <a:pt x="35" y="25"/>
                    <a:pt x="29" y="23"/>
                    <a:pt x="22" y="21"/>
                  </a:cubicBezTo>
                  <a:cubicBezTo>
                    <a:pt x="21" y="21"/>
                    <a:pt x="21" y="21"/>
                    <a:pt x="21" y="21"/>
                  </a:cubicBezTo>
                  <a:cubicBezTo>
                    <a:pt x="28" y="25"/>
                    <a:pt x="35" y="26"/>
                    <a:pt x="42" y="26"/>
                  </a:cubicBezTo>
                  <a:cubicBezTo>
                    <a:pt x="55" y="26"/>
                    <a:pt x="67" y="21"/>
                    <a:pt x="76" y="12"/>
                  </a:cubicBezTo>
                  <a:cubicBezTo>
                    <a:pt x="79" y="9"/>
                    <a:pt x="82" y="5"/>
                    <a:pt x="85" y="0"/>
                  </a:cubicBezTo>
                </a:path>
              </a:pathLst>
            </a:custGeom>
            <a:solidFill>
              <a:srgbClr val="FF1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1" name="Freeform 44"/>
            <p:cNvSpPr/>
            <p:nvPr/>
          </p:nvSpPr>
          <p:spPr bwMode="auto">
            <a:xfrm>
              <a:off x="5580089" y="3656365"/>
              <a:ext cx="783396" cy="287807"/>
            </a:xfrm>
            <a:custGeom>
              <a:avLst/>
              <a:gdLst>
                <a:gd name="T0" fmla="*/ 45 w 90"/>
                <a:gd name="T1" fmla="*/ 0 h 33"/>
                <a:gd name="T2" fmla="*/ 12 w 90"/>
                <a:gd name="T3" fmla="*/ 14 h 33"/>
                <a:gd name="T4" fmla="*/ 0 w 90"/>
                <a:gd name="T5" fmla="*/ 33 h 33"/>
                <a:gd name="T6" fmla="*/ 11 w 90"/>
                <a:gd name="T7" fmla="*/ 17 h 33"/>
                <a:gd name="T8" fmla="*/ 45 w 90"/>
                <a:gd name="T9" fmla="*/ 3 h 33"/>
                <a:gd name="T10" fmla="*/ 80 w 90"/>
                <a:gd name="T11" fmla="*/ 17 h 33"/>
                <a:gd name="T12" fmla="*/ 90 w 90"/>
                <a:gd name="T13" fmla="*/ 33 h 33"/>
                <a:gd name="T14" fmla="*/ 79 w 90"/>
                <a:gd name="T15" fmla="*/ 14 h 33"/>
                <a:gd name="T16" fmla="*/ 45 w 90"/>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33">
                  <a:moveTo>
                    <a:pt x="45" y="0"/>
                  </a:moveTo>
                  <a:cubicBezTo>
                    <a:pt x="33" y="0"/>
                    <a:pt x="21" y="5"/>
                    <a:pt x="12" y="14"/>
                  </a:cubicBezTo>
                  <a:cubicBezTo>
                    <a:pt x="6" y="20"/>
                    <a:pt x="3" y="26"/>
                    <a:pt x="0" y="33"/>
                  </a:cubicBezTo>
                  <a:cubicBezTo>
                    <a:pt x="3" y="27"/>
                    <a:pt x="6" y="22"/>
                    <a:pt x="11" y="17"/>
                  </a:cubicBezTo>
                  <a:cubicBezTo>
                    <a:pt x="20" y="7"/>
                    <a:pt x="33" y="3"/>
                    <a:pt x="45" y="3"/>
                  </a:cubicBezTo>
                  <a:cubicBezTo>
                    <a:pt x="58" y="3"/>
                    <a:pt x="70" y="7"/>
                    <a:pt x="80" y="17"/>
                  </a:cubicBezTo>
                  <a:cubicBezTo>
                    <a:pt x="84" y="22"/>
                    <a:pt x="88" y="27"/>
                    <a:pt x="90" y="33"/>
                  </a:cubicBezTo>
                  <a:cubicBezTo>
                    <a:pt x="88" y="26"/>
                    <a:pt x="84" y="20"/>
                    <a:pt x="79" y="14"/>
                  </a:cubicBezTo>
                  <a:cubicBezTo>
                    <a:pt x="70" y="5"/>
                    <a:pt x="58" y="0"/>
                    <a:pt x="4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2" name="Freeform 45"/>
            <p:cNvSpPr/>
            <p:nvPr/>
          </p:nvSpPr>
          <p:spPr bwMode="auto">
            <a:xfrm>
              <a:off x="5606764" y="4248826"/>
              <a:ext cx="209187" cy="190935"/>
            </a:xfrm>
            <a:custGeom>
              <a:avLst/>
              <a:gdLst>
                <a:gd name="T0" fmla="*/ 2 w 24"/>
                <a:gd name="T1" fmla="*/ 0 h 22"/>
                <a:gd name="T2" fmla="*/ 0 w 24"/>
                <a:gd name="T3" fmla="*/ 2 h 22"/>
                <a:gd name="T4" fmla="*/ 8 w 24"/>
                <a:gd name="T5" fmla="*/ 12 h 22"/>
                <a:gd name="T6" fmla="*/ 22 w 24"/>
                <a:gd name="T7" fmla="*/ 22 h 22"/>
                <a:gd name="T8" fmla="*/ 24 w 24"/>
                <a:gd name="T9" fmla="*/ 20 h 22"/>
                <a:gd name="T10" fmla="*/ 11 w 24"/>
                <a:gd name="T11" fmla="*/ 11 h 22"/>
                <a:gd name="T12" fmla="*/ 2 w 24"/>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2" y="0"/>
                  </a:moveTo>
                  <a:cubicBezTo>
                    <a:pt x="0" y="2"/>
                    <a:pt x="0" y="2"/>
                    <a:pt x="0" y="2"/>
                  </a:cubicBezTo>
                  <a:cubicBezTo>
                    <a:pt x="2" y="5"/>
                    <a:pt x="5" y="9"/>
                    <a:pt x="8" y="12"/>
                  </a:cubicBezTo>
                  <a:cubicBezTo>
                    <a:pt x="12" y="16"/>
                    <a:pt x="17" y="19"/>
                    <a:pt x="22" y="22"/>
                  </a:cubicBezTo>
                  <a:cubicBezTo>
                    <a:pt x="24" y="20"/>
                    <a:pt x="24" y="20"/>
                    <a:pt x="24" y="20"/>
                  </a:cubicBezTo>
                  <a:cubicBezTo>
                    <a:pt x="19" y="18"/>
                    <a:pt x="15" y="15"/>
                    <a:pt x="11" y="11"/>
                  </a:cubicBezTo>
                  <a:cubicBezTo>
                    <a:pt x="7" y="8"/>
                    <a:pt x="5" y="4"/>
                    <a:pt x="2" y="0"/>
                  </a:cubicBezTo>
                </a:path>
              </a:pathLst>
            </a:custGeom>
            <a:solidFill>
              <a:srgbClr val="FF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3" name="Freeform 46"/>
            <p:cNvSpPr/>
            <p:nvPr/>
          </p:nvSpPr>
          <p:spPr bwMode="auto">
            <a:xfrm>
              <a:off x="5606764" y="4265673"/>
              <a:ext cx="190935" cy="174088"/>
            </a:xfrm>
            <a:custGeom>
              <a:avLst/>
              <a:gdLst>
                <a:gd name="T0" fmla="*/ 0 w 22"/>
                <a:gd name="T1" fmla="*/ 0 h 20"/>
                <a:gd name="T2" fmla="*/ 0 w 22"/>
                <a:gd name="T3" fmla="*/ 0 h 20"/>
                <a:gd name="T4" fmla="*/ 9 w 22"/>
                <a:gd name="T5" fmla="*/ 11 h 20"/>
                <a:gd name="T6" fmla="*/ 21 w 22"/>
                <a:gd name="T7" fmla="*/ 20 h 20"/>
                <a:gd name="T8" fmla="*/ 22 w 22"/>
                <a:gd name="T9" fmla="*/ 20 h 20"/>
                <a:gd name="T10" fmla="*/ 8 w 22"/>
                <a:gd name="T11" fmla="*/ 10 h 20"/>
                <a:gd name="T12" fmla="*/ 0 w 2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2" h="20">
                  <a:moveTo>
                    <a:pt x="0" y="0"/>
                  </a:moveTo>
                  <a:cubicBezTo>
                    <a:pt x="0" y="0"/>
                    <a:pt x="0" y="0"/>
                    <a:pt x="0" y="0"/>
                  </a:cubicBezTo>
                  <a:cubicBezTo>
                    <a:pt x="3" y="4"/>
                    <a:pt x="5" y="8"/>
                    <a:pt x="9" y="11"/>
                  </a:cubicBezTo>
                  <a:cubicBezTo>
                    <a:pt x="13" y="15"/>
                    <a:pt x="17" y="18"/>
                    <a:pt x="21" y="20"/>
                  </a:cubicBezTo>
                  <a:cubicBezTo>
                    <a:pt x="22" y="20"/>
                    <a:pt x="22" y="20"/>
                    <a:pt x="22" y="20"/>
                  </a:cubicBezTo>
                  <a:cubicBezTo>
                    <a:pt x="17" y="17"/>
                    <a:pt x="12" y="14"/>
                    <a:pt x="8" y="10"/>
                  </a:cubicBezTo>
                  <a:cubicBezTo>
                    <a:pt x="5" y="7"/>
                    <a:pt x="2" y="3"/>
                    <a:pt x="0" y="0"/>
                  </a:cubicBezTo>
                </a:path>
              </a:pathLst>
            </a:custGeom>
            <a:solidFill>
              <a:srgbClr val="FF1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4" name="Freeform 47"/>
            <p:cNvSpPr/>
            <p:nvPr/>
          </p:nvSpPr>
          <p:spPr bwMode="auto">
            <a:xfrm>
              <a:off x="3832189" y="1943564"/>
              <a:ext cx="2244893" cy="2251913"/>
            </a:xfrm>
            <a:custGeom>
              <a:avLst/>
              <a:gdLst>
                <a:gd name="T0" fmla="*/ 4 w 258"/>
                <a:gd name="T1" fmla="*/ 23 h 259"/>
                <a:gd name="T2" fmla="*/ 236 w 258"/>
                <a:gd name="T3" fmla="*/ 254 h 259"/>
                <a:gd name="T4" fmla="*/ 253 w 258"/>
                <a:gd name="T5" fmla="*/ 254 h 259"/>
                <a:gd name="T6" fmla="*/ 253 w 258"/>
                <a:gd name="T7" fmla="*/ 237 h 259"/>
                <a:gd name="T8" fmla="*/ 22 w 258"/>
                <a:gd name="T9" fmla="*/ 5 h 259"/>
                <a:gd name="T10" fmla="*/ 4 w 258"/>
                <a:gd name="T11" fmla="*/ 5 h 259"/>
                <a:gd name="T12" fmla="*/ 4 w 258"/>
                <a:gd name="T13" fmla="*/ 23 h 259"/>
              </a:gdLst>
              <a:ahLst/>
              <a:cxnLst>
                <a:cxn ang="0">
                  <a:pos x="T0" y="T1"/>
                </a:cxn>
                <a:cxn ang="0">
                  <a:pos x="T2" y="T3"/>
                </a:cxn>
                <a:cxn ang="0">
                  <a:pos x="T4" y="T5"/>
                </a:cxn>
                <a:cxn ang="0">
                  <a:pos x="T6" y="T7"/>
                </a:cxn>
                <a:cxn ang="0">
                  <a:pos x="T8" y="T9"/>
                </a:cxn>
                <a:cxn ang="0">
                  <a:pos x="T10" y="T11"/>
                </a:cxn>
                <a:cxn ang="0">
                  <a:pos x="T12" y="T13"/>
                </a:cxn>
              </a:cxnLst>
              <a:rect l="0" t="0" r="r" b="b"/>
              <a:pathLst>
                <a:path w="258" h="259">
                  <a:moveTo>
                    <a:pt x="4" y="23"/>
                  </a:moveTo>
                  <a:cubicBezTo>
                    <a:pt x="236" y="254"/>
                    <a:pt x="236" y="254"/>
                    <a:pt x="236" y="254"/>
                  </a:cubicBezTo>
                  <a:cubicBezTo>
                    <a:pt x="241" y="259"/>
                    <a:pt x="249" y="259"/>
                    <a:pt x="253" y="254"/>
                  </a:cubicBezTo>
                  <a:cubicBezTo>
                    <a:pt x="258" y="249"/>
                    <a:pt x="258" y="242"/>
                    <a:pt x="253" y="237"/>
                  </a:cubicBezTo>
                  <a:cubicBezTo>
                    <a:pt x="22" y="5"/>
                    <a:pt x="22" y="5"/>
                    <a:pt x="22" y="5"/>
                  </a:cubicBezTo>
                  <a:cubicBezTo>
                    <a:pt x="17" y="0"/>
                    <a:pt x="9" y="0"/>
                    <a:pt x="4" y="5"/>
                  </a:cubicBezTo>
                  <a:cubicBezTo>
                    <a:pt x="0" y="10"/>
                    <a:pt x="0" y="18"/>
                    <a:pt x="4" y="23"/>
                  </a:cubicBez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5" name="Freeform 48"/>
            <p:cNvSpPr/>
            <p:nvPr/>
          </p:nvSpPr>
          <p:spPr bwMode="auto">
            <a:xfrm>
              <a:off x="4075070" y="1570117"/>
              <a:ext cx="887287" cy="1190537"/>
            </a:xfrm>
            <a:custGeom>
              <a:avLst/>
              <a:gdLst>
                <a:gd name="T0" fmla="*/ 137 w 632"/>
                <a:gd name="T1" fmla="*/ 0 h 848"/>
                <a:gd name="T2" fmla="*/ 632 w 632"/>
                <a:gd name="T3" fmla="*/ 495 h 848"/>
                <a:gd name="T4" fmla="*/ 496 w 632"/>
                <a:gd name="T5" fmla="*/ 848 h 848"/>
                <a:gd name="T6" fmla="*/ 477 w 632"/>
                <a:gd name="T7" fmla="*/ 848 h 848"/>
                <a:gd name="T8" fmla="*/ 0 w 632"/>
                <a:gd name="T9" fmla="*/ 353 h 848"/>
                <a:gd name="T10" fmla="*/ 118 w 632"/>
                <a:gd name="T11" fmla="*/ 0 h 848"/>
                <a:gd name="T12" fmla="*/ 137 w 632"/>
                <a:gd name="T13" fmla="*/ 0 h 848"/>
              </a:gdLst>
              <a:ahLst/>
              <a:cxnLst>
                <a:cxn ang="0">
                  <a:pos x="T0" y="T1"/>
                </a:cxn>
                <a:cxn ang="0">
                  <a:pos x="T2" y="T3"/>
                </a:cxn>
                <a:cxn ang="0">
                  <a:pos x="T4" y="T5"/>
                </a:cxn>
                <a:cxn ang="0">
                  <a:pos x="T6" y="T7"/>
                </a:cxn>
                <a:cxn ang="0">
                  <a:pos x="T8" y="T9"/>
                </a:cxn>
                <a:cxn ang="0">
                  <a:pos x="T10" y="T11"/>
                </a:cxn>
                <a:cxn ang="0">
                  <a:pos x="T12" y="T13"/>
                </a:cxn>
              </a:cxnLst>
              <a:rect l="0" t="0" r="r" b="b"/>
              <a:pathLst>
                <a:path w="632" h="848">
                  <a:moveTo>
                    <a:pt x="137" y="0"/>
                  </a:moveTo>
                  <a:lnTo>
                    <a:pt x="632" y="495"/>
                  </a:lnTo>
                  <a:lnTo>
                    <a:pt x="496" y="848"/>
                  </a:lnTo>
                  <a:lnTo>
                    <a:pt x="477" y="848"/>
                  </a:lnTo>
                  <a:lnTo>
                    <a:pt x="0" y="353"/>
                  </a:lnTo>
                  <a:lnTo>
                    <a:pt x="118" y="0"/>
                  </a:lnTo>
                  <a:lnTo>
                    <a:pt x="137" y="0"/>
                  </a:lnTo>
                  <a:close/>
                </a:path>
              </a:pathLst>
            </a:custGeom>
            <a:solidFill>
              <a:srgbClr val="FFF5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6" name="Freeform 49"/>
            <p:cNvSpPr/>
            <p:nvPr/>
          </p:nvSpPr>
          <p:spPr bwMode="auto">
            <a:xfrm>
              <a:off x="4090704" y="1584380"/>
              <a:ext cx="887287" cy="1190537"/>
            </a:xfrm>
            <a:custGeom>
              <a:avLst/>
              <a:gdLst>
                <a:gd name="T0" fmla="*/ 136 w 632"/>
                <a:gd name="T1" fmla="*/ 0 h 848"/>
                <a:gd name="T2" fmla="*/ 632 w 632"/>
                <a:gd name="T3" fmla="*/ 495 h 848"/>
                <a:gd name="T4" fmla="*/ 495 w 632"/>
                <a:gd name="T5" fmla="*/ 848 h 848"/>
                <a:gd name="T6" fmla="*/ 0 w 632"/>
                <a:gd name="T7" fmla="*/ 353 h 848"/>
                <a:gd name="T8" fmla="*/ 136 w 632"/>
                <a:gd name="T9" fmla="*/ 0 h 848"/>
              </a:gdLst>
              <a:ahLst/>
              <a:cxnLst>
                <a:cxn ang="0">
                  <a:pos x="T0" y="T1"/>
                </a:cxn>
                <a:cxn ang="0">
                  <a:pos x="T2" y="T3"/>
                </a:cxn>
                <a:cxn ang="0">
                  <a:pos x="T4" y="T5"/>
                </a:cxn>
                <a:cxn ang="0">
                  <a:pos x="T6" y="T7"/>
                </a:cxn>
                <a:cxn ang="0">
                  <a:pos x="T8" y="T9"/>
                </a:cxn>
              </a:cxnLst>
              <a:rect l="0" t="0" r="r" b="b"/>
              <a:pathLst>
                <a:path w="632" h="848">
                  <a:moveTo>
                    <a:pt x="136" y="0"/>
                  </a:moveTo>
                  <a:lnTo>
                    <a:pt x="632" y="495"/>
                  </a:lnTo>
                  <a:lnTo>
                    <a:pt x="495" y="848"/>
                  </a:lnTo>
                  <a:lnTo>
                    <a:pt x="0" y="353"/>
                  </a:lnTo>
                  <a:lnTo>
                    <a:pt x="136" y="0"/>
                  </a:lnTo>
                  <a:close/>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7" name="Freeform 50"/>
            <p:cNvSpPr/>
            <p:nvPr/>
          </p:nvSpPr>
          <p:spPr bwMode="auto">
            <a:xfrm>
              <a:off x="3457338" y="2281912"/>
              <a:ext cx="1191942" cy="774972"/>
            </a:xfrm>
            <a:custGeom>
              <a:avLst/>
              <a:gdLst>
                <a:gd name="T0" fmla="*/ 0 w 849"/>
                <a:gd name="T1" fmla="*/ 136 h 632"/>
                <a:gd name="T2" fmla="*/ 496 w 849"/>
                <a:gd name="T3" fmla="*/ 632 h 632"/>
                <a:gd name="T4" fmla="*/ 849 w 849"/>
                <a:gd name="T5" fmla="*/ 496 h 632"/>
                <a:gd name="T6" fmla="*/ 353 w 849"/>
                <a:gd name="T7" fmla="*/ 0 h 632"/>
                <a:gd name="T8" fmla="*/ 0 w 849"/>
                <a:gd name="T9" fmla="*/ 136 h 632"/>
              </a:gdLst>
              <a:ahLst/>
              <a:cxnLst>
                <a:cxn ang="0">
                  <a:pos x="T0" y="T1"/>
                </a:cxn>
                <a:cxn ang="0">
                  <a:pos x="T2" y="T3"/>
                </a:cxn>
                <a:cxn ang="0">
                  <a:pos x="T4" y="T5"/>
                </a:cxn>
                <a:cxn ang="0">
                  <a:pos x="T6" y="T7"/>
                </a:cxn>
                <a:cxn ang="0">
                  <a:pos x="T8" y="T9"/>
                </a:cxn>
              </a:cxnLst>
              <a:rect l="0" t="0" r="r" b="b"/>
              <a:pathLst>
                <a:path w="849" h="632">
                  <a:moveTo>
                    <a:pt x="0" y="136"/>
                  </a:moveTo>
                  <a:lnTo>
                    <a:pt x="496" y="632"/>
                  </a:lnTo>
                  <a:lnTo>
                    <a:pt x="849" y="496"/>
                  </a:lnTo>
                  <a:lnTo>
                    <a:pt x="353" y="0"/>
                  </a:lnTo>
                  <a:lnTo>
                    <a:pt x="0" y="136"/>
                  </a:lnTo>
                  <a:close/>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8" name="Freeform 51"/>
            <p:cNvSpPr/>
            <p:nvPr/>
          </p:nvSpPr>
          <p:spPr bwMode="auto">
            <a:xfrm>
              <a:off x="3920828" y="2043945"/>
              <a:ext cx="2114327" cy="2104500"/>
            </a:xfrm>
            <a:custGeom>
              <a:avLst/>
              <a:gdLst>
                <a:gd name="T0" fmla="*/ 241 w 243"/>
                <a:gd name="T1" fmla="*/ 242 h 242"/>
                <a:gd name="T2" fmla="*/ 240 w 243"/>
                <a:gd name="T3" fmla="*/ 233 h 242"/>
                <a:gd name="T4" fmla="*/ 10 w 243"/>
                <a:gd name="T5" fmla="*/ 3 h 242"/>
                <a:gd name="T6" fmla="*/ 0 w 243"/>
                <a:gd name="T7" fmla="*/ 2 h 242"/>
                <a:gd name="T8" fmla="*/ 241 w 243"/>
                <a:gd name="T9" fmla="*/ 242 h 242"/>
              </a:gdLst>
              <a:ahLst/>
              <a:cxnLst>
                <a:cxn ang="0">
                  <a:pos x="T0" y="T1"/>
                </a:cxn>
                <a:cxn ang="0">
                  <a:pos x="T2" y="T3"/>
                </a:cxn>
                <a:cxn ang="0">
                  <a:pos x="T4" y="T5"/>
                </a:cxn>
                <a:cxn ang="0">
                  <a:pos x="T6" y="T7"/>
                </a:cxn>
                <a:cxn ang="0">
                  <a:pos x="T8" y="T9"/>
                </a:cxn>
              </a:cxnLst>
              <a:rect l="0" t="0" r="r" b="b"/>
              <a:pathLst>
                <a:path w="243" h="242">
                  <a:moveTo>
                    <a:pt x="241" y="242"/>
                  </a:moveTo>
                  <a:cubicBezTo>
                    <a:pt x="243" y="239"/>
                    <a:pt x="243" y="235"/>
                    <a:pt x="240" y="233"/>
                  </a:cubicBezTo>
                  <a:cubicBezTo>
                    <a:pt x="10" y="3"/>
                    <a:pt x="10" y="3"/>
                    <a:pt x="10" y="3"/>
                  </a:cubicBezTo>
                  <a:cubicBezTo>
                    <a:pt x="7" y="0"/>
                    <a:pt x="3" y="0"/>
                    <a:pt x="0" y="2"/>
                  </a:cubicBezTo>
                  <a:lnTo>
                    <a:pt x="241" y="242"/>
                  </a:lnTo>
                  <a:close/>
                </a:path>
              </a:pathLst>
            </a:custGeom>
            <a:solidFill>
              <a:srgbClr val="5855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9" name="Freeform 52"/>
            <p:cNvSpPr/>
            <p:nvPr/>
          </p:nvSpPr>
          <p:spPr bwMode="auto">
            <a:xfrm>
              <a:off x="3457338" y="2360532"/>
              <a:ext cx="696352" cy="721623"/>
            </a:xfrm>
            <a:custGeom>
              <a:avLst/>
              <a:gdLst>
                <a:gd name="T0" fmla="*/ 496 w 496"/>
                <a:gd name="T1" fmla="*/ 496 h 514"/>
                <a:gd name="T2" fmla="*/ 0 w 496"/>
                <a:gd name="T3" fmla="*/ 0 h 514"/>
                <a:gd name="T4" fmla="*/ 0 w 496"/>
                <a:gd name="T5" fmla="*/ 25 h 514"/>
                <a:gd name="T6" fmla="*/ 496 w 496"/>
                <a:gd name="T7" fmla="*/ 514 h 514"/>
                <a:gd name="T8" fmla="*/ 496 w 496"/>
                <a:gd name="T9" fmla="*/ 496 h 514"/>
              </a:gdLst>
              <a:ahLst/>
              <a:cxnLst>
                <a:cxn ang="0">
                  <a:pos x="T0" y="T1"/>
                </a:cxn>
                <a:cxn ang="0">
                  <a:pos x="T2" y="T3"/>
                </a:cxn>
                <a:cxn ang="0">
                  <a:pos x="T4" y="T5"/>
                </a:cxn>
                <a:cxn ang="0">
                  <a:pos x="T6" y="T7"/>
                </a:cxn>
                <a:cxn ang="0">
                  <a:pos x="T8" y="T9"/>
                </a:cxn>
              </a:cxnLst>
              <a:rect l="0" t="0" r="r" b="b"/>
              <a:pathLst>
                <a:path w="496" h="514">
                  <a:moveTo>
                    <a:pt x="496" y="496"/>
                  </a:moveTo>
                  <a:lnTo>
                    <a:pt x="0" y="0"/>
                  </a:lnTo>
                  <a:lnTo>
                    <a:pt x="0" y="25"/>
                  </a:lnTo>
                  <a:lnTo>
                    <a:pt x="496" y="514"/>
                  </a:lnTo>
                  <a:lnTo>
                    <a:pt x="496" y="496"/>
                  </a:lnTo>
                  <a:close/>
                </a:path>
              </a:pathLst>
            </a:custGeom>
            <a:solidFill>
              <a:srgbClr val="E39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0" name="Freeform 53"/>
            <p:cNvSpPr/>
            <p:nvPr/>
          </p:nvSpPr>
          <p:spPr bwMode="auto">
            <a:xfrm>
              <a:off x="4153690" y="2865949"/>
              <a:ext cx="495590" cy="216206"/>
            </a:xfrm>
            <a:custGeom>
              <a:avLst/>
              <a:gdLst>
                <a:gd name="T0" fmla="*/ 353 w 353"/>
                <a:gd name="T1" fmla="*/ 0 h 154"/>
                <a:gd name="T2" fmla="*/ 353 w 353"/>
                <a:gd name="T3" fmla="*/ 24 h 154"/>
                <a:gd name="T4" fmla="*/ 0 w 353"/>
                <a:gd name="T5" fmla="*/ 154 h 154"/>
                <a:gd name="T6" fmla="*/ 0 w 353"/>
                <a:gd name="T7" fmla="*/ 136 h 154"/>
                <a:gd name="T8" fmla="*/ 353 w 353"/>
                <a:gd name="T9" fmla="*/ 0 h 154"/>
              </a:gdLst>
              <a:ahLst/>
              <a:cxnLst>
                <a:cxn ang="0">
                  <a:pos x="T0" y="T1"/>
                </a:cxn>
                <a:cxn ang="0">
                  <a:pos x="T2" y="T3"/>
                </a:cxn>
                <a:cxn ang="0">
                  <a:pos x="T4" y="T5"/>
                </a:cxn>
                <a:cxn ang="0">
                  <a:pos x="T6" y="T7"/>
                </a:cxn>
                <a:cxn ang="0">
                  <a:pos x="T8" y="T9"/>
                </a:cxn>
              </a:cxnLst>
              <a:rect l="0" t="0" r="r" b="b"/>
              <a:pathLst>
                <a:path w="353" h="154">
                  <a:moveTo>
                    <a:pt x="353" y="0"/>
                  </a:moveTo>
                  <a:lnTo>
                    <a:pt x="353" y="24"/>
                  </a:lnTo>
                  <a:lnTo>
                    <a:pt x="0" y="154"/>
                  </a:lnTo>
                  <a:lnTo>
                    <a:pt x="0" y="136"/>
                  </a:lnTo>
                  <a:lnTo>
                    <a:pt x="353" y="0"/>
                  </a:lnTo>
                  <a:close/>
                </a:path>
              </a:pathLst>
            </a:custGeom>
            <a:solidFill>
              <a:srgbClr val="FFF5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1" name="Freeform 54"/>
            <p:cNvSpPr/>
            <p:nvPr/>
          </p:nvSpPr>
          <p:spPr bwMode="auto">
            <a:xfrm>
              <a:off x="4049799" y="1891618"/>
              <a:ext cx="765145" cy="869037"/>
            </a:xfrm>
            <a:custGeom>
              <a:avLst/>
              <a:gdLst>
                <a:gd name="T0" fmla="*/ 8 w 88"/>
                <a:gd name="T1" fmla="*/ 0 h 100"/>
                <a:gd name="T2" fmla="*/ 0 w 88"/>
                <a:gd name="T3" fmla="*/ 20 h 100"/>
                <a:gd name="T4" fmla="*/ 80 w 88"/>
                <a:gd name="T5" fmla="*/ 100 h 100"/>
                <a:gd name="T6" fmla="*/ 88 w 88"/>
                <a:gd name="T7" fmla="*/ 80 h 100"/>
                <a:gd name="T8" fmla="*/ 8 w 88"/>
                <a:gd name="T9" fmla="*/ 0 h 100"/>
              </a:gdLst>
              <a:ahLst/>
              <a:cxnLst>
                <a:cxn ang="0">
                  <a:pos x="T0" y="T1"/>
                </a:cxn>
                <a:cxn ang="0">
                  <a:pos x="T2" y="T3"/>
                </a:cxn>
                <a:cxn ang="0">
                  <a:pos x="T4" y="T5"/>
                </a:cxn>
                <a:cxn ang="0">
                  <a:pos x="T6" y="T7"/>
                </a:cxn>
                <a:cxn ang="0">
                  <a:pos x="T8" y="T9"/>
                </a:cxn>
              </a:cxnLst>
              <a:rect l="0" t="0" r="r" b="b"/>
              <a:pathLst>
                <a:path w="88" h="100">
                  <a:moveTo>
                    <a:pt x="8" y="0"/>
                  </a:moveTo>
                  <a:cubicBezTo>
                    <a:pt x="0" y="20"/>
                    <a:pt x="0" y="20"/>
                    <a:pt x="0" y="20"/>
                  </a:cubicBezTo>
                  <a:cubicBezTo>
                    <a:pt x="80" y="100"/>
                    <a:pt x="80" y="100"/>
                    <a:pt x="80" y="100"/>
                  </a:cubicBezTo>
                  <a:cubicBezTo>
                    <a:pt x="88" y="80"/>
                    <a:pt x="88" y="80"/>
                    <a:pt x="88" y="80"/>
                  </a:cubicBezTo>
                  <a:cubicBezTo>
                    <a:pt x="61" y="53"/>
                    <a:pt x="34" y="26"/>
                    <a:pt x="8" y="0"/>
                  </a:cubicBezTo>
                  <a:close/>
                </a:path>
              </a:pathLst>
            </a:custGeom>
            <a:solidFill>
              <a:srgbClr val="FFB5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2" name="Freeform 55"/>
            <p:cNvSpPr/>
            <p:nvPr/>
          </p:nvSpPr>
          <p:spPr bwMode="auto">
            <a:xfrm>
              <a:off x="4162114" y="1690855"/>
              <a:ext cx="235861" cy="530688"/>
            </a:xfrm>
            <a:custGeom>
              <a:avLst/>
              <a:gdLst>
                <a:gd name="T0" fmla="*/ 137 w 168"/>
                <a:gd name="T1" fmla="*/ 0 h 378"/>
                <a:gd name="T2" fmla="*/ 0 w 168"/>
                <a:gd name="T3" fmla="*/ 347 h 378"/>
                <a:gd name="T4" fmla="*/ 31 w 168"/>
                <a:gd name="T5" fmla="*/ 378 h 378"/>
                <a:gd name="T6" fmla="*/ 168 w 168"/>
                <a:gd name="T7" fmla="*/ 31 h 378"/>
                <a:gd name="T8" fmla="*/ 137 w 168"/>
                <a:gd name="T9" fmla="*/ 0 h 378"/>
              </a:gdLst>
              <a:ahLst/>
              <a:cxnLst>
                <a:cxn ang="0">
                  <a:pos x="T0" y="T1"/>
                </a:cxn>
                <a:cxn ang="0">
                  <a:pos x="T2" y="T3"/>
                </a:cxn>
                <a:cxn ang="0">
                  <a:pos x="T4" y="T5"/>
                </a:cxn>
                <a:cxn ang="0">
                  <a:pos x="T6" y="T7"/>
                </a:cxn>
                <a:cxn ang="0">
                  <a:pos x="T8" y="T9"/>
                </a:cxn>
              </a:cxnLst>
              <a:rect l="0" t="0" r="r" b="b"/>
              <a:pathLst>
                <a:path w="168" h="378">
                  <a:moveTo>
                    <a:pt x="137" y="0"/>
                  </a:moveTo>
                  <a:lnTo>
                    <a:pt x="0" y="347"/>
                  </a:lnTo>
                  <a:lnTo>
                    <a:pt x="31" y="378"/>
                  </a:lnTo>
                  <a:lnTo>
                    <a:pt x="168" y="31"/>
                  </a:lnTo>
                  <a:lnTo>
                    <a:pt x="137"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3" name="Freeform 56"/>
            <p:cNvSpPr/>
            <p:nvPr/>
          </p:nvSpPr>
          <p:spPr bwMode="auto">
            <a:xfrm>
              <a:off x="4301104" y="1829845"/>
              <a:ext cx="235861" cy="530688"/>
            </a:xfrm>
            <a:custGeom>
              <a:avLst/>
              <a:gdLst>
                <a:gd name="T0" fmla="*/ 137 w 168"/>
                <a:gd name="T1" fmla="*/ 0 h 378"/>
                <a:gd name="T2" fmla="*/ 0 w 168"/>
                <a:gd name="T3" fmla="*/ 347 h 378"/>
                <a:gd name="T4" fmla="*/ 31 w 168"/>
                <a:gd name="T5" fmla="*/ 378 h 378"/>
                <a:gd name="T6" fmla="*/ 168 w 168"/>
                <a:gd name="T7" fmla="*/ 25 h 378"/>
                <a:gd name="T8" fmla="*/ 137 w 168"/>
                <a:gd name="T9" fmla="*/ 0 h 378"/>
              </a:gdLst>
              <a:ahLst/>
              <a:cxnLst>
                <a:cxn ang="0">
                  <a:pos x="T0" y="T1"/>
                </a:cxn>
                <a:cxn ang="0">
                  <a:pos x="T2" y="T3"/>
                </a:cxn>
                <a:cxn ang="0">
                  <a:pos x="T4" y="T5"/>
                </a:cxn>
                <a:cxn ang="0">
                  <a:pos x="T6" y="T7"/>
                </a:cxn>
                <a:cxn ang="0">
                  <a:pos x="T8" y="T9"/>
                </a:cxn>
              </a:cxnLst>
              <a:rect l="0" t="0" r="r" b="b"/>
              <a:pathLst>
                <a:path w="168" h="378">
                  <a:moveTo>
                    <a:pt x="137" y="0"/>
                  </a:moveTo>
                  <a:lnTo>
                    <a:pt x="0" y="347"/>
                  </a:lnTo>
                  <a:lnTo>
                    <a:pt x="31" y="378"/>
                  </a:lnTo>
                  <a:lnTo>
                    <a:pt x="168" y="25"/>
                  </a:lnTo>
                  <a:lnTo>
                    <a:pt x="137"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4" name="Freeform 57"/>
            <p:cNvSpPr/>
            <p:nvPr/>
          </p:nvSpPr>
          <p:spPr bwMode="auto">
            <a:xfrm>
              <a:off x="4441497" y="1960411"/>
              <a:ext cx="234458" cy="530688"/>
            </a:xfrm>
            <a:custGeom>
              <a:avLst/>
              <a:gdLst>
                <a:gd name="T0" fmla="*/ 136 w 167"/>
                <a:gd name="T1" fmla="*/ 0 h 378"/>
                <a:gd name="T2" fmla="*/ 0 w 167"/>
                <a:gd name="T3" fmla="*/ 353 h 378"/>
                <a:gd name="T4" fmla="*/ 30 w 167"/>
                <a:gd name="T5" fmla="*/ 378 h 378"/>
                <a:gd name="T6" fmla="*/ 167 w 167"/>
                <a:gd name="T7" fmla="*/ 31 h 378"/>
                <a:gd name="T8" fmla="*/ 136 w 167"/>
                <a:gd name="T9" fmla="*/ 0 h 378"/>
              </a:gdLst>
              <a:ahLst/>
              <a:cxnLst>
                <a:cxn ang="0">
                  <a:pos x="T0" y="T1"/>
                </a:cxn>
                <a:cxn ang="0">
                  <a:pos x="T2" y="T3"/>
                </a:cxn>
                <a:cxn ang="0">
                  <a:pos x="T4" y="T5"/>
                </a:cxn>
                <a:cxn ang="0">
                  <a:pos x="T6" y="T7"/>
                </a:cxn>
                <a:cxn ang="0">
                  <a:pos x="T8" y="T9"/>
                </a:cxn>
              </a:cxnLst>
              <a:rect l="0" t="0" r="r" b="b"/>
              <a:pathLst>
                <a:path w="167" h="378">
                  <a:moveTo>
                    <a:pt x="136" y="0"/>
                  </a:moveTo>
                  <a:lnTo>
                    <a:pt x="0" y="353"/>
                  </a:lnTo>
                  <a:lnTo>
                    <a:pt x="30" y="378"/>
                  </a:lnTo>
                  <a:lnTo>
                    <a:pt x="167" y="31"/>
                  </a:lnTo>
                  <a:lnTo>
                    <a:pt x="136"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5" name="Freeform 58"/>
            <p:cNvSpPr/>
            <p:nvPr/>
          </p:nvSpPr>
          <p:spPr bwMode="auto">
            <a:xfrm>
              <a:off x="4580486" y="2099400"/>
              <a:ext cx="234458" cy="530688"/>
            </a:xfrm>
            <a:custGeom>
              <a:avLst/>
              <a:gdLst>
                <a:gd name="T0" fmla="*/ 136 w 167"/>
                <a:gd name="T1" fmla="*/ 0 h 378"/>
                <a:gd name="T2" fmla="*/ 0 w 167"/>
                <a:gd name="T3" fmla="*/ 347 h 378"/>
                <a:gd name="T4" fmla="*/ 24 w 167"/>
                <a:gd name="T5" fmla="*/ 378 h 378"/>
                <a:gd name="T6" fmla="*/ 167 w 167"/>
                <a:gd name="T7" fmla="*/ 31 h 378"/>
                <a:gd name="T8" fmla="*/ 136 w 167"/>
                <a:gd name="T9" fmla="*/ 0 h 378"/>
              </a:gdLst>
              <a:ahLst/>
              <a:cxnLst>
                <a:cxn ang="0">
                  <a:pos x="T0" y="T1"/>
                </a:cxn>
                <a:cxn ang="0">
                  <a:pos x="T2" y="T3"/>
                </a:cxn>
                <a:cxn ang="0">
                  <a:pos x="T4" y="T5"/>
                </a:cxn>
                <a:cxn ang="0">
                  <a:pos x="T6" y="T7"/>
                </a:cxn>
                <a:cxn ang="0">
                  <a:pos x="T8" y="T9"/>
                </a:cxn>
              </a:cxnLst>
              <a:rect l="0" t="0" r="r" b="b"/>
              <a:pathLst>
                <a:path w="167" h="378">
                  <a:moveTo>
                    <a:pt x="136" y="0"/>
                  </a:moveTo>
                  <a:lnTo>
                    <a:pt x="0" y="347"/>
                  </a:lnTo>
                  <a:lnTo>
                    <a:pt x="24" y="378"/>
                  </a:lnTo>
                  <a:lnTo>
                    <a:pt x="167" y="31"/>
                  </a:lnTo>
                  <a:lnTo>
                    <a:pt x="136"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6" name="Freeform 59"/>
            <p:cNvSpPr/>
            <p:nvPr/>
          </p:nvSpPr>
          <p:spPr bwMode="auto">
            <a:xfrm>
              <a:off x="3579481" y="2291740"/>
              <a:ext cx="530688" cy="234458"/>
            </a:xfrm>
            <a:custGeom>
              <a:avLst/>
              <a:gdLst>
                <a:gd name="T0" fmla="*/ 0 w 378"/>
                <a:gd name="T1" fmla="*/ 136 h 167"/>
                <a:gd name="T2" fmla="*/ 347 w 378"/>
                <a:gd name="T3" fmla="*/ 0 h 167"/>
                <a:gd name="T4" fmla="*/ 378 w 378"/>
                <a:gd name="T5" fmla="*/ 31 h 167"/>
                <a:gd name="T6" fmla="*/ 31 w 378"/>
                <a:gd name="T7" fmla="*/ 167 h 167"/>
                <a:gd name="T8" fmla="*/ 0 w 378"/>
                <a:gd name="T9" fmla="*/ 136 h 167"/>
              </a:gdLst>
              <a:ahLst/>
              <a:cxnLst>
                <a:cxn ang="0">
                  <a:pos x="T0" y="T1"/>
                </a:cxn>
                <a:cxn ang="0">
                  <a:pos x="T2" y="T3"/>
                </a:cxn>
                <a:cxn ang="0">
                  <a:pos x="T4" y="T5"/>
                </a:cxn>
                <a:cxn ang="0">
                  <a:pos x="T6" y="T7"/>
                </a:cxn>
                <a:cxn ang="0">
                  <a:pos x="T8" y="T9"/>
                </a:cxn>
              </a:cxnLst>
              <a:rect l="0" t="0" r="r" b="b"/>
              <a:pathLst>
                <a:path w="378" h="167">
                  <a:moveTo>
                    <a:pt x="0" y="136"/>
                  </a:moveTo>
                  <a:lnTo>
                    <a:pt x="347" y="0"/>
                  </a:lnTo>
                  <a:lnTo>
                    <a:pt x="378" y="31"/>
                  </a:lnTo>
                  <a:lnTo>
                    <a:pt x="31" y="167"/>
                  </a:lnTo>
                  <a:lnTo>
                    <a:pt x="0" y="136"/>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7" name="Freeform 60"/>
            <p:cNvSpPr/>
            <p:nvPr/>
          </p:nvSpPr>
          <p:spPr bwMode="auto">
            <a:xfrm>
              <a:off x="3718470" y="2430729"/>
              <a:ext cx="530688" cy="234458"/>
            </a:xfrm>
            <a:custGeom>
              <a:avLst/>
              <a:gdLst>
                <a:gd name="T0" fmla="*/ 0 w 378"/>
                <a:gd name="T1" fmla="*/ 136 h 167"/>
                <a:gd name="T2" fmla="*/ 347 w 378"/>
                <a:gd name="T3" fmla="*/ 0 h 167"/>
                <a:gd name="T4" fmla="*/ 378 w 378"/>
                <a:gd name="T5" fmla="*/ 25 h 167"/>
                <a:gd name="T6" fmla="*/ 31 w 378"/>
                <a:gd name="T7" fmla="*/ 167 h 167"/>
                <a:gd name="T8" fmla="*/ 0 w 378"/>
                <a:gd name="T9" fmla="*/ 136 h 167"/>
              </a:gdLst>
              <a:ahLst/>
              <a:cxnLst>
                <a:cxn ang="0">
                  <a:pos x="T0" y="T1"/>
                </a:cxn>
                <a:cxn ang="0">
                  <a:pos x="T2" y="T3"/>
                </a:cxn>
                <a:cxn ang="0">
                  <a:pos x="T4" y="T5"/>
                </a:cxn>
                <a:cxn ang="0">
                  <a:pos x="T6" y="T7"/>
                </a:cxn>
                <a:cxn ang="0">
                  <a:pos x="T8" y="T9"/>
                </a:cxn>
              </a:cxnLst>
              <a:rect l="0" t="0" r="r" b="b"/>
              <a:pathLst>
                <a:path w="378" h="167">
                  <a:moveTo>
                    <a:pt x="0" y="136"/>
                  </a:moveTo>
                  <a:lnTo>
                    <a:pt x="347" y="0"/>
                  </a:lnTo>
                  <a:lnTo>
                    <a:pt x="378" y="25"/>
                  </a:lnTo>
                  <a:lnTo>
                    <a:pt x="31" y="167"/>
                  </a:lnTo>
                  <a:lnTo>
                    <a:pt x="0" y="136"/>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8" name="Freeform 61"/>
            <p:cNvSpPr/>
            <p:nvPr/>
          </p:nvSpPr>
          <p:spPr bwMode="auto">
            <a:xfrm>
              <a:off x="3857460" y="2569719"/>
              <a:ext cx="530688" cy="234458"/>
            </a:xfrm>
            <a:custGeom>
              <a:avLst/>
              <a:gdLst>
                <a:gd name="T0" fmla="*/ 0 w 378"/>
                <a:gd name="T1" fmla="*/ 136 h 167"/>
                <a:gd name="T2" fmla="*/ 347 w 378"/>
                <a:gd name="T3" fmla="*/ 0 h 167"/>
                <a:gd name="T4" fmla="*/ 378 w 378"/>
                <a:gd name="T5" fmla="*/ 25 h 167"/>
                <a:gd name="T6" fmla="*/ 31 w 378"/>
                <a:gd name="T7" fmla="*/ 167 h 167"/>
                <a:gd name="T8" fmla="*/ 0 w 378"/>
                <a:gd name="T9" fmla="*/ 136 h 167"/>
              </a:gdLst>
              <a:ahLst/>
              <a:cxnLst>
                <a:cxn ang="0">
                  <a:pos x="T0" y="T1"/>
                </a:cxn>
                <a:cxn ang="0">
                  <a:pos x="T2" y="T3"/>
                </a:cxn>
                <a:cxn ang="0">
                  <a:pos x="T4" y="T5"/>
                </a:cxn>
                <a:cxn ang="0">
                  <a:pos x="T6" y="T7"/>
                </a:cxn>
                <a:cxn ang="0">
                  <a:pos x="T8" y="T9"/>
                </a:cxn>
              </a:cxnLst>
              <a:rect l="0" t="0" r="r" b="b"/>
              <a:pathLst>
                <a:path w="378" h="167">
                  <a:moveTo>
                    <a:pt x="0" y="136"/>
                  </a:moveTo>
                  <a:lnTo>
                    <a:pt x="347" y="0"/>
                  </a:lnTo>
                  <a:lnTo>
                    <a:pt x="378" y="25"/>
                  </a:lnTo>
                  <a:lnTo>
                    <a:pt x="31" y="167"/>
                  </a:lnTo>
                  <a:lnTo>
                    <a:pt x="0" y="136"/>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9" name="Freeform 62"/>
            <p:cNvSpPr/>
            <p:nvPr/>
          </p:nvSpPr>
          <p:spPr bwMode="auto">
            <a:xfrm>
              <a:off x="3996449" y="2700285"/>
              <a:ext cx="530688" cy="242881"/>
            </a:xfrm>
            <a:custGeom>
              <a:avLst/>
              <a:gdLst>
                <a:gd name="T0" fmla="*/ 0 w 378"/>
                <a:gd name="T1" fmla="*/ 142 h 173"/>
                <a:gd name="T2" fmla="*/ 347 w 378"/>
                <a:gd name="T3" fmla="*/ 0 h 173"/>
                <a:gd name="T4" fmla="*/ 378 w 378"/>
                <a:gd name="T5" fmla="*/ 31 h 173"/>
                <a:gd name="T6" fmla="*/ 31 w 378"/>
                <a:gd name="T7" fmla="*/ 173 h 173"/>
                <a:gd name="T8" fmla="*/ 0 w 378"/>
                <a:gd name="T9" fmla="*/ 142 h 173"/>
              </a:gdLst>
              <a:ahLst/>
              <a:cxnLst>
                <a:cxn ang="0">
                  <a:pos x="T0" y="T1"/>
                </a:cxn>
                <a:cxn ang="0">
                  <a:pos x="T2" y="T3"/>
                </a:cxn>
                <a:cxn ang="0">
                  <a:pos x="T4" y="T5"/>
                </a:cxn>
                <a:cxn ang="0">
                  <a:pos x="T6" y="T7"/>
                </a:cxn>
                <a:cxn ang="0">
                  <a:pos x="T8" y="T9"/>
                </a:cxn>
              </a:cxnLst>
              <a:rect l="0" t="0" r="r" b="b"/>
              <a:pathLst>
                <a:path w="378" h="173">
                  <a:moveTo>
                    <a:pt x="0" y="142"/>
                  </a:moveTo>
                  <a:lnTo>
                    <a:pt x="347" y="0"/>
                  </a:lnTo>
                  <a:lnTo>
                    <a:pt x="378" y="31"/>
                  </a:lnTo>
                  <a:lnTo>
                    <a:pt x="31" y="173"/>
                  </a:lnTo>
                  <a:lnTo>
                    <a:pt x="0" y="142"/>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pic>
        <p:nvPicPr>
          <p:cNvPr id="2" name="图片 1"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en-US" altLang="zh-CN"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重庆市</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选调生公告解读</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14" name="组合 13"/>
          <p:cNvGrpSpPr/>
          <p:nvPr/>
        </p:nvGrpSpPr>
        <p:grpSpPr>
          <a:xfrm>
            <a:off x="2881972" y="2828381"/>
            <a:ext cx="902725" cy="1206102"/>
            <a:chOff x="6034088" y="4592639"/>
            <a:chExt cx="193675" cy="258763"/>
          </a:xfrm>
          <a:solidFill>
            <a:srgbClr val="595959"/>
          </a:solidFill>
        </p:grpSpPr>
        <p:sp>
          <p:nvSpPr>
            <p:cNvPr id="19" name="Freeform 347"/>
            <p:cNvSpPr>
              <a:spLocks noEditPoints="1"/>
            </p:cNvSpPr>
            <p:nvPr/>
          </p:nvSpPr>
          <p:spPr bwMode="auto">
            <a:xfrm>
              <a:off x="6034088" y="4592639"/>
              <a:ext cx="193675" cy="258763"/>
            </a:xfrm>
            <a:custGeom>
              <a:avLst/>
              <a:gdLst>
                <a:gd name="T0" fmla="*/ 191 w 214"/>
                <a:gd name="T1" fmla="*/ 20 h 289"/>
                <a:gd name="T2" fmla="*/ 178 w 214"/>
                <a:gd name="T3" fmla="*/ 20 h 289"/>
                <a:gd name="T4" fmla="*/ 178 w 214"/>
                <a:gd name="T5" fmla="*/ 11 h 289"/>
                <a:gd name="T6" fmla="*/ 167 w 214"/>
                <a:gd name="T7" fmla="*/ 0 h 289"/>
                <a:gd name="T8" fmla="*/ 155 w 214"/>
                <a:gd name="T9" fmla="*/ 11 h 289"/>
                <a:gd name="T10" fmla="*/ 155 w 214"/>
                <a:gd name="T11" fmla="*/ 20 h 289"/>
                <a:gd name="T12" fmla="*/ 118 w 214"/>
                <a:gd name="T13" fmla="*/ 20 h 289"/>
                <a:gd name="T14" fmla="*/ 118 w 214"/>
                <a:gd name="T15" fmla="*/ 11 h 289"/>
                <a:gd name="T16" fmla="*/ 107 w 214"/>
                <a:gd name="T17" fmla="*/ 0 h 289"/>
                <a:gd name="T18" fmla="*/ 96 w 214"/>
                <a:gd name="T19" fmla="*/ 11 h 289"/>
                <a:gd name="T20" fmla="*/ 96 w 214"/>
                <a:gd name="T21" fmla="*/ 20 h 289"/>
                <a:gd name="T22" fmla="*/ 59 w 214"/>
                <a:gd name="T23" fmla="*/ 20 h 289"/>
                <a:gd name="T24" fmla="*/ 59 w 214"/>
                <a:gd name="T25" fmla="*/ 11 h 289"/>
                <a:gd name="T26" fmla="*/ 48 w 214"/>
                <a:gd name="T27" fmla="*/ 0 h 289"/>
                <a:gd name="T28" fmla="*/ 36 w 214"/>
                <a:gd name="T29" fmla="*/ 11 h 289"/>
                <a:gd name="T30" fmla="*/ 36 w 214"/>
                <a:gd name="T31" fmla="*/ 20 h 289"/>
                <a:gd name="T32" fmla="*/ 24 w 214"/>
                <a:gd name="T33" fmla="*/ 20 h 289"/>
                <a:gd name="T34" fmla="*/ 0 w 214"/>
                <a:gd name="T35" fmla="*/ 43 h 289"/>
                <a:gd name="T36" fmla="*/ 0 w 214"/>
                <a:gd name="T37" fmla="*/ 266 h 289"/>
                <a:gd name="T38" fmla="*/ 24 w 214"/>
                <a:gd name="T39" fmla="*/ 289 h 289"/>
                <a:gd name="T40" fmla="*/ 191 w 214"/>
                <a:gd name="T41" fmla="*/ 289 h 289"/>
                <a:gd name="T42" fmla="*/ 214 w 214"/>
                <a:gd name="T43" fmla="*/ 266 h 289"/>
                <a:gd name="T44" fmla="*/ 214 w 214"/>
                <a:gd name="T45" fmla="*/ 43 h 289"/>
                <a:gd name="T46" fmla="*/ 191 w 214"/>
                <a:gd name="T47" fmla="*/ 20 h 289"/>
                <a:gd name="T48" fmla="*/ 191 w 214"/>
                <a:gd name="T49" fmla="*/ 264 h 289"/>
                <a:gd name="T50" fmla="*/ 23 w 214"/>
                <a:gd name="T51" fmla="*/ 264 h 289"/>
                <a:gd name="T52" fmla="*/ 23 w 214"/>
                <a:gd name="T53" fmla="*/ 45 h 289"/>
                <a:gd name="T54" fmla="*/ 36 w 214"/>
                <a:gd name="T55" fmla="*/ 45 h 289"/>
                <a:gd name="T56" fmla="*/ 36 w 214"/>
                <a:gd name="T57" fmla="*/ 52 h 289"/>
                <a:gd name="T58" fmla="*/ 48 w 214"/>
                <a:gd name="T59" fmla="*/ 63 h 289"/>
                <a:gd name="T60" fmla="*/ 59 w 214"/>
                <a:gd name="T61" fmla="*/ 52 h 289"/>
                <a:gd name="T62" fmla="*/ 59 w 214"/>
                <a:gd name="T63" fmla="*/ 45 h 289"/>
                <a:gd name="T64" fmla="*/ 96 w 214"/>
                <a:gd name="T65" fmla="*/ 45 h 289"/>
                <a:gd name="T66" fmla="*/ 96 w 214"/>
                <a:gd name="T67" fmla="*/ 52 h 289"/>
                <a:gd name="T68" fmla="*/ 107 w 214"/>
                <a:gd name="T69" fmla="*/ 63 h 289"/>
                <a:gd name="T70" fmla="*/ 118 w 214"/>
                <a:gd name="T71" fmla="*/ 52 h 289"/>
                <a:gd name="T72" fmla="*/ 118 w 214"/>
                <a:gd name="T73" fmla="*/ 45 h 289"/>
                <a:gd name="T74" fmla="*/ 155 w 214"/>
                <a:gd name="T75" fmla="*/ 45 h 289"/>
                <a:gd name="T76" fmla="*/ 155 w 214"/>
                <a:gd name="T77" fmla="*/ 52 h 289"/>
                <a:gd name="T78" fmla="*/ 167 w 214"/>
                <a:gd name="T79" fmla="*/ 63 h 289"/>
                <a:gd name="T80" fmla="*/ 178 w 214"/>
                <a:gd name="T81" fmla="*/ 52 h 289"/>
                <a:gd name="T82" fmla="*/ 178 w 214"/>
                <a:gd name="T83" fmla="*/ 45 h 289"/>
                <a:gd name="T84" fmla="*/ 191 w 214"/>
                <a:gd name="T85" fmla="*/ 45 h 289"/>
                <a:gd name="T86" fmla="*/ 191 w 214"/>
                <a:gd name="T87" fmla="*/ 26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89">
                  <a:moveTo>
                    <a:pt x="191" y="20"/>
                  </a:moveTo>
                  <a:cubicBezTo>
                    <a:pt x="178" y="20"/>
                    <a:pt x="178" y="20"/>
                    <a:pt x="178" y="20"/>
                  </a:cubicBezTo>
                  <a:cubicBezTo>
                    <a:pt x="178" y="11"/>
                    <a:pt x="178" y="11"/>
                    <a:pt x="178" y="11"/>
                  </a:cubicBezTo>
                  <a:cubicBezTo>
                    <a:pt x="178" y="5"/>
                    <a:pt x="173" y="0"/>
                    <a:pt x="167" y="0"/>
                  </a:cubicBezTo>
                  <a:cubicBezTo>
                    <a:pt x="160" y="0"/>
                    <a:pt x="155" y="5"/>
                    <a:pt x="155" y="11"/>
                  </a:cubicBezTo>
                  <a:cubicBezTo>
                    <a:pt x="155" y="20"/>
                    <a:pt x="155" y="20"/>
                    <a:pt x="155" y="20"/>
                  </a:cubicBezTo>
                  <a:cubicBezTo>
                    <a:pt x="118" y="20"/>
                    <a:pt x="118" y="20"/>
                    <a:pt x="118" y="20"/>
                  </a:cubicBezTo>
                  <a:cubicBezTo>
                    <a:pt x="118" y="11"/>
                    <a:pt x="118" y="11"/>
                    <a:pt x="118" y="11"/>
                  </a:cubicBezTo>
                  <a:cubicBezTo>
                    <a:pt x="118" y="5"/>
                    <a:pt x="113" y="0"/>
                    <a:pt x="107" y="0"/>
                  </a:cubicBezTo>
                  <a:cubicBezTo>
                    <a:pt x="101" y="0"/>
                    <a:pt x="96" y="5"/>
                    <a:pt x="96" y="11"/>
                  </a:cubicBezTo>
                  <a:cubicBezTo>
                    <a:pt x="96" y="20"/>
                    <a:pt x="96" y="20"/>
                    <a:pt x="96" y="20"/>
                  </a:cubicBezTo>
                  <a:cubicBezTo>
                    <a:pt x="59" y="20"/>
                    <a:pt x="59" y="20"/>
                    <a:pt x="59" y="20"/>
                  </a:cubicBezTo>
                  <a:cubicBezTo>
                    <a:pt x="59" y="11"/>
                    <a:pt x="59" y="11"/>
                    <a:pt x="59" y="11"/>
                  </a:cubicBezTo>
                  <a:cubicBezTo>
                    <a:pt x="59" y="5"/>
                    <a:pt x="54" y="0"/>
                    <a:pt x="48" y="0"/>
                  </a:cubicBezTo>
                  <a:cubicBezTo>
                    <a:pt x="41" y="0"/>
                    <a:pt x="36" y="5"/>
                    <a:pt x="36" y="11"/>
                  </a:cubicBezTo>
                  <a:cubicBezTo>
                    <a:pt x="36" y="20"/>
                    <a:pt x="36" y="20"/>
                    <a:pt x="36" y="20"/>
                  </a:cubicBezTo>
                  <a:cubicBezTo>
                    <a:pt x="24" y="20"/>
                    <a:pt x="24" y="20"/>
                    <a:pt x="24" y="20"/>
                  </a:cubicBezTo>
                  <a:cubicBezTo>
                    <a:pt x="11" y="20"/>
                    <a:pt x="0" y="30"/>
                    <a:pt x="0" y="43"/>
                  </a:cubicBezTo>
                  <a:cubicBezTo>
                    <a:pt x="0" y="266"/>
                    <a:pt x="0" y="266"/>
                    <a:pt x="0" y="266"/>
                  </a:cubicBezTo>
                  <a:cubicBezTo>
                    <a:pt x="0" y="278"/>
                    <a:pt x="11" y="289"/>
                    <a:pt x="24" y="289"/>
                  </a:cubicBezTo>
                  <a:cubicBezTo>
                    <a:pt x="191" y="289"/>
                    <a:pt x="191" y="289"/>
                    <a:pt x="191" y="289"/>
                  </a:cubicBezTo>
                  <a:cubicBezTo>
                    <a:pt x="204" y="289"/>
                    <a:pt x="214" y="278"/>
                    <a:pt x="214" y="266"/>
                  </a:cubicBezTo>
                  <a:cubicBezTo>
                    <a:pt x="214" y="43"/>
                    <a:pt x="214" y="43"/>
                    <a:pt x="214" y="43"/>
                  </a:cubicBezTo>
                  <a:cubicBezTo>
                    <a:pt x="214" y="30"/>
                    <a:pt x="204" y="20"/>
                    <a:pt x="191" y="20"/>
                  </a:cubicBezTo>
                  <a:close/>
                  <a:moveTo>
                    <a:pt x="191" y="264"/>
                  </a:moveTo>
                  <a:cubicBezTo>
                    <a:pt x="23" y="264"/>
                    <a:pt x="23" y="264"/>
                    <a:pt x="23" y="264"/>
                  </a:cubicBezTo>
                  <a:cubicBezTo>
                    <a:pt x="23" y="45"/>
                    <a:pt x="23" y="45"/>
                    <a:pt x="23" y="45"/>
                  </a:cubicBezTo>
                  <a:cubicBezTo>
                    <a:pt x="36" y="45"/>
                    <a:pt x="36" y="45"/>
                    <a:pt x="36" y="45"/>
                  </a:cubicBezTo>
                  <a:cubicBezTo>
                    <a:pt x="36" y="52"/>
                    <a:pt x="36" y="52"/>
                    <a:pt x="36" y="52"/>
                  </a:cubicBezTo>
                  <a:cubicBezTo>
                    <a:pt x="36" y="58"/>
                    <a:pt x="41" y="63"/>
                    <a:pt x="48" y="63"/>
                  </a:cubicBezTo>
                  <a:cubicBezTo>
                    <a:pt x="54" y="63"/>
                    <a:pt x="59" y="58"/>
                    <a:pt x="59" y="52"/>
                  </a:cubicBezTo>
                  <a:cubicBezTo>
                    <a:pt x="59" y="45"/>
                    <a:pt x="59" y="45"/>
                    <a:pt x="59" y="45"/>
                  </a:cubicBezTo>
                  <a:cubicBezTo>
                    <a:pt x="96" y="45"/>
                    <a:pt x="96" y="45"/>
                    <a:pt x="96" y="45"/>
                  </a:cubicBezTo>
                  <a:cubicBezTo>
                    <a:pt x="96" y="52"/>
                    <a:pt x="96" y="52"/>
                    <a:pt x="96" y="52"/>
                  </a:cubicBezTo>
                  <a:cubicBezTo>
                    <a:pt x="96" y="58"/>
                    <a:pt x="101" y="63"/>
                    <a:pt x="107" y="63"/>
                  </a:cubicBezTo>
                  <a:cubicBezTo>
                    <a:pt x="113" y="63"/>
                    <a:pt x="118" y="58"/>
                    <a:pt x="118" y="52"/>
                  </a:cubicBezTo>
                  <a:cubicBezTo>
                    <a:pt x="118" y="45"/>
                    <a:pt x="118" y="45"/>
                    <a:pt x="118" y="45"/>
                  </a:cubicBezTo>
                  <a:cubicBezTo>
                    <a:pt x="155" y="45"/>
                    <a:pt x="155" y="45"/>
                    <a:pt x="155" y="45"/>
                  </a:cubicBezTo>
                  <a:cubicBezTo>
                    <a:pt x="155" y="52"/>
                    <a:pt x="155" y="52"/>
                    <a:pt x="155" y="52"/>
                  </a:cubicBezTo>
                  <a:cubicBezTo>
                    <a:pt x="155" y="58"/>
                    <a:pt x="160" y="63"/>
                    <a:pt x="167" y="63"/>
                  </a:cubicBezTo>
                  <a:cubicBezTo>
                    <a:pt x="173" y="63"/>
                    <a:pt x="178" y="58"/>
                    <a:pt x="178" y="52"/>
                  </a:cubicBezTo>
                  <a:cubicBezTo>
                    <a:pt x="178" y="45"/>
                    <a:pt x="178" y="45"/>
                    <a:pt x="178" y="45"/>
                  </a:cubicBezTo>
                  <a:cubicBezTo>
                    <a:pt x="191" y="45"/>
                    <a:pt x="191" y="45"/>
                    <a:pt x="191" y="45"/>
                  </a:cubicBezTo>
                  <a:lnTo>
                    <a:pt x="191" y="2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20" name="Rectangle 348"/>
            <p:cNvSpPr>
              <a:spLocks noChangeArrowheads="1"/>
            </p:cNvSpPr>
            <p:nvPr/>
          </p:nvSpPr>
          <p:spPr bwMode="auto">
            <a:xfrm>
              <a:off x="6076951" y="4675189"/>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21" name="Rectangle 349"/>
            <p:cNvSpPr>
              <a:spLocks noChangeArrowheads="1"/>
            </p:cNvSpPr>
            <p:nvPr/>
          </p:nvSpPr>
          <p:spPr bwMode="auto">
            <a:xfrm>
              <a:off x="6076951" y="4711701"/>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22" name="Rectangle 350"/>
            <p:cNvSpPr>
              <a:spLocks noChangeArrowheads="1"/>
            </p:cNvSpPr>
            <p:nvPr/>
          </p:nvSpPr>
          <p:spPr bwMode="auto">
            <a:xfrm>
              <a:off x="6076951" y="4748214"/>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23" name="Rectangle 351"/>
            <p:cNvSpPr>
              <a:spLocks noChangeArrowheads="1"/>
            </p:cNvSpPr>
            <p:nvPr/>
          </p:nvSpPr>
          <p:spPr bwMode="auto">
            <a:xfrm>
              <a:off x="6076951" y="4784726"/>
              <a:ext cx="10795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pic>
        <p:nvPicPr>
          <p:cNvPr id="2" name="图片 1"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141730" y="1337310"/>
            <a:ext cx="10380345" cy="276225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一、选调对象</a:t>
            </a:r>
            <a:endParaRPr kumimoji="0" lang="zh-CN" altLang="en-US" sz="28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   国内</a:t>
            </a:r>
            <a:r>
              <a:rPr lang="en-US" altLang="zh-CN" sz="28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普通高校2021届应届</a:t>
            </a: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大学本科及以上学历毕业生，以及</a:t>
            </a:r>
            <a:r>
              <a:rPr lang="en-US" altLang="zh-CN" sz="28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国家承认学历</a:t>
            </a: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的</a:t>
            </a:r>
            <a:r>
              <a:rPr lang="en-US" altLang="zh-CN" sz="28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国（境）外</a:t>
            </a: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应届大学本科及以上学历毕业生。</a:t>
            </a:r>
            <a:endPar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endParaRPr>
          </a:p>
          <a:p>
            <a:pPr marR="0" lvl="0" algn="l" rtl="0">
              <a:lnSpc>
                <a:spcPct val="150000"/>
              </a:lnSpc>
              <a:spcAft>
                <a:spcPct val="0"/>
              </a:spcAft>
              <a:buNone/>
            </a:pPr>
            <a:endParaRPr lang="zh-CN" altLang="en-US" sz="2800">
              <a:latin typeface="微软雅黑" panose="020B0503020204020204" pitchFamily="34" charset="-122"/>
              <a:ea typeface="微软雅黑" panose="020B0503020204020204" pitchFamily="34" charset="-122"/>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643890" y="734060"/>
            <a:ext cx="11020425" cy="5446395"/>
          </a:xfrm>
          <a:prstGeom prst="rect">
            <a:avLst/>
          </a:prstGeom>
          <a:noFill/>
        </p:spPr>
        <p:txBody>
          <a:bodyPr wrap="square" rtlCol="0">
            <a:spAutoFit/>
          </a:bodyPr>
          <a:p>
            <a:pPr marL="342900" marR="0" lvl="0" indent="-342900" algn="l" defTabSz="914400" rtl="0" eaLnBrk="0" fontAlgn="base" hangingPunct="0">
              <a:lnSpc>
                <a:spcPct val="120000"/>
              </a:lnSpc>
              <a:spcBef>
                <a:spcPts val="0"/>
              </a:spcBef>
              <a:spcAft>
                <a:spcPct val="0"/>
              </a:spcAft>
              <a:buClrTx/>
              <a:buSzTx/>
              <a:buFont typeface="Wingdings" panose="05000000000000000000" pitchFamily="2" charset="2"/>
              <a:buNone/>
              <a:defRPr/>
            </a:pPr>
            <a:r>
              <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rPr>
              <a:t>二</a:t>
            </a:r>
            <a:r>
              <a:rPr lang="en-US" altLang="zh-CN" sz="2000" kern="0" noProof="0" dirty="0" smtClean="0">
                <a:ln>
                  <a:noFill/>
                </a:ln>
                <a:effectLst/>
                <a:uLnTx/>
                <a:uFillTx/>
                <a:latin typeface="微软雅黑" panose="020B0503020204020204" pitchFamily="34" charset="-122"/>
                <a:ea typeface="微软雅黑" panose="020B0503020204020204" pitchFamily="34" charset="-122"/>
                <a:sym typeface="+mn-ea"/>
              </a:rPr>
              <a:t>、选调</a:t>
            </a:r>
            <a:r>
              <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rPr>
              <a:t>条件</a:t>
            </a:r>
            <a:endPar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（一）具有中华人民共和国国籍。</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（二）对党忠诚老实，有正确的政治立场和政治态度，深学笃用</a:t>
            </a:r>
            <a:r>
              <a:rPr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习近平新时代中国特色社会主义思想</a:t>
            </a:r>
            <a:r>
              <a:rPr kern="0" noProof="0" dirty="0" smtClean="0">
                <a:ln>
                  <a:noFill/>
                </a:ln>
                <a:effectLst/>
                <a:uLnTx/>
                <a:uFillTx/>
                <a:latin typeface="微软雅黑" panose="020B0503020204020204" pitchFamily="34" charset="-122"/>
                <a:ea typeface="微软雅黑" panose="020B0503020204020204" pitchFamily="34" charset="-122"/>
                <a:sym typeface="+mn-ea"/>
              </a:rPr>
              <a:t>，自觉增强</a:t>
            </a:r>
            <a:r>
              <a:rPr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“四个意识”</a:t>
            </a:r>
            <a:r>
              <a:rPr kern="0" noProof="0" dirty="0" smtClean="0">
                <a:ln>
                  <a:noFill/>
                </a:ln>
                <a:effectLst/>
                <a:uLnTx/>
                <a:uFillTx/>
                <a:latin typeface="微软雅黑" panose="020B0503020204020204" pitchFamily="34" charset="-122"/>
                <a:ea typeface="微软雅黑" panose="020B0503020204020204" pitchFamily="34" charset="-122"/>
                <a:sym typeface="+mn-ea"/>
              </a:rPr>
              <a:t>、坚定</a:t>
            </a:r>
            <a:r>
              <a:rPr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“四个自信”</a:t>
            </a:r>
            <a:r>
              <a:rPr kern="0" noProof="0" dirty="0" smtClean="0">
                <a:ln>
                  <a:noFill/>
                </a:ln>
                <a:effectLst/>
                <a:uLnTx/>
                <a:uFillTx/>
                <a:latin typeface="微软雅黑" panose="020B0503020204020204" pitchFamily="34" charset="-122"/>
                <a:ea typeface="微软雅黑" panose="020B0503020204020204" pitchFamily="34" charset="-122"/>
                <a:sym typeface="+mn-ea"/>
              </a:rPr>
              <a:t>、做到</a:t>
            </a:r>
            <a:r>
              <a:rPr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“两个维护”</a:t>
            </a:r>
            <a:r>
              <a:rPr kern="0" noProof="0" dirty="0" smtClean="0">
                <a:ln>
                  <a:noFill/>
                </a:ln>
                <a:effectLst/>
                <a:uLnTx/>
                <a:uFillTx/>
                <a:latin typeface="微软雅黑" panose="020B0503020204020204" pitchFamily="34" charset="-122"/>
                <a:ea typeface="微软雅黑" panose="020B0503020204020204" pitchFamily="34" charset="-122"/>
                <a:sym typeface="+mn-ea"/>
              </a:rPr>
              <a:t>，在思想上政治上行动上同以习近平同志为核心的党中央保持高度一致，拥护党的路线方针政策，甘于为国家和人民服务奉献，有志于从事党政工作。</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三）具备以下条件之一：①2021年1月6日前加入中国共产党（含中共预备党员）；②优秀学生干部（获得过院系以上“优秀学生干部”等荣誉，或担任副班长以上学生干部）；③获得过校级以上奖励；④具有参军入伍经历。</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（四）</a:t>
            </a:r>
            <a:r>
              <a:rPr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2021届全日制应届</a:t>
            </a:r>
            <a:r>
              <a:rPr kern="0" noProof="0" dirty="0" smtClean="0">
                <a:ln>
                  <a:noFill/>
                </a:ln>
                <a:effectLst/>
                <a:uLnTx/>
                <a:uFillTx/>
                <a:latin typeface="微软雅黑" panose="020B0503020204020204" pitchFamily="34" charset="-122"/>
                <a:ea typeface="微软雅黑" panose="020B0503020204020204" pitchFamily="34" charset="-122"/>
                <a:sym typeface="+mn-ea"/>
              </a:rPr>
              <a:t>大学毕业生。大学本科生、硕士研究生取得毕业证书和学位证书时间须在2021年7月31日前，博士研究生取得毕业证书和学位证书时间须在2021年12月31日前，国（境）外高校毕业生须在上述规定时间内取得教育部留学服务中心的学历学位认证书。</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（五）截至2021年1月6日，年满18周岁，大学本科生不超过25周岁（1995年1月6日以后出生）、硕士研究生不超过30周岁（1990年1月6日以后出生）、博士研究生不超过35周岁（1985年1月6日以后出生）。</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（六）身心健康，符合公务员录用体检要求。</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（七）具备选调职位要求的其他资格条件。</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（八）没有违法违纪违规行为</a:t>
            </a:r>
            <a:r>
              <a:rPr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、学术不端或道德品行问题</a:t>
            </a:r>
            <a:r>
              <a:rPr kern="0" noProof="0" dirty="0" smtClean="0">
                <a:ln>
                  <a:noFill/>
                </a:ln>
                <a:effectLst/>
                <a:uLnTx/>
                <a:uFillTx/>
                <a:latin typeface="微软雅黑" panose="020B0503020204020204" pitchFamily="34" charset="-122"/>
                <a:ea typeface="微软雅黑" panose="020B0503020204020204" pitchFamily="34" charset="-122"/>
                <a:sym typeface="+mn-ea"/>
              </a:rPr>
              <a:t>，没有《公务员录用规定》规定的不得报考公务员的情形。</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00000"/>
              </a:lnSpc>
              <a:spcBef>
                <a:spcPts val="0"/>
              </a:spcBef>
              <a:spcAft>
                <a:spcPct val="0"/>
              </a:spcAft>
              <a:buClrTx/>
              <a:buSzTx/>
              <a:buFont typeface="Wingdings" panose="05000000000000000000" pitchFamily="2" charset="2"/>
              <a:buNone/>
              <a:defRPr/>
            </a:pPr>
            <a:r>
              <a:rPr kern="0" noProof="0" dirty="0" smtClean="0">
                <a:ln>
                  <a:noFill/>
                </a:ln>
                <a:effectLst/>
                <a:uLnTx/>
                <a:uFillTx/>
                <a:latin typeface="微软雅黑" panose="020B0503020204020204" pitchFamily="34" charset="-122"/>
                <a:ea typeface="微软雅黑" panose="020B0503020204020204" pitchFamily="34" charset="-122"/>
                <a:sym typeface="+mn-ea"/>
              </a:rPr>
              <a:t>（九）法律规定的其他条件。</a:t>
            </a:r>
            <a:endParaRPr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4" name="图片 3"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739775" y="1271905"/>
            <a:ext cx="10523855" cy="258445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三、</a:t>
            </a:r>
            <a:r>
              <a:rPr sz="2000" kern="0" noProof="0" dirty="0" smtClean="0">
                <a:ln>
                  <a:noFill/>
                </a:ln>
                <a:effectLst/>
                <a:uLnTx/>
                <a:uFillTx/>
                <a:latin typeface="微软雅黑" panose="020B0503020204020204" pitchFamily="34" charset="-122"/>
                <a:ea typeface="微软雅黑" panose="020B0503020204020204" pitchFamily="34" charset="-122"/>
                <a:sym typeface="+mn-ea"/>
              </a:rPr>
              <a:t>选调名额</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选调名额</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400</a:t>
            </a:r>
            <a:r>
              <a:rPr sz="2000" kern="0" noProof="0" dirty="0" smtClean="0">
                <a:ln>
                  <a:noFill/>
                </a:ln>
                <a:effectLst/>
                <a:uLnTx/>
                <a:uFillTx/>
                <a:latin typeface="微软雅黑" panose="020B0503020204020204" pitchFamily="34" charset="-122"/>
                <a:ea typeface="微软雅黑" panose="020B0503020204020204" pitchFamily="34" charset="-122"/>
                <a:sym typeface="+mn-ea"/>
              </a:rPr>
              <a:t>名，其中选调世界</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一流大学建设高校毕业生</a:t>
            </a:r>
            <a:r>
              <a:rPr sz="2000" kern="0" noProof="0" dirty="0" smtClean="0">
                <a:ln>
                  <a:noFill/>
                </a:ln>
                <a:effectLst/>
                <a:uLnTx/>
                <a:uFillTx/>
                <a:latin typeface="微软雅黑" panose="020B0503020204020204" pitchFamily="34" charset="-122"/>
                <a:ea typeface="微软雅黑" panose="020B0503020204020204" pitchFamily="34" charset="-122"/>
                <a:sym typeface="+mn-ea"/>
              </a:rPr>
              <a:t>和一流学科建设高校</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一流学科专业</a:t>
            </a:r>
            <a:r>
              <a:rPr sz="2000" kern="0" noProof="0" dirty="0" smtClean="0">
                <a:ln>
                  <a:noFill/>
                </a:ln>
                <a:effectLst/>
                <a:uLnTx/>
                <a:uFillTx/>
                <a:latin typeface="微软雅黑" panose="020B0503020204020204" pitchFamily="34" charset="-122"/>
                <a:ea typeface="微软雅黑" panose="020B0503020204020204" pitchFamily="34" charset="-122"/>
                <a:sym typeface="+mn-ea"/>
              </a:rPr>
              <a:t>毕业生(简称“双一流”建设高校及建设学科专业毕业生)20</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7</a:t>
            </a:r>
            <a:r>
              <a:rPr sz="2000" kern="0" noProof="0" dirty="0" smtClean="0">
                <a:ln>
                  <a:noFill/>
                </a:ln>
                <a:effectLst/>
                <a:uLnTx/>
                <a:uFillTx/>
                <a:latin typeface="微软雅黑" panose="020B0503020204020204" pitchFamily="34" charset="-122"/>
                <a:ea typeface="微软雅黑" panose="020B0503020204020204" pitchFamily="34" charset="-122"/>
                <a:sym typeface="+mn-ea"/>
              </a:rPr>
              <a:t>名，其他毕业生</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193</a:t>
            </a:r>
            <a:r>
              <a:rPr sz="2000" kern="0" noProof="0" dirty="0" smtClean="0">
                <a:ln>
                  <a:noFill/>
                </a:ln>
                <a:effectLst/>
                <a:uLnTx/>
                <a:uFillTx/>
                <a:latin typeface="微软雅黑" panose="020B0503020204020204" pitchFamily="34" charset="-122"/>
                <a:ea typeface="微软雅黑" panose="020B0503020204020204" pitchFamily="34" charset="-122"/>
                <a:sym typeface="+mn-ea"/>
              </a:rPr>
              <a:t>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60109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615950" y="594360"/>
            <a:ext cx="11076940" cy="2430145"/>
          </a:xfrm>
          <a:prstGeom prst="rect">
            <a:avLst/>
          </a:prstGeom>
          <a:noFill/>
        </p:spPr>
        <p:txBody>
          <a:bodyPr wrap="square" rtlCol="0">
            <a:spAutoFit/>
          </a:bodyPr>
          <a:p>
            <a:pPr marL="342900" marR="0" indent="-342900" defTabSz="91440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atin typeface="微软雅黑" panose="020B0503020204020204" pitchFamily="34" charset="-122"/>
                <a:ea typeface="微软雅黑" panose="020B0503020204020204" pitchFamily="34" charset="-122"/>
                <a:sym typeface="+mn-ea"/>
              </a:rPr>
              <a:t>四、选调程序</a:t>
            </a:r>
            <a:endParaRPr lang="en-US" altLang="zh-CN" sz="2000" kern="0" noProof="0" dirty="0" smtClean="0">
              <a:latin typeface="微软雅黑" panose="020B0503020204020204" pitchFamily="34" charset="-122"/>
              <a:ea typeface="微软雅黑" panose="020B0503020204020204" pitchFamily="34" charset="-122"/>
              <a:sym typeface="+mn-ea"/>
            </a:endParaRPr>
          </a:p>
          <a:p>
            <a:pPr marL="342900" marR="0" indent="-342900" defTabSz="91440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atin typeface="微软雅黑" panose="020B0503020204020204" pitchFamily="34" charset="-122"/>
                <a:ea typeface="微软雅黑" panose="020B0503020204020204" pitchFamily="34" charset="-122"/>
                <a:sym typeface="+mn-ea"/>
              </a:rPr>
              <a:t>(一)职位查询</a:t>
            </a:r>
            <a:endParaRPr sz="2000" kern="0" noProof="0" dirty="0" smtClean="0">
              <a:latin typeface="微软雅黑" panose="020B0503020204020204" pitchFamily="34" charset="-122"/>
              <a:ea typeface="微软雅黑" panose="020B0503020204020204" pitchFamily="34" charset="-122"/>
              <a:sym typeface="+mn-ea"/>
            </a:endParaRPr>
          </a:p>
          <a:p>
            <a:pPr marL="342900" marR="0" indent="-342900" defTabSz="91440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atin typeface="微软雅黑" panose="020B0503020204020204" pitchFamily="34" charset="-122"/>
                <a:ea typeface="微软雅黑" panose="020B0503020204020204" pitchFamily="34" charset="-122"/>
                <a:sym typeface="+mn-ea"/>
              </a:rPr>
              <a:t> </a:t>
            </a:r>
            <a:r>
              <a:rPr kern="0" noProof="0" dirty="0" smtClean="0">
                <a:latin typeface="微软雅黑" panose="020B0503020204020204" pitchFamily="34" charset="-122"/>
                <a:ea typeface="微软雅黑" panose="020B0503020204020204" pitchFamily="34" charset="-122"/>
                <a:sym typeface="+mn-ea"/>
              </a:rPr>
              <a:t>    各区县(自治县)选调生招录人数和有关专业要求详见附件1。报考人员应仔细阅读选调职位资格条件，根据本人最高学历所学专业，参考《普通高等学校本科专业目录（2012年）》（附件3）、《学位授予和人才培养学科目录（2018年）》（附件4），慎重选择符合条件的一个职位报名。</a:t>
            </a:r>
            <a:endParaRPr kern="0" noProof="0" dirty="0" smtClean="0">
              <a:latin typeface="微软雅黑" panose="020B0503020204020204" pitchFamily="34" charset="-122"/>
              <a:ea typeface="微软雅黑" panose="020B0503020204020204" pitchFamily="34" charset="-122"/>
              <a:sym typeface="+mn-ea"/>
            </a:endParaRPr>
          </a:p>
        </p:txBody>
      </p:sp>
      <p:pic>
        <p:nvPicPr>
          <p:cNvPr id="4" name="图片 3"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graphicFrame>
        <p:nvGraphicFramePr>
          <p:cNvPr id="6" name="表格 5"/>
          <p:cNvGraphicFramePr/>
          <p:nvPr>
            <p:custDataLst>
              <p:tags r:id="rId2"/>
            </p:custDataLst>
          </p:nvPr>
        </p:nvGraphicFramePr>
        <p:xfrm>
          <a:off x="524510" y="3046285"/>
          <a:ext cx="11353800" cy="3569970"/>
        </p:xfrm>
        <a:graphic>
          <a:graphicData uri="http://schemas.openxmlformats.org/drawingml/2006/table">
            <a:tbl>
              <a:tblPr firstRow="1" bandRow="1">
                <a:tableStyleId>{5C22544A-7EE6-4342-B048-85BDC9FD1C3A}</a:tableStyleId>
              </a:tblPr>
              <a:tblGrid>
                <a:gridCol w="749300"/>
                <a:gridCol w="704215"/>
                <a:gridCol w="857885"/>
                <a:gridCol w="595630"/>
                <a:gridCol w="749300"/>
                <a:gridCol w="731520"/>
                <a:gridCol w="450850"/>
                <a:gridCol w="4568190"/>
                <a:gridCol w="806450"/>
                <a:gridCol w="1140460"/>
              </a:tblGrid>
              <a:tr h="749935">
                <a:tc>
                  <a:txBody>
                    <a:bodyPr/>
                    <a:p>
                      <a:pPr indent="0" algn="ctr">
                        <a:buNone/>
                      </a:pPr>
                      <a:r>
                        <a:rPr lang="zh-CN" sz="1400" b="0">
                          <a:solidFill>
                            <a:srgbClr val="000000"/>
                          </a:solidFill>
                          <a:latin typeface="Arial" panose="020B0604020202020204" pitchFamily="34" charset="0"/>
                          <a:ea typeface="方正黑体_GBK" charset="-122"/>
                        </a:rPr>
                        <a:t>区县</a:t>
                      </a:r>
                      <a:endParaRPr lang="en-US" altLang="en-US" sz="1400" b="0">
                        <a:solidFill>
                          <a:srgbClr val="000000"/>
                        </a:solidFill>
                        <a:latin typeface="方正黑体_GBK" charset="-122"/>
                      </a:endParaRPr>
                    </a:p>
                  </a:txBody>
                  <a:tcPr marL="12700" marR="12700" marT="12700" vert="horz"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各区县</a:t>
                      </a:r>
                      <a:endParaRPr lang="zh-CN" sz="1400" b="0">
                        <a:solidFill>
                          <a:srgbClr val="000000"/>
                        </a:solidFill>
                        <a:latin typeface="Arial" panose="020B0604020202020204" pitchFamily="34" charset="0"/>
                        <a:ea typeface="方正黑体_GBK" charset="-122"/>
                      </a:endParaRPr>
                    </a:p>
                    <a:p>
                      <a:pPr indent="0" algn="ctr">
                        <a:buNone/>
                      </a:pPr>
                      <a:r>
                        <a:rPr lang="zh-CN" sz="1400" b="0">
                          <a:solidFill>
                            <a:srgbClr val="000000"/>
                          </a:solidFill>
                          <a:latin typeface="Arial" panose="020B0604020202020204" pitchFamily="34" charset="0"/>
                          <a:ea typeface="方正黑体_GBK" charset="-122"/>
                        </a:rPr>
                        <a:t>招录人数</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职位类别</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职位</a:t>
                      </a:r>
                      <a:endParaRPr lang="zh-CN" sz="1400" b="0">
                        <a:solidFill>
                          <a:srgbClr val="000000"/>
                        </a:solidFill>
                        <a:latin typeface="Arial" panose="020B0604020202020204" pitchFamily="34" charset="0"/>
                        <a:ea typeface="方正黑体_GBK" charset="-122"/>
                      </a:endParaRPr>
                    </a:p>
                    <a:p>
                      <a:pPr indent="0" algn="ctr">
                        <a:buNone/>
                      </a:pPr>
                      <a:r>
                        <a:rPr lang="zh-CN" sz="1400" b="0">
                          <a:solidFill>
                            <a:srgbClr val="000000"/>
                          </a:solidFill>
                          <a:latin typeface="Arial" panose="020B0604020202020204" pitchFamily="34" charset="0"/>
                          <a:ea typeface="方正黑体_GBK" charset="-122"/>
                        </a:rPr>
                        <a:t>代码</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高校类别</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各职位</a:t>
                      </a:r>
                      <a:endParaRPr lang="zh-CN" sz="1400" b="0">
                        <a:solidFill>
                          <a:srgbClr val="000000"/>
                        </a:solidFill>
                        <a:latin typeface="Arial" panose="020B0604020202020204" pitchFamily="34" charset="0"/>
                        <a:ea typeface="方正黑体_GBK" charset="-122"/>
                      </a:endParaRPr>
                    </a:p>
                    <a:p>
                      <a:pPr indent="0" algn="ctr">
                        <a:buNone/>
                      </a:pPr>
                      <a:r>
                        <a:rPr lang="zh-CN" sz="1400" b="0">
                          <a:solidFill>
                            <a:srgbClr val="000000"/>
                          </a:solidFill>
                          <a:latin typeface="Arial" panose="020B0604020202020204" pitchFamily="34" charset="0"/>
                          <a:ea typeface="方正黑体_GBK" charset="-122"/>
                        </a:rPr>
                        <a:t>招录人数</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性别</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专业类别</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职位备注</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黑体_GBK" charset="-122"/>
                        </a:rPr>
                        <a:t>咨询电话</a:t>
                      </a:r>
                      <a:endParaRPr lang="zh-CN" altLang="en-US" sz="1400" b="0">
                        <a:solidFill>
                          <a:srgbClr val="000000"/>
                        </a:solidFill>
                        <a:latin typeface="Arial" panose="020B0604020202020204" pitchFamily="34" charset="0"/>
                        <a:ea typeface="方正黑体_GBK" charset="-122"/>
                      </a:endParaRPr>
                    </a:p>
                  </a:txBody>
                  <a:tcPr marL="12700" marR="12700" marT="12700" vert="horz"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r h="704850">
                <a:tc rowSpan="4">
                  <a:txBody>
                    <a:bodyPr/>
                    <a:p>
                      <a:pPr indent="0" algn="ctr">
                        <a:buNone/>
                      </a:pPr>
                      <a:r>
                        <a:rPr lang="en-US" sz="1400" b="0">
                          <a:solidFill>
                            <a:srgbClr val="000000"/>
                          </a:solidFill>
                          <a:latin typeface="方正仿宋_GBK" charset="-122"/>
                        </a:rPr>
                        <a:t>万州区</a:t>
                      </a:r>
                      <a:endParaRPr lang="en-US" altLang="en-US" sz="1400" b="0">
                        <a:solidFill>
                          <a:srgbClr val="000000"/>
                        </a:solidFill>
                        <a:latin typeface="方正仿宋_GBK" charset="-122"/>
                      </a:endParaRPr>
                    </a:p>
                  </a:txBody>
                  <a:tcPr marL="12700" marR="12700" marT="12700" vert="horz"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rowSpan="4">
                  <a:txBody>
                    <a:bodyPr/>
                    <a:p>
                      <a:pPr indent="0" algn="ctr">
                        <a:buNone/>
                      </a:pPr>
                      <a:r>
                        <a:rPr lang="en-US" sz="1400" b="0">
                          <a:solidFill>
                            <a:srgbClr val="000000"/>
                          </a:solidFill>
                          <a:latin typeface="方正仿宋_GBK" charset="-122"/>
                        </a:rPr>
                        <a:t>10</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综合岗位1</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1001</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仿宋_GBK" charset="-122"/>
                        </a:rPr>
                        <a:t>“双一流”建设高校</a:t>
                      </a:r>
                      <a:endParaRPr lang="zh-CN" altLang="en-US" sz="1400" b="0">
                        <a:solidFill>
                          <a:srgbClr val="000000"/>
                        </a:solidFill>
                        <a:latin typeface="Arial" panose="020B0604020202020204" pitchFamily="34" charset="0"/>
                        <a:ea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3</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男性</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rowSpan="4">
                  <a:txBody>
                    <a:bodyPr/>
                    <a:p>
                      <a:pPr indent="0">
                        <a:buNone/>
                      </a:pPr>
                      <a:r>
                        <a:rPr lang="zh-CN" sz="1400" b="0">
                          <a:solidFill>
                            <a:srgbClr val="000000"/>
                          </a:solidFill>
                          <a:latin typeface="Arial" panose="020B0604020202020204" pitchFamily="34" charset="0"/>
                          <a:ea typeface="方正仿宋_GBK" charset="-122"/>
                        </a:rPr>
                        <a:t>经济学类、财政学类、金融学类、经济与贸易类、新闻传播学类、计算机类、土木类、水利类、测绘类、交通运输类、环境科学与工程类、建筑类、安全科学与工程类、工商管理类、农业经济管理类、公共管理类、地理科学类、材料类、公共卫生与预防医学类、管理科学与工程类、物流管理与工程类、旅游管理类</a:t>
                      </a:r>
                      <a:endParaRPr lang="zh-CN" altLang="en-US" sz="1400" b="0">
                        <a:solidFill>
                          <a:srgbClr val="000000"/>
                        </a:solidFill>
                        <a:latin typeface="Arial" panose="020B0604020202020204" pitchFamily="34" charset="0"/>
                        <a:ea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rowSpan="4">
                  <a:txBody>
                    <a:bodyPr/>
                    <a:p>
                      <a:pPr indent="0" algn="ctr">
                        <a:buNone/>
                      </a:pP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rowSpan="4">
                  <a:txBody>
                    <a:bodyPr/>
                    <a:p>
                      <a:pPr indent="0" algn="ctr">
                        <a:buNone/>
                      </a:pPr>
                      <a:r>
                        <a:rPr lang="en-US" sz="1200" b="0">
                          <a:solidFill>
                            <a:srgbClr val="000000"/>
                          </a:solidFill>
                          <a:latin typeface="方正仿宋_GBK" charset="-122"/>
                        </a:rPr>
                        <a:t>023-58155791</a:t>
                      </a:r>
                      <a:endParaRPr lang="en-US" sz="1200" b="0">
                        <a:solidFill>
                          <a:srgbClr val="000000"/>
                        </a:solidFill>
                        <a:latin typeface="方正仿宋_GBK" charset="-122"/>
                      </a:endParaRPr>
                    </a:p>
                    <a:p>
                      <a:pPr indent="0" algn="ctr">
                        <a:buNone/>
                      </a:pPr>
                      <a:r>
                        <a:rPr lang="en-US" sz="1200" b="0">
                          <a:solidFill>
                            <a:srgbClr val="000000"/>
                          </a:solidFill>
                          <a:latin typeface="方正仿宋_GBK" charset="-122"/>
                        </a:rPr>
                        <a:t>023-58155793</a:t>
                      </a:r>
                      <a:endParaRPr lang="en-US" altLang="en-US" sz="12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r h="704850">
                <a:tc vMerge="1">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indent="0" algn="ctr">
                        <a:buNone/>
                      </a:pPr>
                      <a:r>
                        <a:rPr lang="en-US" sz="1400" b="0">
                          <a:solidFill>
                            <a:srgbClr val="000000"/>
                          </a:solidFill>
                          <a:latin typeface="方正仿宋_GBK" charset="-122"/>
                        </a:rPr>
                        <a:t>综合岗位2</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1002</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zh-CN" sz="1400" b="0">
                          <a:solidFill>
                            <a:srgbClr val="000000"/>
                          </a:solidFill>
                          <a:latin typeface="Arial" panose="020B0604020202020204" pitchFamily="34" charset="0"/>
                          <a:ea typeface="方正仿宋_GBK" charset="-122"/>
                        </a:rPr>
                        <a:t>“双一流”建设高校</a:t>
                      </a:r>
                      <a:endParaRPr lang="zh-CN" altLang="en-US" sz="1400" b="0">
                        <a:solidFill>
                          <a:srgbClr val="000000"/>
                        </a:solidFill>
                        <a:latin typeface="Arial" panose="020B0604020202020204" pitchFamily="34" charset="0"/>
                        <a:ea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3</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女性</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r>
              <a:tr h="704215">
                <a:tc vMerge="1">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indent="0" algn="ctr">
                        <a:buNone/>
                      </a:pPr>
                      <a:r>
                        <a:rPr lang="en-US" sz="1400" b="0">
                          <a:solidFill>
                            <a:srgbClr val="000000"/>
                          </a:solidFill>
                          <a:latin typeface="方正仿宋_GBK" charset="-122"/>
                        </a:rPr>
                        <a:t>综合岗位3</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1003</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其他高校</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2</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男性</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r>
              <a:tr h="706120">
                <a:tc vMerge="1">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indent="0" algn="ctr">
                        <a:buNone/>
                      </a:pPr>
                      <a:r>
                        <a:rPr lang="en-US" sz="1400" b="0">
                          <a:solidFill>
                            <a:srgbClr val="000000"/>
                          </a:solidFill>
                          <a:latin typeface="方正仿宋_GBK" charset="-122"/>
                        </a:rPr>
                        <a:t>综合岗位4</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1004</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其他高校</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2</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p>
                      <a:pPr indent="0" algn="ctr">
                        <a:buNone/>
                      </a:pPr>
                      <a:r>
                        <a:rPr lang="en-US" sz="1400" b="0">
                          <a:solidFill>
                            <a:srgbClr val="000000"/>
                          </a:solidFill>
                          <a:latin typeface="方正仿宋_GBK" charset="-122"/>
                        </a:rPr>
                        <a:t>女性</a:t>
                      </a:r>
                      <a:endParaRPr lang="en-US" altLang="en-US" sz="1400" b="0">
                        <a:solidFill>
                          <a:srgbClr val="000000"/>
                        </a:solidFill>
                        <a:latin typeface="方正仿宋_GBK" charset="-122"/>
                      </a:endParaRPr>
                    </a:p>
                  </a:txBody>
                  <a:tcPr marL="12700" marR="12700" marT="1270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344805" y="688975"/>
            <a:ext cx="11614785" cy="5480050"/>
          </a:xfrm>
          <a:gradFill>
            <a:gsLst>
              <a:gs pos="42000">
                <a:srgbClr val="ABD9CA"/>
              </a:gs>
              <a:gs pos="0">
                <a:srgbClr val="C4E4DB"/>
              </a:gs>
              <a:gs pos="100000">
                <a:srgbClr val="91CEB9"/>
              </a:gs>
            </a:gsLst>
            <a:lin scaled="1"/>
          </a:gradFill>
        </p:spPr>
        <p:txBody>
          <a:bodyPr>
            <a:normAutofit lnSpcReduction="10000"/>
          </a:bodyPr>
          <a:p>
            <a:pPr marL="0" indent="0">
              <a:buNone/>
            </a:pPr>
            <a:endParaRPr lang="zh-CN" altLang="zh-CN"/>
          </a:p>
          <a:p>
            <a:pPr marL="0" indent="0">
              <a:buNone/>
            </a:pPr>
            <a:r>
              <a:rPr lang="zh-CN" altLang="zh-CN"/>
              <a:t>     职位表分析</a:t>
            </a:r>
            <a:endParaRPr lang="zh-CN" altLang="zh-CN"/>
          </a:p>
          <a:p>
            <a:pPr marL="0" indent="0">
              <a:buNone/>
            </a:pPr>
            <a:r>
              <a:rPr lang="zh-CN" altLang="zh-CN"/>
              <a:t>     </a:t>
            </a:r>
            <a:r>
              <a:rPr lang="en-US" altLang="zh-CN"/>
              <a:t>1.“</a:t>
            </a:r>
            <a:r>
              <a:rPr lang="zh-CN" altLang="en-US"/>
              <a:t>双一流</a:t>
            </a:r>
            <a:r>
              <a:rPr lang="en-US" altLang="zh-CN"/>
              <a:t>”</a:t>
            </a:r>
            <a:r>
              <a:rPr lang="zh-CN" altLang="en-US"/>
              <a:t>建设高校专业宽</a:t>
            </a:r>
            <a:endParaRPr lang="zh-CN" altLang="en-US"/>
          </a:p>
          <a:p>
            <a:pPr marL="0" indent="0">
              <a:buNone/>
            </a:pPr>
            <a:r>
              <a:rPr lang="zh-CN" altLang="en-US"/>
              <a:t> </a:t>
            </a:r>
            <a:endParaRPr lang="zh-CN" altLang="en-US"/>
          </a:p>
          <a:p>
            <a:pPr marL="0" indent="0">
              <a:buNone/>
            </a:pPr>
            <a:r>
              <a:rPr lang="zh-CN" altLang="en-US"/>
              <a:t>     </a:t>
            </a:r>
            <a:r>
              <a:rPr lang="en-US" altLang="zh-CN"/>
              <a:t>2.</a:t>
            </a:r>
            <a:r>
              <a:rPr lang="zh-CN" altLang="en-US"/>
              <a:t>专业类别多</a:t>
            </a:r>
            <a:endParaRPr lang="zh-CN" altLang="en-US"/>
          </a:p>
          <a:p>
            <a:pPr marL="0" indent="0">
              <a:buNone/>
            </a:pPr>
            <a:endParaRPr lang="zh-CN" altLang="en-US"/>
          </a:p>
          <a:p>
            <a:pPr marL="0" indent="0">
              <a:buNone/>
            </a:pPr>
            <a:r>
              <a:rPr lang="zh-CN" altLang="en-US"/>
              <a:t>     </a:t>
            </a:r>
            <a:r>
              <a:rPr lang="en-US" altLang="zh-CN"/>
              <a:t>3.</a:t>
            </a:r>
            <a:r>
              <a:rPr lang="zh-CN" altLang="en-US"/>
              <a:t>大足区、城口县、奉节县、巫溪县</a:t>
            </a:r>
            <a:r>
              <a:rPr lang="en-US" altLang="zh-CN"/>
              <a:t>“</a:t>
            </a:r>
            <a:r>
              <a:rPr lang="zh-CN" altLang="en-US"/>
              <a:t>双一流</a:t>
            </a:r>
            <a:r>
              <a:rPr lang="en-US" altLang="zh-CN"/>
              <a:t>”</a:t>
            </a:r>
            <a:r>
              <a:rPr lang="zh-CN" altLang="en-US"/>
              <a:t>建设高校不限专业</a:t>
            </a:r>
            <a:endParaRPr lang="zh-CN" altLang="en-US"/>
          </a:p>
          <a:p>
            <a:pPr marL="0" indent="0">
              <a:buNone/>
            </a:pPr>
            <a:endParaRPr lang="zh-CN" altLang="en-US"/>
          </a:p>
          <a:p>
            <a:pPr marL="0" indent="0">
              <a:buNone/>
            </a:pPr>
            <a:r>
              <a:rPr lang="zh-CN" altLang="en-US"/>
              <a:t>     </a:t>
            </a:r>
            <a:r>
              <a:rPr lang="en-US" altLang="zh-CN"/>
              <a:t>4.</a:t>
            </a:r>
            <a:r>
              <a:rPr lang="zh-CN" altLang="en-US"/>
              <a:t>丰都县、巫山县、酉阳县</a:t>
            </a:r>
            <a:r>
              <a:rPr lang="en-US" altLang="zh-CN"/>
              <a:t>“</a:t>
            </a:r>
            <a:r>
              <a:rPr lang="zh-CN" altLang="en-US"/>
              <a:t>双一流</a:t>
            </a:r>
            <a:r>
              <a:rPr lang="en-US" altLang="zh-CN"/>
              <a:t>”</a:t>
            </a:r>
            <a:r>
              <a:rPr lang="zh-CN" altLang="en-US"/>
              <a:t>建设高校、其他高校不限专业</a:t>
            </a:r>
            <a:endParaRPr lang="zh-CN" altLang="en-US"/>
          </a:p>
          <a:p>
            <a:pPr marL="0" indent="0">
              <a:buNone/>
            </a:pPr>
            <a:endParaRPr lang="zh-CN" altLang="en-US"/>
          </a:p>
          <a:p>
            <a:pPr marL="0" indent="0">
              <a:buNone/>
            </a:pPr>
            <a:r>
              <a:rPr lang="zh-CN" altLang="en-US"/>
              <a:t>     </a:t>
            </a:r>
            <a:r>
              <a:rPr lang="en-US" altLang="zh-CN"/>
              <a:t>5.</a:t>
            </a:r>
            <a:r>
              <a:rPr lang="zh-CN" altLang="en-US"/>
              <a:t>黔江区、潼南区、梁平县、云阳县硕士研究生及以上不限专业</a:t>
            </a:r>
            <a:endParaRPr lang="zh-CN" altLang="zh-CN"/>
          </a:p>
          <a:p>
            <a:pPr marL="0" indent="0">
              <a:buNone/>
            </a:pPr>
            <a:endParaRPr lang="zh-CN" altLang="zh-CN"/>
          </a:p>
        </p:txBody>
      </p:sp>
      <p:pic>
        <p:nvPicPr>
          <p:cNvPr id="6" name="图片 5"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651510" y="889635"/>
            <a:ext cx="10888980" cy="5292725"/>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(二)网上报名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1.提交报考申请。 报考人员于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2021年1月6日10∶00至2021年1月15日17∶00</a:t>
            </a:r>
            <a:r>
              <a:rPr sz="2000" kern="0" noProof="0" dirty="0" smtClean="0">
                <a:ln>
                  <a:noFill/>
                </a:ln>
                <a:effectLst/>
                <a:uLnTx/>
                <a:uFillTx/>
                <a:latin typeface="微软雅黑" panose="020B0503020204020204" pitchFamily="34" charset="-122"/>
                <a:ea typeface="微软雅黑" panose="020B0503020204020204" pitchFamily="34" charset="-122"/>
                <a:sym typeface="+mn-ea"/>
              </a:rPr>
              <a:t>登录七一网（www.12371.gov.cn）“领导干部考试报名系统”，提交报考申请。报考人员应仔细阅读选调职位资格条件，根据本人最高学历所学专业，参考《普通高等学校本科专业目录（2012年）》（附件3）、《学位授予和人才培养学科目录（2018年）》（附件4），慎重选择符合条件的一个职位报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报名与考试时使用的本人有效身份证必须一致。</a:t>
            </a:r>
            <a:r>
              <a:rPr sz="2000" kern="0" noProof="0" dirty="0" smtClean="0">
                <a:ln>
                  <a:noFill/>
                </a:ln>
                <a:effectLst/>
                <a:uLnTx/>
                <a:uFillTx/>
                <a:latin typeface="微软雅黑" panose="020B0503020204020204" pitchFamily="34" charset="-122"/>
                <a:ea typeface="微软雅黑" panose="020B0503020204020204" pitchFamily="34" charset="-122"/>
                <a:sym typeface="+mn-ea"/>
              </a:rPr>
              <a:t>报名时，报考人员应根据报名系统提示，认真仔细阅读诚信承诺书，并按要求如实、准确、完整填写报考信息的各项内容，上传本人</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近期清晰的免冠正面电子证件照片（蓝底或白底证件照，jpg格式，20kb以下）</a:t>
            </a:r>
            <a:r>
              <a:rPr sz="2000" kern="0" noProof="0" dirty="0" smtClean="0">
                <a:ln>
                  <a:noFill/>
                </a:ln>
                <a:effectLst/>
                <a:uLnTx/>
                <a:uFillTx/>
                <a:latin typeface="微软雅黑" panose="020B0503020204020204" pitchFamily="34" charset="-122"/>
                <a:ea typeface="微软雅黑" panose="020B0503020204020204" pitchFamily="34" charset="-122"/>
                <a:sym typeface="+mn-ea"/>
              </a:rPr>
              <a:t>。报名系统“附件”一栏须上传学校院系党组织和学校党委部门签字盖章的《重庆市集中选调2021届应届优秀大学毕业生报名推荐表》（附件5）照片或扫描件。</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0680"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a typeface="微软雅黑" panose="020B0503020204020204" pitchFamily="34" charset="-122"/>
                <a:cs typeface="微软雅黑" panose="020B0503020204020204" pitchFamily="34" charset="-122"/>
              </a:rPr>
              <a:t>。</a:t>
            </a:r>
            <a:endParaRPr lang="zh-CN" altLang="en-US" dirty="0">
              <a:ea typeface="微软雅黑" panose="020B0503020204020204" pitchFamily="34" charset="-122"/>
              <a:cs typeface="微软雅黑" panose="020B0503020204020204" pitchFamily="34" charset="-122"/>
            </a:endParaRPr>
          </a:p>
        </p:txBody>
      </p:sp>
      <p:sp>
        <p:nvSpPr>
          <p:cNvPr id="3" name="文本框 2"/>
          <p:cNvSpPr txBox="1"/>
          <p:nvPr/>
        </p:nvSpPr>
        <p:spPr>
          <a:xfrm>
            <a:off x="651510" y="1073150"/>
            <a:ext cx="10888980" cy="2122805"/>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注</a:t>
            </a:r>
            <a:r>
              <a:rPr lang="en-US" altLang="zh-CN" sz="2000" kern="0" noProof="0" dirty="0" smtClean="0">
                <a:ln>
                  <a:noFill/>
                </a:ln>
                <a:effectLst/>
                <a:uLnTx/>
                <a:uFillTx/>
                <a:latin typeface="微软雅黑" panose="020B0503020204020204" pitchFamily="34" charset="-122"/>
                <a:ea typeface="微软雅黑" panose="020B0503020204020204" pitchFamily="34" charset="-122"/>
                <a:sym typeface="+mn-ea"/>
              </a:rPr>
              <a:t>1</a:t>
            </a: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：照片格式修改，加20</a:t>
            </a:r>
            <a:r>
              <a:rPr lang="en-US" altLang="zh-CN" sz="2000" kern="0" noProof="0" dirty="0" smtClean="0">
                <a:ln>
                  <a:noFill/>
                </a:ln>
                <a:effectLst/>
                <a:uLnTx/>
                <a:uFillTx/>
                <a:latin typeface="微软雅黑" panose="020B0503020204020204" pitchFamily="34" charset="-122"/>
                <a:ea typeface="微软雅黑" panose="020B0503020204020204" pitchFamily="34" charset="-122"/>
                <a:sym typeface="+mn-ea"/>
              </a:rPr>
              <a:t>21</a:t>
            </a: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重庆选调生考试群 </a:t>
            </a:r>
            <a:r>
              <a:rPr lang="zh-CN"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311628921，找</a:t>
            </a:r>
            <a:endParaRPr lang="zh-CN"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注</a:t>
            </a:r>
            <a:r>
              <a:rPr lang="en-US" altLang="zh-CN" sz="2000" kern="0" noProof="0" dirty="0" smtClean="0">
                <a:ln>
                  <a:noFill/>
                </a:ln>
                <a:effectLst/>
                <a:uLnTx/>
                <a:uFillTx/>
                <a:latin typeface="微软雅黑" panose="020B0503020204020204" pitchFamily="34" charset="-122"/>
                <a:ea typeface="微软雅黑" panose="020B0503020204020204" pitchFamily="34" charset="-122"/>
                <a:sym typeface="+mn-ea"/>
              </a:rPr>
              <a:t>2</a:t>
            </a:r>
            <a:r>
              <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rPr>
              <a:t>：</a:t>
            </a:r>
            <a:endPar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1733550" y="1577975"/>
            <a:ext cx="5690870" cy="4605020"/>
          </a:xfrm>
          <a:prstGeom prst="rect">
            <a:avLst/>
          </a:prstGeom>
        </p:spPr>
      </p:pic>
      <p:pic>
        <p:nvPicPr>
          <p:cNvPr id="4" name="图片 3"/>
          <p:cNvPicPr>
            <a:picLocks noChangeAspect="1"/>
          </p:cNvPicPr>
          <p:nvPr/>
        </p:nvPicPr>
        <p:blipFill>
          <a:blip r:embed="rId2"/>
          <a:stretch>
            <a:fillRect/>
          </a:stretch>
        </p:blipFill>
        <p:spPr>
          <a:xfrm>
            <a:off x="7824470" y="1191895"/>
            <a:ext cx="3007995" cy="386080"/>
          </a:xfrm>
          <a:prstGeom prst="rect">
            <a:avLst/>
          </a:prstGeom>
        </p:spPr>
      </p:pic>
      <p:sp>
        <p:nvSpPr>
          <p:cNvPr id="7" name="文本框 6"/>
          <p:cNvSpPr txBox="1"/>
          <p:nvPr/>
        </p:nvSpPr>
        <p:spPr>
          <a:xfrm>
            <a:off x="7424420" y="4983480"/>
            <a:ext cx="2487930" cy="1198880"/>
          </a:xfrm>
          <a:prstGeom prst="rect">
            <a:avLst/>
          </a:prstGeom>
          <a:noFill/>
        </p:spPr>
        <p:txBody>
          <a:bodyPr wrap="square" rtlCol="0">
            <a:spAutoFit/>
          </a:bodyPr>
          <a:p>
            <a:r>
              <a:rPr lang="zh-CN" altLang="en-US"/>
              <a:t>备注：此表使用A4纸，上下左右页边距均为2.2cm，仿宋字体，小四号，上传报名系统。</a:t>
            </a:r>
            <a:endParaRPr lang="zh-CN" altLang="en-US"/>
          </a:p>
        </p:txBody>
      </p:sp>
      <p:pic>
        <p:nvPicPr>
          <p:cNvPr id="6" name="图片 5" descr="QQ图片20200521092743"/>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21335" y="594360"/>
            <a:ext cx="11236325" cy="5939155"/>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(二)网上报名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2.资格初审。</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由重庆市各区县（自治县）党委组织部根据报考人员提交的报考信息，</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原则上在报考人员报名后2日内完成初审</a:t>
            </a:r>
            <a:r>
              <a:rPr sz="2000" kern="0" noProof="0" dirty="0" smtClean="0">
                <a:ln>
                  <a:noFill/>
                </a:ln>
                <a:effectLst/>
                <a:uLnTx/>
                <a:uFillTx/>
                <a:latin typeface="微软雅黑" panose="020B0503020204020204" pitchFamily="34" charset="-122"/>
                <a:ea typeface="微软雅黑" panose="020B0503020204020204" pitchFamily="34" charset="-122"/>
                <a:sym typeface="+mn-ea"/>
              </a:rPr>
              <a:t>。各区县（自治县）党委组织部对符合报考条件的，不得拒绝报名；对审查不合格的，应向报考人员说明理由。对通过资格初审的人员，初审单位下载报考人员报名信息，供资格复审时使用。</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3.查询初审结果。</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报考人员完整填报报名信息后2日内登录七一网“领导干部考试报名系统”查询是否通过资格初审。资格初审通过后，报考信息不能更改。</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报考人员如因信息填报错误未通过资格初审的，可于2021年1月17日17∶00前，重新修改提交报名信息。</a:t>
            </a:r>
            <a:r>
              <a:rPr sz="2000" kern="0" noProof="0" dirty="0" smtClean="0">
                <a:ln>
                  <a:noFill/>
                </a:ln>
                <a:effectLst/>
                <a:uLnTx/>
                <a:uFillTx/>
                <a:latin typeface="微软雅黑" panose="020B0503020204020204" pitchFamily="34" charset="-122"/>
                <a:ea typeface="微软雅黑" panose="020B0503020204020204" pitchFamily="34" charset="-122"/>
                <a:sym typeface="+mn-ea"/>
              </a:rPr>
              <a:t>资格初审不合格的，不能参加考试。报考人员如对资格审核结果有疑问，可电话咨询报考区县（自治县）党委组织部。</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21335" y="594360"/>
            <a:ext cx="11236325" cy="3446145"/>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4.网上缴费。</a:t>
            </a:r>
            <a:endParaRPr lang="en-US"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    报考人员资格初审合格后，须在</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2021年1月19日17∶00前完成网上缴费</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（按照渝价〔2006〕144号文件规定，</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考务费标准为每科50元，两科合计100元</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）。网上缴费后请登录七一网“领导干部考试报名系统”</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确认</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是否缴费成功，如缴费未成功，请及时与重庆市人才发展中心联系。</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网上报名后未在规定时间内缴费的，视为自动放弃报考。</a:t>
            </a:r>
            <a:endPar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    </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 建档立卡贫困家庭人员和城乡低保人员免收考务费。</a:t>
            </a: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请报考人员于2021年1月19日17∶00前（工作日）与重庆市人才发展中心联系办理免缴考务费手续。逾期未办理者，不再免收考务费。</a:t>
            </a:r>
            <a:endParaRPr lang="en-US"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1021080"/>
            <a:ext cx="11471275" cy="4805045"/>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35940" y="1130300"/>
            <a:ext cx="11236325" cy="246126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sz="2000" kern="0" noProof="0" dirty="0" smtClean="0">
                <a:ln>
                  <a:noFill/>
                </a:ln>
                <a:effectLst/>
                <a:uLnTx/>
                <a:uFillTx/>
                <a:latin typeface="微软雅黑" panose="020B0503020204020204" pitchFamily="34" charset="-122"/>
                <a:ea typeface="微软雅黑" panose="020B0503020204020204" pitchFamily="34" charset="-122"/>
                <a:sym typeface="+mn-ea"/>
              </a:rPr>
              <a:t>5.</a:t>
            </a:r>
            <a:r>
              <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rPr>
              <a:t>打印准考证。</a:t>
            </a:r>
            <a:endPar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kern="0" noProof="0" dirty="0" smtClean="0">
                <a:ln>
                  <a:noFill/>
                </a:ln>
                <a:effectLst/>
                <a:uLnTx/>
                <a:uFillTx/>
                <a:latin typeface="微软雅黑" panose="020B0503020204020204" pitchFamily="34" charset="-122"/>
                <a:ea typeface="微软雅黑" panose="020B0503020204020204" pitchFamily="34" charset="-122"/>
                <a:sym typeface="+mn-ea"/>
              </a:rPr>
              <a:t>    </a:t>
            </a:r>
            <a:r>
              <a:rPr sz="2000" kern="0" noProof="0" dirty="0" smtClean="0">
                <a:ln>
                  <a:noFill/>
                </a:ln>
                <a:effectLst/>
                <a:uLnTx/>
                <a:uFillTx/>
                <a:latin typeface="微软雅黑" panose="020B0503020204020204" pitchFamily="34" charset="-122"/>
                <a:ea typeface="微软雅黑" panose="020B0503020204020204" pitchFamily="34" charset="-122"/>
                <a:sym typeface="+mn-ea"/>
              </a:rPr>
              <a:t>资格初审合格的报考人员于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2021年3月1日10∶00至3月5日23∶00，登录七一网“领导干部考试报名系统”下载打印准考证（用A4纸打印，保证字迹、照片清晰）。</a:t>
            </a:r>
            <a:r>
              <a:rPr sz="2000" kern="0" noProof="0" dirty="0" smtClean="0">
                <a:ln>
                  <a:noFill/>
                </a:ln>
                <a:effectLst/>
                <a:uLnTx/>
                <a:uFillTx/>
                <a:latin typeface="微软雅黑" panose="020B0503020204020204" pitchFamily="34" charset="-122"/>
                <a:ea typeface="微软雅黑" panose="020B0503020204020204" pitchFamily="34" charset="-122"/>
                <a:sym typeface="+mn-ea"/>
              </a:rPr>
              <a:t>因逾期未打印准考证影响参加考试的责任自负。准考证是报考人员参加笔试、面试和资格复审的必备证件，</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请务必妥善保管。</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0680" y="63500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8155" y="1613535"/>
            <a:ext cx="11236325" cy="3846195"/>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(三)笔试。</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笔试时间</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初步定于2021年3月6日，</a:t>
            </a:r>
            <a:r>
              <a:rPr sz="2000" kern="0" noProof="0" dirty="0" smtClean="0">
                <a:ln>
                  <a:noFill/>
                </a:ln>
                <a:effectLst/>
                <a:uLnTx/>
                <a:uFillTx/>
                <a:latin typeface="微软雅黑" panose="020B0503020204020204" pitchFamily="34" charset="-122"/>
                <a:ea typeface="微软雅黑" panose="020B0503020204020204" pitchFamily="34" charset="-122"/>
                <a:sym typeface="+mn-ea"/>
              </a:rPr>
              <a:t>在重庆市主城区统一设置考点（具体时间、地点详见准考证）。笔试科目为《行政职业能力测验》《申论》，每科分值100分。</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参加考试时，考生必须同时携带本人准考证和有效身份证。</a:t>
            </a:r>
            <a:r>
              <a:rPr sz="2000" kern="0" noProof="0" dirty="0" smtClean="0">
                <a:ln>
                  <a:noFill/>
                </a:ln>
                <a:effectLst/>
                <a:uLnTx/>
                <a:uFillTx/>
                <a:latin typeface="微软雅黑" panose="020B0503020204020204" pitchFamily="34" charset="-122"/>
                <a:ea typeface="微软雅黑" panose="020B0503020204020204" pitchFamily="34" charset="-122"/>
                <a:sym typeface="+mn-ea"/>
              </a:rPr>
              <a:t>考生可于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2021年3月中旬</a:t>
            </a:r>
            <a:r>
              <a:rPr sz="2000" kern="0" noProof="0" dirty="0" smtClean="0">
                <a:ln>
                  <a:noFill/>
                </a:ln>
                <a:effectLst/>
                <a:uLnTx/>
                <a:uFillTx/>
                <a:latin typeface="微软雅黑" panose="020B0503020204020204" pitchFamily="34" charset="-122"/>
                <a:ea typeface="微软雅黑" panose="020B0503020204020204" pitchFamily="34" charset="-122"/>
                <a:sym typeface="+mn-ea"/>
              </a:rPr>
              <a:t>登录七一网“领导干部考试报名系统”</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查询笔试成绩</a:t>
            </a:r>
            <a:r>
              <a:rPr sz="2000" kern="0" noProof="0" dirty="0" smtClean="0">
                <a:ln>
                  <a:noFill/>
                </a:ln>
                <a:effectLst/>
                <a:uLnTx/>
                <a:uFillTx/>
                <a:latin typeface="微软雅黑" panose="020B0503020204020204" pitchFamily="34" charset="-122"/>
                <a:ea typeface="微软雅黑" panose="020B0503020204020204" pitchFamily="34" charset="-122"/>
                <a:sym typeface="+mn-ea"/>
              </a:rPr>
              <a:t>。笔试合格分数线由中共重庆市委组织部划定。在笔试成绩合格人员中，分别按与各职位招录指标</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3∶1</a:t>
            </a:r>
            <a:r>
              <a:rPr sz="2000" kern="0" noProof="0" dirty="0" smtClean="0">
                <a:ln>
                  <a:noFill/>
                </a:ln>
                <a:effectLst/>
                <a:uLnTx/>
                <a:uFillTx/>
                <a:latin typeface="微软雅黑" panose="020B0503020204020204" pitchFamily="34" charset="-122"/>
                <a:ea typeface="微软雅黑" panose="020B0503020204020204" pitchFamily="34" charset="-122"/>
                <a:sym typeface="+mn-ea"/>
              </a:rPr>
              <a:t>的比例，按笔试成绩由高到低次序确定面试人员，如最后一名成绩并列，则并列人员同时进入面试。</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如报考同一职位的笔试合格人员与选调名额未达到3∶1的，则笔试合格人员全部进入面试。</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8155" y="2245995"/>
            <a:ext cx="11236325" cy="193802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四</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面试。</a:t>
            </a:r>
            <a:endParaRPr lang="en-US" altLang="zh-CN" sz="2000" dirty="0">
              <a:latin typeface="微软雅黑" panose="020B0503020204020204" pitchFamily="34" charset="-122"/>
              <a:ea typeface="微软雅黑" panose="020B0503020204020204" pitchFamily="34" charset="-122"/>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sz="2000" dirty="0">
                <a:latin typeface="微软雅黑" panose="020B0503020204020204" pitchFamily="34" charset="-122"/>
                <a:ea typeface="微软雅黑" panose="020B0503020204020204" pitchFamily="34" charset="-122"/>
                <a:sym typeface="+mn-ea"/>
              </a:rPr>
              <a:t>对进入面试考生组织统一面试，重点测试面试人员的综合分析能力、语言表达能力、组织协调能力、举止仪表等。</a:t>
            </a:r>
            <a:r>
              <a:rPr sz="2000" b="1" dirty="0">
                <a:solidFill>
                  <a:srgbClr val="FF0000"/>
                </a:solidFill>
                <a:latin typeface="微软雅黑" panose="020B0503020204020204" pitchFamily="34" charset="-122"/>
                <a:ea typeface="微软雅黑" panose="020B0503020204020204" pitchFamily="34" charset="-122"/>
                <a:sym typeface="+mn-ea"/>
              </a:rPr>
              <a:t>面试总分100分，60分以上为合格。</a:t>
            </a:r>
            <a:r>
              <a:rPr sz="2000" dirty="0">
                <a:latin typeface="微软雅黑" panose="020B0503020204020204" pitchFamily="34" charset="-122"/>
                <a:ea typeface="微软雅黑" panose="020B0503020204020204" pitchFamily="34" charset="-122"/>
                <a:sym typeface="+mn-ea"/>
              </a:rPr>
              <a:t>面试不合格者，不得列为体检人员。</a:t>
            </a:r>
            <a:r>
              <a:rPr sz="2000" b="1" dirty="0">
                <a:solidFill>
                  <a:srgbClr val="FF0000"/>
                </a:solidFill>
                <a:latin typeface="微软雅黑" panose="020B0503020204020204" pitchFamily="34" charset="-122"/>
                <a:ea typeface="微软雅黑" panose="020B0503020204020204" pitchFamily="34" charset="-122"/>
                <a:sym typeface="+mn-ea"/>
              </a:rPr>
              <a:t>面试有关事宜将于2021年3月中旬在七一网“选调生招录”栏目公布。</a:t>
            </a:r>
            <a:endParaRPr sz="2000" b="1" dirty="0">
              <a:solidFill>
                <a:srgbClr val="FF0000"/>
              </a:solidFill>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35940" y="1005840"/>
            <a:ext cx="11236325" cy="338455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五</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体检。</a:t>
            </a:r>
            <a:endParaRPr lang="zh-CN" altLang="en-US" sz="2000" dirty="0">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     各区县（自治县）分别按各职位考生综合成绩</a:t>
            </a:r>
            <a:r>
              <a:rPr lang="zh-CN" altLang="en-US" sz="2000" b="1" dirty="0">
                <a:solidFill>
                  <a:srgbClr val="FF0000"/>
                </a:solidFill>
                <a:latin typeface="微软雅黑" panose="020B0503020204020204" pitchFamily="34" charset="-122"/>
                <a:ea typeface="微软雅黑" panose="020B0503020204020204" pitchFamily="34" charset="-122"/>
                <a:sym typeface="+mn-ea"/>
              </a:rPr>
              <a:t>（计算方式为：综合成绩=笔试成绩÷2×60%+面试成绩×40%）由高到低次序，等额确定体检人员。</a:t>
            </a:r>
            <a:r>
              <a:rPr lang="zh-CN" altLang="en-US" sz="2000" dirty="0">
                <a:latin typeface="微软雅黑" panose="020B0503020204020204" pitchFamily="34" charset="-122"/>
                <a:ea typeface="微软雅黑" panose="020B0503020204020204" pitchFamily="34" charset="-122"/>
                <a:sym typeface="+mn-ea"/>
              </a:rPr>
              <a:t>如最后一名成绩并列，则依次以《行政职业能力测验》《申论》考试成绩高低的顺序确定体检人员。体检按照《关于修订〈公务员录用体检通用标准（试行）〉及〈公务员录用体检操作手册（试行）〉有关内容的通知》（人社部发〔2016〕140号）等有关规定执行。</a:t>
            </a:r>
            <a:r>
              <a:rPr lang="zh-CN" altLang="en-US" sz="2000" b="1" dirty="0">
                <a:solidFill>
                  <a:srgbClr val="FF0000"/>
                </a:solidFill>
                <a:latin typeface="微软雅黑" panose="020B0503020204020204" pitchFamily="34" charset="-122"/>
                <a:ea typeface="微软雅黑" panose="020B0503020204020204" pitchFamily="34" charset="-122"/>
                <a:sym typeface="+mn-ea"/>
              </a:rPr>
              <a:t>考生对非当日、非当场复检的体检项目结果有疑问时，可在接到体检结论通知之日起7日内提交复检申请。复检只进行一次，体检结论以复检结果为准。</a:t>
            </a:r>
            <a:endParaRPr lang="zh-CN" altLang="en-US" sz="2000" b="1" dirty="0">
              <a:solidFill>
                <a:srgbClr val="FF0000"/>
              </a:solidFill>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17830" y="656590"/>
            <a:ext cx="11471275" cy="546354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六</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考察和资格复审。</a:t>
            </a:r>
            <a:endParaRPr lang="en-US" altLang="zh-CN" dirty="0">
              <a:latin typeface="微软雅黑" panose="020B0503020204020204" pitchFamily="34" charset="-122"/>
              <a:ea typeface="微软雅黑" panose="020B0503020204020204" pitchFamily="34" charset="-122"/>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dirty="0">
                <a:latin typeface="微软雅黑" panose="020B0503020204020204" pitchFamily="34" charset="-122"/>
                <a:ea typeface="微软雅黑" panose="020B0503020204020204" pitchFamily="34" charset="-122"/>
                <a:sym typeface="+mn-ea"/>
              </a:rPr>
              <a:t>     体检合格人员进入考察。考察主要核查考生档案，以及了解考生在校现实表现、学习成绩、专业特长、遵纪守法等方面情况，</a:t>
            </a:r>
            <a:r>
              <a:rPr lang="zh-CN" altLang="en-US" b="1" dirty="0">
                <a:solidFill>
                  <a:srgbClr val="FF0000"/>
                </a:solidFill>
                <a:latin typeface="微软雅黑" panose="020B0503020204020204" pitchFamily="34" charset="-122"/>
                <a:ea typeface="微软雅黑" panose="020B0503020204020204" pitchFamily="34" charset="-122"/>
                <a:sym typeface="+mn-ea"/>
              </a:rPr>
              <a:t>特别是政治素质、道德品行、专业能力情况</a:t>
            </a:r>
            <a:r>
              <a:rPr lang="zh-CN" altLang="en-US" dirty="0">
                <a:latin typeface="微软雅黑" panose="020B0503020204020204" pitchFamily="34" charset="-122"/>
                <a:ea typeface="微软雅黑" panose="020B0503020204020204" pitchFamily="34" charset="-122"/>
                <a:sym typeface="+mn-ea"/>
              </a:rPr>
              <a:t>。考察时，</a:t>
            </a:r>
            <a:r>
              <a:rPr lang="zh-CN" altLang="en-US" b="1" dirty="0">
                <a:solidFill>
                  <a:srgbClr val="FF0000"/>
                </a:solidFill>
                <a:latin typeface="微软雅黑" panose="020B0503020204020204" pitchFamily="34" charset="-122"/>
                <a:ea typeface="微软雅黑" panose="020B0503020204020204" pitchFamily="34" charset="-122"/>
                <a:sym typeface="+mn-ea"/>
              </a:rPr>
              <a:t>同步开展资格复审，考生需提交《重庆市集中选调2021届应届优秀大学毕业生报名推荐表》原件及证明材料。</a:t>
            </a:r>
            <a:endParaRPr lang="zh-CN" altLang="en-US" b="1" dirty="0">
              <a:solidFill>
                <a:srgbClr val="FF0000"/>
              </a:solidFill>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dirty="0">
                <a:latin typeface="微软雅黑" panose="020B0503020204020204" pitchFamily="34" charset="-122"/>
                <a:ea typeface="微软雅黑" panose="020B0503020204020204" pitchFamily="34" charset="-122"/>
                <a:sym typeface="+mn-ea"/>
              </a:rPr>
              <a:t>（七）公示。</a:t>
            </a:r>
            <a:endParaRPr dirty="0">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dirty="0">
                <a:latin typeface="微软雅黑" panose="020B0503020204020204" pitchFamily="34" charset="-122"/>
                <a:ea typeface="微软雅黑" panose="020B0503020204020204" pitchFamily="34" charset="-122"/>
                <a:sym typeface="+mn-ea"/>
              </a:rPr>
              <a:t>     对考察合格者，中共重庆市委组织部按程序确定为拟录用人员，并在七一网“选调生招录”栏目</a:t>
            </a:r>
            <a:r>
              <a:rPr b="1" dirty="0">
                <a:solidFill>
                  <a:srgbClr val="FF0000"/>
                </a:solidFill>
                <a:latin typeface="微软雅黑" panose="020B0503020204020204" pitchFamily="34" charset="-122"/>
                <a:ea typeface="微软雅黑" panose="020B0503020204020204" pitchFamily="34" charset="-122"/>
                <a:sym typeface="+mn-ea"/>
              </a:rPr>
              <a:t>公示7天</a:t>
            </a:r>
            <a:r>
              <a:rPr dirty="0">
                <a:latin typeface="微软雅黑" panose="020B0503020204020204" pitchFamily="34" charset="-122"/>
                <a:ea typeface="微软雅黑" panose="020B0503020204020204" pitchFamily="34" charset="-122"/>
                <a:sym typeface="+mn-ea"/>
              </a:rPr>
              <a:t>。</a:t>
            </a:r>
            <a:endParaRPr dirty="0">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dirty="0">
                <a:latin typeface="微软雅黑" panose="020B0503020204020204" pitchFamily="34" charset="-122"/>
                <a:ea typeface="微软雅黑" panose="020B0503020204020204" pitchFamily="34" charset="-122"/>
                <a:sym typeface="+mn-ea"/>
              </a:rPr>
              <a:t>（八）签订协议。</a:t>
            </a:r>
            <a:endParaRPr dirty="0">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dirty="0">
                <a:latin typeface="微软雅黑" panose="020B0503020204020204" pitchFamily="34" charset="-122"/>
                <a:ea typeface="微软雅黑" panose="020B0503020204020204" pitchFamily="34" charset="-122"/>
                <a:sym typeface="+mn-ea"/>
              </a:rPr>
              <a:t>     公示无异议者，签订分配协议书。</a:t>
            </a:r>
            <a:r>
              <a:rPr b="1" dirty="0">
                <a:solidFill>
                  <a:srgbClr val="FF0000"/>
                </a:solidFill>
                <a:latin typeface="微软雅黑" panose="020B0503020204020204" pitchFamily="34" charset="-122"/>
                <a:ea typeface="微软雅黑" panose="020B0503020204020204" pitchFamily="34" charset="-122"/>
                <a:sym typeface="+mn-ea"/>
              </a:rPr>
              <a:t>协议签订后，学生不得擅自变更或解除，如有违约行为，记入个人诚信档案。</a:t>
            </a:r>
            <a:endParaRPr b="1" dirty="0">
              <a:solidFill>
                <a:srgbClr val="FF0000"/>
              </a:solidFill>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dirty="0">
                <a:latin typeface="微软雅黑" panose="020B0503020204020204" pitchFamily="34" charset="-122"/>
                <a:ea typeface="微软雅黑" panose="020B0503020204020204" pitchFamily="34" charset="-122"/>
                <a:sym typeface="+mn-ea"/>
              </a:rPr>
              <a:t>（九）调剂。</a:t>
            </a:r>
            <a:endParaRPr dirty="0">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dirty="0">
                <a:latin typeface="微软雅黑" panose="020B0503020204020204" pitchFamily="34" charset="-122"/>
                <a:ea typeface="微软雅黑" panose="020B0503020204020204" pitchFamily="34" charset="-122"/>
                <a:sym typeface="+mn-ea"/>
              </a:rPr>
              <a:t>     </a:t>
            </a:r>
            <a:r>
              <a:rPr b="1" dirty="0">
                <a:solidFill>
                  <a:srgbClr val="FF0000"/>
                </a:solidFill>
                <a:latin typeface="微软雅黑" panose="020B0503020204020204" pitchFamily="34" charset="-122"/>
                <a:ea typeface="微软雅黑" panose="020B0503020204020204" pitchFamily="34" charset="-122"/>
                <a:sym typeface="+mn-ea"/>
              </a:rPr>
              <a:t>如有因体检、考察、考生本人放弃等原因出现缺额的，首先在各区县（自治县）各职位的面试合格人员中，按综合成绩由高到低次序进行调剂。</a:t>
            </a:r>
            <a:r>
              <a:rPr dirty="0">
                <a:latin typeface="微软雅黑" panose="020B0503020204020204" pitchFamily="34" charset="-122"/>
                <a:ea typeface="微软雅黑" panose="020B0503020204020204" pitchFamily="34" charset="-122"/>
                <a:sym typeface="+mn-ea"/>
              </a:rPr>
              <a:t>如不能满足调剂需要，由中共重庆市委组织部另行确定调剂办法。</a:t>
            </a:r>
            <a:endParaRPr dirty="0">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19100" y="685800"/>
            <a:ext cx="11354435" cy="4492625"/>
          </a:xfrm>
          <a:prstGeom prst="rect">
            <a:avLst/>
          </a:prstGeom>
          <a:noFill/>
        </p:spPr>
        <p:txBody>
          <a:bodyPr wrap="square" rtlCol="0">
            <a:spAutoFit/>
          </a:bodyPr>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五、相关政策</a:t>
            </a:r>
            <a:endParaRPr lang="zh-CN" altLang="en-US" sz="2000" dirty="0">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solidFill>
                  <a:schemeClr val="tx1"/>
                </a:solidFill>
                <a:latin typeface="微软雅黑" panose="020B0503020204020204" pitchFamily="34" charset="-122"/>
                <a:ea typeface="微软雅黑" panose="020B0503020204020204" pitchFamily="34" charset="-122"/>
                <a:sym typeface="+mn-ea"/>
              </a:rPr>
              <a:t>（一）</a:t>
            </a:r>
            <a:r>
              <a:rPr lang="zh-CN" altLang="en-US" sz="2000" b="1" dirty="0">
                <a:solidFill>
                  <a:srgbClr val="FF0000"/>
                </a:solidFill>
                <a:latin typeface="微软雅黑" panose="020B0503020204020204" pitchFamily="34" charset="-122"/>
                <a:ea typeface="微软雅黑" panose="020B0503020204020204" pitchFamily="34" charset="-122"/>
                <a:sym typeface="+mn-ea"/>
              </a:rPr>
              <a:t>未在规定时间内取得国家承认的毕业证、学位证或不按时报到的，取消录用资格。</a:t>
            </a:r>
            <a:r>
              <a:rPr lang="zh-CN" altLang="en-US" sz="2000" dirty="0">
                <a:solidFill>
                  <a:schemeClr val="tx1"/>
                </a:solidFill>
                <a:latin typeface="微软雅黑" panose="020B0503020204020204" pitchFamily="34" charset="-122"/>
                <a:ea typeface="微软雅黑" panose="020B0503020204020204" pitchFamily="34" charset="-122"/>
                <a:sym typeface="+mn-ea"/>
              </a:rPr>
              <a:t>到区县（自治县）报到后，由区县（自治县）党委组织部根据工作需要在乡镇（街道）统筹分配，并按规定办理公务员录用手续。</a:t>
            </a:r>
            <a:r>
              <a:rPr lang="zh-CN" altLang="en-US" sz="2000" b="1" dirty="0">
                <a:solidFill>
                  <a:srgbClr val="FF0000"/>
                </a:solidFill>
                <a:latin typeface="微软雅黑" panose="020B0503020204020204" pitchFamily="34" charset="-122"/>
                <a:ea typeface="微软雅黑" panose="020B0503020204020204" pitchFamily="34" charset="-122"/>
                <a:sym typeface="+mn-ea"/>
              </a:rPr>
              <a:t>新录用人员试用期1年，试用期满考核合格，办理公务员任职定级手续；不合格的，取消录用资格。</a:t>
            </a:r>
            <a:endParaRPr lang="zh-CN" altLang="en-US" sz="2000" b="1" dirty="0">
              <a:solidFill>
                <a:srgbClr val="FF0000"/>
              </a:solidFill>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solidFill>
                  <a:schemeClr val="tx1"/>
                </a:solidFill>
                <a:latin typeface="微软雅黑" panose="020B0503020204020204" pitchFamily="34" charset="-122"/>
                <a:ea typeface="微软雅黑" panose="020B0503020204020204" pitchFamily="34" charset="-122"/>
                <a:sym typeface="+mn-ea"/>
              </a:rPr>
              <a:t>（二）按照中组部有关规定，</a:t>
            </a:r>
            <a:r>
              <a:rPr lang="zh-CN" altLang="en-US" sz="2000" b="1" dirty="0">
                <a:solidFill>
                  <a:srgbClr val="FF0000"/>
                </a:solidFill>
                <a:latin typeface="微软雅黑" panose="020B0503020204020204" pitchFamily="34" charset="-122"/>
                <a:ea typeface="微软雅黑" panose="020B0503020204020204" pitchFamily="34" charset="-122"/>
                <a:sym typeface="+mn-ea"/>
              </a:rPr>
              <a:t>选调生录用后到村任职2年时间</a:t>
            </a:r>
            <a:r>
              <a:rPr lang="zh-CN" altLang="en-US" sz="2000" dirty="0">
                <a:solidFill>
                  <a:schemeClr val="tx1"/>
                </a:solidFill>
                <a:latin typeface="微软雅黑" panose="020B0503020204020204" pitchFamily="34" charset="-122"/>
                <a:ea typeface="微软雅黑" panose="020B0503020204020204" pitchFamily="34" charset="-122"/>
                <a:sym typeface="+mn-ea"/>
              </a:rPr>
              <a:t>。</a:t>
            </a:r>
            <a:endParaRPr lang="zh-CN" altLang="en-US" sz="2000" dirty="0">
              <a:solidFill>
                <a:schemeClr val="tx1"/>
              </a:solidFill>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solidFill>
                  <a:schemeClr val="tx1"/>
                </a:solidFill>
                <a:latin typeface="微软雅黑" panose="020B0503020204020204" pitchFamily="34" charset="-122"/>
                <a:ea typeface="微软雅黑" panose="020B0503020204020204" pitchFamily="34" charset="-122"/>
                <a:sym typeface="+mn-ea"/>
              </a:rPr>
              <a:t>（三）选调生在基层工作</a:t>
            </a:r>
            <a:r>
              <a:rPr lang="zh-CN" altLang="en-US" sz="2000" b="1" dirty="0">
                <a:solidFill>
                  <a:srgbClr val="FF0000"/>
                </a:solidFill>
                <a:latin typeface="微软雅黑" panose="020B0503020204020204" pitchFamily="34" charset="-122"/>
                <a:ea typeface="微软雅黑" panose="020B0503020204020204" pitchFamily="34" charset="-122"/>
                <a:sym typeface="+mn-ea"/>
              </a:rPr>
              <a:t>满2年后，可参加上级机关公务员公开遴选</a:t>
            </a:r>
            <a:r>
              <a:rPr lang="zh-CN" altLang="en-US" sz="2000" dirty="0">
                <a:solidFill>
                  <a:schemeClr val="tx1"/>
                </a:solidFill>
                <a:latin typeface="微软雅黑" panose="020B0503020204020204" pitchFamily="34" charset="-122"/>
                <a:ea typeface="微软雅黑" panose="020B0503020204020204" pitchFamily="34" charset="-122"/>
                <a:sym typeface="+mn-ea"/>
              </a:rPr>
              <a:t>；对工作表现突出、符合条件的，可择优选拔担任各级领导干部，或按程序纳入优秀年轻干部队伍进行培养。</a:t>
            </a:r>
            <a:endParaRPr lang="zh-CN" altLang="en-US" sz="2000" dirty="0">
              <a:solidFill>
                <a:schemeClr val="tx1"/>
              </a:solidFill>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solidFill>
                  <a:schemeClr val="tx1"/>
                </a:solidFill>
                <a:latin typeface="微软雅黑" panose="020B0503020204020204" pitchFamily="34" charset="-122"/>
                <a:ea typeface="微软雅黑" panose="020B0503020204020204" pitchFamily="34" charset="-122"/>
                <a:sym typeface="+mn-ea"/>
              </a:rPr>
              <a:t>（四）符合条件的博士、硕士研究生，可按规定享受所在区县同层次人才的引进优惠政策。</a:t>
            </a:r>
            <a:endParaRPr lang="zh-CN" altLang="en-US" sz="2000" dirty="0">
              <a:solidFill>
                <a:schemeClr val="tx1"/>
              </a:solidFill>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075690" y="789940"/>
            <a:ext cx="8963025" cy="4923155"/>
          </a:xfrm>
          <a:prstGeom prst="rect">
            <a:avLst/>
          </a:prstGeom>
          <a:noFill/>
        </p:spPr>
        <p:txBody>
          <a:bodyPr wrap="square" rtlCol="0">
            <a:spAutoFit/>
          </a:bodyPr>
          <a:p>
            <a:pPr marL="342900" marR="0" lvl="0" indent="457200" algn="ctr"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800" b="1" dirty="0">
                <a:latin typeface="微软雅黑" panose="020B0503020204020204" pitchFamily="34" charset="-122"/>
                <a:ea typeface="微软雅黑" panose="020B0503020204020204" pitchFamily="34" charset="-122"/>
                <a:sym typeface="+mn-ea"/>
              </a:rPr>
              <a:t>考试时间安排</a:t>
            </a:r>
            <a:endParaRPr lang="zh-CN" altLang="en-US" sz="2800" b="1" dirty="0">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招考公告：</a:t>
            </a:r>
            <a:r>
              <a:rPr lang="en-US" altLang="zh-CN" sz="2000" dirty="0">
                <a:latin typeface="微软雅黑" panose="020B0503020204020204" pitchFamily="34" charset="-122"/>
                <a:ea typeface="微软雅黑" panose="020B0503020204020204" pitchFamily="34" charset="-122"/>
                <a:sym typeface="+mn-ea"/>
              </a:rPr>
              <a:t>2021</a:t>
            </a:r>
            <a:r>
              <a:rPr lang="zh-CN" altLang="en-US" sz="2000" dirty="0">
                <a:latin typeface="微软雅黑" panose="020B0503020204020204" pitchFamily="34" charset="-122"/>
                <a:ea typeface="微软雅黑" panose="020B0503020204020204" pitchFamily="34" charset="-122"/>
                <a:sym typeface="+mn-ea"/>
              </a:rPr>
              <a:t>年</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月</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日</a:t>
            </a: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报名时间：</a:t>
            </a:r>
            <a:r>
              <a:rPr lang="en-US" altLang="zh-CN" sz="2000" b="1" dirty="0">
                <a:solidFill>
                  <a:srgbClr val="FF0000"/>
                </a:solidFill>
                <a:latin typeface="微软雅黑" panose="020B0503020204020204" pitchFamily="34" charset="-122"/>
                <a:ea typeface="微软雅黑" panose="020B0503020204020204" pitchFamily="34" charset="-122"/>
                <a:sym typeface="+mn-ea"/>
              </a:rPr>
              <a:t>2021</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r>
              <a:rPr lang="en-US" altLang="zh-CN" sz="2000" b="1" dirty="0">
                <a:solidFill>
                  <a:srgbClr val="FF0000"/>
                </a:solidFill>
                <a:latin typeface="微软雅黑" panose="020B0503020204020204" pitchFamily="34" charset="-122"/>
                <a:ea typeface="微软雅黑" panose="020B0503020204020204" pitchFamily="34" charset="-122"/>
                <a:sym typeface="+mn-ea"/>
              </a:rPr>
              <a:t>1</a:t>
            </a:r>
            <a:r>
              <a:rPr lang="zh-CN" altLang="en-US" sz="2000" b="1" dirty="0">
                <a:solidFill>
                  <a:srgbClr val="FF0000"/>
                </a:solidFill>
                <a:latin typeface="微软雅黑" panose="020B0503020204020204" pitchFamily="34" charset="-122"/>
                <a:ea typeface="微软雅黑" panose="020B0503020204020204" pitchFamily="34" charset="-122"/>
                <a:sym typeface="+mn-ea"/>
              </a:rPr>
              <a:t>月</a:t>
            </a:r>
            <a:r>
              <a:rPr lang="en-US" altLang="zh-CN" sz="2000" b="1" dirty="0">
                <a:solidFill>
                  <a:srgbClr val="FF0000"/>
                </a:solidFill>
                <a:latin typeface="微软雅黑" panose="020B0503020204020204" pitchFamily="34" charset="-122"/>
                <a:ea typeface="微软雅黑" panose="020B0503020204020204" pitchFamily="34" charset="-122"/>
                <a:sym typeface="+mn-ea"/>
              </a:rPr>
              <a:t>6</a:t>
            </a:r>
            <a:r>
              <a:rPr lang="zh-CN" altLang="en-US" sz="2000" b="1" dirty="0">
                <a:solidFill>
                  <a:srgbClr val="FF0000"/>
                </a:solidFill>
                <a:latin typeface="微软雅黑" panose="020B0503020204020204" pitchFamily="34" charset="-122"/>
                <a:ea typeface="微软雅黑" panose="020B0503020204020204" pitchFamily="34" charset="-122"/>
                <a:sym typeface="+mn-ea"/>
              </a:rPr>
              <a:t>日</a:t>
            </a:r>
            <a:r>
              <a:rPr lang="en-US" altLang="zh-CN" sz="2000" b="1" dirty="0">
                <a:solidFill>
                  <a:srgbClr val="FF0000"/>
                </a:solidFill>
                <a:latin typeface="微软雅黑" panose="020B0503020204020204" pitchFamily="34" charset="-122"/>
                <a:ea typeface="微软雅黑" panose="020B0503020204020204" pitchFamily="34" charset="-122"/>
                <a:sym typeface="+mn-ea"/>
              </a:rPr>
              <a:t>10</a:t>
            </a:r>
            <a:r>
              <a:rPr lang="zh-CN" altLang="en-US" sz="2000" b="1" dirty="0">
                <a:solidFill>
                  <a:srgbClr val="FF0000"/>
                </a:solidFill>
                <a:latin typeface="微软雅黑" panose="020B0503020204020204" pitchFamily="34" charset="-122"/>
                <a:ea typeface="微软雅黑" panose="020B0503020204020204" pitchFamily="34" charset="-122"/>
                <a:sym typeface="+mn-ea"/>
              </a:rPr>
              <a:t>：</a:t>
            </a:r>
            <a:r>
              <a:rPr lang="en-US" altLang="zh-CN" sz="2000" b="1" dirty="0">
                <a:solidFill>
                  <a:srgbClr val="FF0000"/>
                </a:solidFill>
                <a:latin typeface="微软雅黑" panose="020B0503020204020204" pitchFamily="34" charset="-122"/>
                <a:ea typeface="微软雅黑" panose="020B0503020204020204" pitchFamily="34" charset="-122"/>
                <a:sym typeface="+mn-ea"/>
              </a:rPr>
              <a:t>00</a:t>
            </a:r>
            <a:r>
              <a:rPr lang="zh-CN" altLang="en-US" sz="2000" b="1" dirty="0">
                <a:solidFill>
                  <a:srgbClr val="FF0000"/>
                </a:solidFill>
                <a:latin typeface="微软雅黑" panose="020B0503020204020204" pitchFamily="34" charset="-122"/>
                <a:ea typeface="微软雅黑" panose="020B0503020204020204" pitchFamily="34" charset="-122"/>
                <a:sym typeface="+mn-ea"/>
              </a:rPr>
              <a:t>至</a:t>
            </a:r>
            <a:r>
              <a:rPr lang="en-US" altLang="zh-CN" sz="2000" b="1" dirty="0">
                <a:solidFill>
                  <a:srgbClr val="FF0000"/>
                </a:solidFill>
                <a:latin typeface="微软雅黑" panose="020B0503020204020204" pitchFamily="34" charset="-122"/>
                <a:ea typeface="微软雅黑" panose="020B0503020204020204" pitchFamily="34" charset="-122"/>
                <a:sym typeface="+mn-ea"/>
              </a:rPr>
              <a:t>2021</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r>
              <a:rPr lang="en-US" altLang="zh-CN" sz="2000" b="1" dirty="0">
                <a:solidFill>
                  <a:srgbClr val="FF0000"/>
                </a:solidFill>
                <a:latin typeface="微软雅黑" panose="020B0503020204020204" pitchFamily="34" charset="-122"/>
                <a:ea typeface="微软雅黑" panose="020B0503020204020204" pitchFamily="34" charset="-122"/>
                <a:sym typeface="+mn-ea"/>
              </a:rPr>
              <a:t>1</a:t>
            </a:r>
            <a:r>
              <a:rPr lang="zh-CN" altLang="en-US" sz="2000" b="1" dirty="0">
                <a:solidFill>
                  <a:srgbClr val="FF0000"/>
                </a:solidFill>
                <a:latin typeface="微软雅黑" panose="020B0503020204020204" pitchFamily="34" charset="-122"/>
                <a:ea typeface="微软雅黑" panose="020B0503020204020204" pitchFamily="34" charset="-122"/>
                <a:sym typeface="+mn-ea"/>
              </a:rPr>
              <a:t>月</a:t>
            </a:r>
            <a:r>
              <a:rPr lang="en-US" altLang="zh-CN" sz="2000" b="1" dirty="0">
                <a:solidFill>
                  <a:srgbClr val="FF0000"/>
                </a:solidFill>
                <a:latin typeface="微软雅黑" panose="020B0503020204020204" pitchFamily="34" charset="-122"/>
                <a:ea typeface="微软雅黑" panose="020B0503020204020204" pitchFamily="34" charset="-122"/>
                <a:sym typeface="+mn-ea"/>
              </a:rPr>
              <a:t>15</a:t>
            </a:r>
            <a:r>
              <a:rPr lang="zh-CN" altLang="en-US" sz="2000" b="1" dirty="0">
                <a:solidFill>
                  <a:srgbClr val="FF0000"/>
                </a:solidFill>
                <a:latin typeface="微软雅黑" panose="020B0503020204020204" pitchFamily="34" charset="-122"/>
                <a:ea typeface="微软雅黑" panose="020B0503020204020204" pitchFamily="34" charset="-122"/>
                <a:sym typeface="+mn-ea"/>
              </a:rPr>
              <a:t>日</a:t>
            </a:r>
            <a:r>
              <a:rPr lang="en-US" altLang="zh-CN" sz="2000" b="1" dirty="0">
                <a:solidFill>
                  <a:srgbClr val="FF0000"/>
                </a:solidFill>
                <a:latin typeface="微软雅黑" panose="020B0503020204020204" pitchFamily="34" charset="-122"/>
                <a:ea typeface="微软雅黑" panose="020B0503020204020204" pitchFamily="34" charset="-122"/>
                <a:sym typeface="+mn-ea"/>
              </a:rPr>
              <a:t>17:00</a:t>
            </a:r>
            <a:endParaRPr sz="2000" b="1" dirty="0">
              <a:solidFill>
                <a:srgbClr val="FF0000"/>
              </a:solidFill>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solidFill>
                  <a:schemeClr val="tx1"/>
                </a:solidFill>
                <a:latin typeface="微软雅黑" panose="020B0503020204020204" pitchFamily="34" charset="-122"/>
                <a:ea typeface="微软雅黑" panose="020B0503020204020204" pitchFamily="34" charset="-122"/>
              </a:rPr>
              <a:t>缴费时间：</a:t>
            </a:r>
            <a:r>
              <a:rPr lang="en-US" altLang="zh-CN" sz="2000" b="1" dirty="0">
                <a:solidFill>
                  <a:srgbClr val="FF0000"/>
                </a:solidFill>
                <a:latin typeface="微软雅黑" panose="020B0503020204020204" pitchFamily="34" charset="-122"/>
                <a:ea typeface="微软雅黑" panose="020B0503020204020204" pitchFamily="34" charset="-122"/>
              </a:rPr>
              <a:t>2021</a:t>
            </a:r>
            <a:r>
              <a:rPr lang="zh-CN" altLang="en-US" sz="2000" b="1" dirty="0">
                <a:solidFill>
                  <a:srgbClr val="FF0000"/>
                </a:solidFill>
                <a:latin typeface="微软雅黑" panose="020B0503020204020204" pitchFamily="34" charset="-122"/>
                <a:ea typeface="微软雅黑" panose="020B0503020204020204" pitchFamily="34" charset="-122"/>
              </a:rPr>
              <a:t>年</a:t>
            </a:r>
            <a:r>
              <a:rPr lang="en-US" altLang="zh-CN" sz="2000" b="1" dirty="0">
                <a:solidFill>
                  <a:srgbClr val="FF0000"/>
                </a:solidFill>
                <a:latin typeface="微软雅黑" panose="020B0503020204020204" pitchFamily="34" charset="-122"/>
                <a:ea typeface="微软雅黑" panose="020B0503020204020204" pitchFamily="34" charset="-122"/>
              </a:rPr>
              <a:t>1</a:t>
            </a:r>
            <a:r>
              <a:rPr lang="zh-CN" altLang="en-US" sz="2000" b="1" dirty="0">
                <a:solidFill>
                  <a:srgbClr val="FF0000"/>
                </a:solidFill>
                <a:latin typeface="微软雅黑" panose="020B0503020204020204" pitchFamily="34" charset="-122"/>
                <a:ea typeface="微软雅黑" panose="020B0503020204020204" pitchFamily="34" charset="-122"/>
              </a:rPr>
              <a:t>月</a:t>
            </a:r>
            <a:r>
              <a:rPr lang="en-US" altLang="zh-CN" sz="2000" b="1" dirty="0">
                <a:solidFill>
                  <a:srgbClr val="FF0000"/>
                </a:solidFill>
                <a:latin typeface="微软雅黑" panose="020B0503020204020204" pitchFamily="34" charset="-122"/>
                <a:ea typeface="微软雅黑" panose="020B0503020204020204" pitchFamily="34" charset="-122"/>
              </a:rPr>
              <a:t>19</a:t>
            </a:r>
            <a:r>
              <a:rPr lang="zh-CN" altLang="en-US" sz="2000" b="1" dirty="0">
                <a:solidFill>
                  <a:srgbClr val="FF0000"/>
                </a:solidFill>
                <a:latin typeface="微软雅黑" panose="020B0503020204020204" pitchFamily="34" charset="-122"/>
                <a:ea typeface="微软雅黑" panose="020B0503020204020204" pitchFamily="34" charset="-122"/>
              </a:rPr>
              <a:t>日</a:t>
            </a:r>
            <a:r>
              <a:rPr lang="en-US" altLang="zh-CN" sz="2000" b="1" dirty="0">
                <a:solidFill>
                  <a:srgbClr val="FF0000"/>
                </a:solidFill>
                <a:latin typeface="微软雅黑" panose="020B0503020204020204" pitchFamily="34" charset="-122"/>
                <a:ea typeface="微软雅黑" panose="020B0503020204020204" pitchFamily="34" charset="-122"/>
              </a:rPr>
              <a:t>17:00</a:t>
            </a:r>
            <a:r>
              <a:rPr lang="zh-CN" altLang="en-US" sz="2000" b="1" dirty="0">
                <a:solidFill>
                  <a:srgbClr val="FF0000"/>
                </a:solidFill>
                <a:latin typeface="微软雅黑" panose="020B0503020204020204" pitchFamily="34" charset="-122"/>
                <a:ea typeface="微软雅黑" panose="020B0503020204020204" pitchFamily="34" charset="-122"/>
              </a:rPr>
              <a:t>前完成网上缴费</a:t>
            </a:r>
            <a:endParaRPr lang="zh-CN" altLang="en-US" sz="2000" b="1" dirty="0">
              <a:solidFill>
                <a:srgbClr val="FF0000"/>
              </a:solidFill>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solidFill>
                  <a:schemeClr val="tx1"/>
                </a:solidFill>
                <a:latin typeface="微软雅黑" panose="020B0503020204020204" pitchFamily="34" charset="-122"/>
                <a:ea typeface="微软雅黑" panose="020B0503020204020204" pitchFamily="34" charset="-122"/>
              </a:rPr>
              <a:t>打印准考证：</a:t>
            </a:r>
            <a:r>
              <a:rPr lang="en-US" altLang="zh-CN" sz="2000" b="1" dirty="0">
                <a:solidFill>
                  <a:srgbClr val="FF0000"/>
                </a:solidFill>
                <a:latin typeface="微软雅黑" panose="020B0503020204020204" pitchFamily="34" charset="-122"/>
                <a:ea typeface="微软雅黑" panose="020B0503020204020204" pitchFamily="34" charset="-122"/>
              </a:rPr>
              <a:t>2021</a:t>
            </a:r>
            <a:r>
              <a:rPr lang="zh-CN" altLang="en-US" sz="2000" b="1" dirty="0">
                <a:solidFill>
                  <a:srgbClr val="FF0000"/>
                </a:solidFill>
                <a:latin typeface="微软雅黑" panose="020B0503020204020204" pitchFamily="34" charset="-122"/>
                <a:ea typeface="微软雅黑" panose="020B0503020204020204" pitchFamily="34" charset="-122"/>
              </a:rPr>
              <a:t>年</a:t>
            </a:r>
            <a:r>
              <a:rPr lang="en-US" altLang="zh-CN" sz="2000" b="1" dirty="0">
                <a:solidFill>
                  <a:srgbClr val="FF0000"/>
                </a:solidFill>
                <a:latin typeface="微软雅黑" panose="020B0503020204020204" pitchFamily="34" charset="-122"/>
                <a:ea typeface="微软雅黑" panose="020B0503020204020204" pitchFamily="34" charset="-122"/>
              </a:rPr>
              <a:t>3</a:t>
            </a:r>
            <a:r>
              <a:rPr lang="zh-CN" altLang="en-US" sz="2000" b="1" dirty="0">
                <a:solidFill>
                  <a:srgbClr val="FF0000"/>
                </a:solidFill>
                <a:latin typeface="微软雅黑" panose="020B0503020204020204" pitchFamily="34" charset="-122"/>
                <a:ea typeface="微软雅黑" panose="020B0503020204020204" pitchFamily="34" charset="-122"/>
              </a:rPr>
              <a:t>月</a:t>
            </a:r>
            <a:r>
              <a:rPr lang="en-US" altLang="zh-CN" sz="2000" b="1" dirty="0">
                <a:solidFill>
                  <a:srgbClr val="FF0000"/>
                </a:solidFill>
                <a:latin typeface="微软雅黑" panose="020B0503020204020204" pitchFamily="34" charset="-122"/>
                <a:ea typeface="微软雅黑" panose="020B0503020204020204" pitchFamily="34" charset="-122"/>
              </a:rPr>
              <a:t>1</a:t>
            </a:r>
            <a:r>
              <a:rPr lang="zh-CN" altLang="en-US" sz="2000" b="1" dirty="0">
                <a:solidFill>
                  <a:srgbClr val="FF0000"/>
                </a:solidFill>
                <a:latin typeface="微软雅黑" panose="020B0503020204020204" pitchFamily="34" charset="-122"/>
                <a:ea typeface="微软雅黑" panose="020B0503020204020204" pitchFamily="34" charset="-122"/>
              </a:rPr>
              <a:t>日</a:t>
            </a:r>
            <a:r>
              <a:rPr lang="en-US" altLang="zh-CN" sz="2000" b="1" dirty="0">
                <a:solidFill>
                  <a:srgbClr val="FF0000"/>
                </a:solidFill>
                <a:latin typeface="微软雅黑" panose="020B0503020204020204" pitchFamily="34" charset="-122"/>
                <a:ea typeface="微软雅黑" panose="020B0503020204020204" pitchFamily="34" charset="-122"/>
              </a:rPr>
              <a:t>10:00</a:t>
            </a:r>
            <a:r>
              <a:rPr lang="zh-CN" altLang="en-US" sz="2000" b="1" dirty="0">
                <a:solidFill>
                  <a:srgbClr val="FF0000"/>
                </a:solidFill>
                <a:latin typeface="微软雅黑" panose="020B0503020204020204" pitchFamily="34" charset="-122"/>
                <a:ea typeface="微软雅黑" panose="020B0503020204020204" pitchFamily="34" charset="-122"/>
              </a:rPr>
              <a:t>至</a:t>
            </a:r>
            <a:r>
              <a:rPr lang="en-US" altLang="zh-CN" sz="2000" b="1" dirty="0">
                <a:solidFill>
                  <a:srgbClr val="FF0000"/>
                </a:solidFill>
                <a:latin typeface="微软雅黑" panose="020B0503020204020204" pitchFamily="34" charset="-122"/>
                <a:ea typeface="微软雅黑" panose="020B0503020204020204" pitchFamily="34" charset="-122"/>
              </a:rPr>
              <a:t>2021</a:t>
            </a:r>
            <a:r>
              <a:rPr lang="zh-CN" altLang="en-US" sz="2000" b="1" dirty="0">
                <a:solidFill>
                  <a:srgbClr val="FF0000"/>
                </a:solidFill>
                <a:latin typeface="微软雅黑" panose="020B0503020204020204" pitchFamily="34" charset="-122"/>
                <a:ea typeface="微软雅黑" panose="020B0503020204020204" pitchFamily="34" charset="-122"/>
              </a:rPr>
              <a:t>年</a:t>
            </a:r>
            <a:r>
              <a:rPr lang="en-US" altLang="zh-CN" sz="2000" b="1" dirty="0">
                <a:solidFill>
                  <a:srgbClr val="FF0000"/>
                </a:solidFill>
                <a:latin typeface="微软雅黑" panose="020B0503020204020204" pitchFamily="34" charset="-122"/>
                <a:ea typeface="微软雅黑" panose="020B0503020204020204" pitchFamily="34" charset="-122"/>
              </a:rPr>
              <a:t>3</a:t>
            </a:r>
            <a:r>
              <a:rPr lang="zh-CN" altLang="en-US" sz="2000" b="1" dirty="0">
                <a:solidFill>
                  <a:srgbClr val="FF0000"/>
                </a:solidFill>
                <a:latin typeface="微软雅黑" panose="020B0503020204020204" pitchFamily="34" charset="-122"/>
                <a:ea typeface="微软雅黑" panose="020B0503020204020204" pitchFamily="34" charset="-122"/>
              </a:rPr>
              <a:t>月</a:t>
            </a:r>
            <a:r>
              <a:rPr lang="en-US" altLang="zh-CN" sz="2000" b="1" dirty="0">
                <a:solidFill>
                  <a:srgbClr val="FF0000"/>
                </a:solidFill>
                <a:latin typeface="微软雅黑" panose="020B0503020204020204" pitchFamily="34" charset="-122"/>
                <a:ea typeface="微软雅黑" panose="020B0503020204020204" pitchFamily="34" charset="-122"/>
              </a:rPr>
              <a:t>5</a:t>
            </a:r>
            <a:r>
              <a:rPr lang="zh-CN" altLang="en-US" sz="2000" b="1" dirty="0">
                <a:solidFill>
                  <a:srgbClr val="FF0000"/>
                </a:solidFill>
                <a:latin typeface="微软雅黑" panose="020B0503020204020204" pitchFamily="34" charset="-122"/>
                <a:ea typeface="微软雅黑" panose="020B0503020204020204" pitchFamily="34" charset="-122"/>
              </a:rPr>
              <a:t>日</a:t>
            </a:r>
            <a:r>
              <a:rPr lang="en-US" altLang="zh-CN" sz="2000" b="1" dirty="0">
                <a:solidFill>
                  <a:srgbClr val="FF0000"/>
                </a:solidFill>
                <a:latin typeface="微软雅黑" panose="020B0503020204020204" pitchFamily="34" charset="-122"/>
                <a:ea typeface="微软雅黑" panose="020B0503020204020204" pitchFamily="34" charset="-122"/>
              </a:rPr>
              <a:t>23:00</a:t>
            </a:r>
            <a:endParaRPr lang="en-US" altLang="zh-CN" sz="2000" b="1" dirty="0">
              <a:solidFill>
                <a:srgbClr val="FF0000"/>
              </a:solidFill>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solidFill>
                  <a:schemeClr val="tx1"/>
                </a:solidFill>
                <a:latin typeface="微软雅黑" panose="020B0503020204020204" pitchFamily="34" charset="-122"/>
                <a:ea typeface="微软雅黑" panose="020B0503020204020204" pitchFamily="34" charset="-122"/>
              </a:rPr>
              <a:t>笔试时间：</a:t>
            </a:r>
            <a:r>
              <a:rPr lang="zh-CN" altLang="en-US" sz="2000" b="1" dirty="0">
                <a:solidFill>
                  <a:srgbClr val="FF0000"/>
                </a:solidFill>
                <a:latin typeface="微软雅黑" panose="020B0503020204020204" pitchFamily="34" charset="-122"/>
                <a:ea typeface="微软雅黑" panose="020B0503020204020204" pitchFamily="34" charset="-122"/>
              </a:rPr>
              <a:t>初步定于</a:t>
            </a:r>
            <a:r>
              <a:rPr lang="en-US" altLang="zh-CN" sz="2000" b="1" dirty="0">
                <a:solidFill>
                  <a:srgbClr val="FF0000"/>
                </a:solidFill>
                <a:latin typeface="微软雅黑" panose="020B0503020204020204" pitchFamily="34" charset="-122"/>
                <a:ea typeface="微软雅黑" panose="020B0503020204020204" pitchFamily="34" charset="-122"/>
              </a:rPr>
              <a:t>2021</a:t>
            </a:r>
            <a:r>
              <a:rPr lang="zh-CN" altLang="en-US" sz="2000" b="1" dirty="0">
                <a:solidFill>
                  <a:srgbClr val="FF0000"/>
                </a:solidFill>
                <a:latin typeface="微软雅黑" panose="020B0503020204020204" pitchFamily="34" charset="-122"/>
                <a:ea typeface="微软雅黑" panose="020B0503020204020204" pitchFamily="34" charset="-122"/>
              </a:rPr>
              <a:t>年</a:t>
            </a:r>
            <a:r>
              <a:rPr lang="en-US" altLang="zh-CN" sz="2000" b="1" dirty="0">
                <a:solidFill>
                  <a:srgbClr val="FF0000"/>
                </a:solidFill>
                <a:latin typeface="微软雅黑" panose="020B0503020204020204" pitchFamily="34" charset="-122"/>
                <a:ea typeface="微软雅黑" panose="020B0503020204020204" pitchFamily="34" charset="-122"/>
              </a:rPr>
              <a:t>3</a:t>
            </a:r>
            <a:r>
              <a:rPr lang="zh-CN" altLang="en-US" sz="2000" b="1" dirty="0">
                <a:solidFill>
                  <a:srgbClr val="FF0000"/>
                </a:solidFill>
                <a:latin typeface="微软雅黑" panose="020B0503020204020204" pitchFamily="34" charset="-122"/>
                <a:ea typeface="微软雅黑" panose="020B0503020204020204" pitchFamily="34" charset="-122"/>
              </a:rPr>
              <a:t>月</a:t>
            </a:r>
            <a:r>
              <a:rPr lang="en-US" altLang="zh-CN" sz="2000" b="1" dirty="0">
                <a:solidFill>
                  <a:srgbClr val="FF0000"/>
                </a:solidFill>
                <a:latin typeface="微软雅黑" panose="020B0503020204020204" pitchFamily="34" charset="-122"/>
                <a:ea typeface="微软雅黑" panose="020B0503020204020204" pitchFamily="34" charset="-122"/>
              </a:rPr>
              <a:t>6</a:t>
            </a:r>
            <a:r>
              <a:rPr lang="zh-CN" altLang="en-US" sz="2000" b="1" dirty="0">
                <a:solidFill>
                  <a:srgbClr val="FF0000"/>
                </a:solidFill>
                <a:latin typeface="微软雅黑" panose="020B0503020204020204" pitchFamily="34" charset="-122"/>
                <a:ea typeface="微软雅黑" panose="020B0503020204020204" pitchFamily="34" charset="-122"/>
              </a:rPr>
              <a:t>日</a:t>
            </a:r>
            <a:endParaRPr lang="en-US" altLang="zh-CN" sz="2000" b="1" dirty="0">
              <a:solidFill>
                <a:srgbClr val="FF0000"/>
              </a:solidFill>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笔试成绩查询：</a:t>
            </a:r>
            <a:r>
              <a:rPr lang="en-US" altLang="zh-CN" sz="2000" b="1" dirty="0">
                <a:solidFill>
                  <a:srgbClr val="FF0000"/>
                </a:solidFill>
                <a:latin typeface="微软雅黑" panose="020B0503020204020204" pitchFamily="34" charset="-122"/>
                <a:ea typeface="微软雅黑" panose="020B0503020204020204" pitchFamily="34" charset="-122"/>
                <a:sym typeface="+mn-ea"/>
              </a:rPr>
              <a:t>2021</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r>
              <a:rPr lang="en-US" altLang="zh-CN" sz="2000" b="1" dirty="0">
                <a:solidFill>
                  <a:srgbClr val="FF0000"/>
                </a:solidFill>
                <a:latin typeface="微软雅黑" panose="020B0503020204020204" pitchFamily="34" charset="-122"/>
                <a:ea typeface="微软雅黑" panose="020B0503020204020204" pitchFamily="34" charset="-122"/>
                <a:sym typeface="+mn-ea"/>
              </a:rPr>
              <a:t>3</a:t>
            </a:r>
            <a:r>
              <a:rPr lang="zh-CN" altLang="en-US" sz="2000" b="1" dirty="0">
                <a:solidFill>
                  <a:srgbClr val="FF0000"/>
                </a:solidFill>
                <a:latin typeface="微软雅黑" panose="020B0503020204020204" pitchFamily="34" charset="-122"/>
                <a:ea typeface="微软雅黑" panose="020B0503020204020204" pitchFamily="34" charset="-122"/>
                <a:sym typeface="+mn-ea"/>
              </a:rPr>
              <a:t>月中旬</a:t>
            </a: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面试时间：</a:t>
            </a:r>
            <a:r>
              <a:rPr lang="en-US" altLang="zh-CN" sz="2000" b="1" dirty="0">
                <a:latin typeface="微软雅黑" panose="020B0503020204020204" pitchFamily="34" charset="-122"/>
                <a:ea typeface="微软雅黑" panose="020B0503020204020204" pitchFamily="34" charset="-122"/>
                <a:sym typeface="+mn-ea"/>
              </a:rPr>
              <a:t>2021</a:t>
            </a:r>
            <a:r>
              <a:rPr lang="zh-CN" altLang="en-US" sz="2000" b="1" dirty="0">
                <a:latin typeface="微软雅黑" panose="020B0503020204020204" pitchFamily="34" charset="-122"/>
                <a:ea typeface="微软雅黑" panose="020B0503020204020204" pitchFamily="34" charset="-122"/>
                <a:sym typeface="+mn-ea"/>
              </a:rPr>
              <a:t>年</a:t>
            </a:r>
            <a:r>
              <a:rPr lang="en-US" altLang="zh-CN" sz="2000" b="1" dirty="0">
                <a:latin typeface="微软雅黑" panose="020B0503020204020204" pitchFamily="34" charset="-122"/>
                <a:ea typeface="微软雅黑" panose="020B0503020204020204" pitchFamily="34" charset="-122"/>
                <a:sym typeface="+mn-ea"/>
              </a:rPr>
              <a:t>3</a:t>
            </a:r>
            <a:r>
              <a:rPr lang="zh-CN" altLang="en-US" sz="2000" b="1" dirty="0">
                <a:latin typeface="微软雅黑" panose="020B0503020204020204" pitchFamily="34" charset="-122"/>
                <a:ea typeface="微软雅黑" panose="020B0503020204020204" pitchFamily="34" charset="-122"/>
                <a:sym typeface="+mn-ea"/>
              </a:rPr>
              <a:t>月中旬在七一网</a:t>
            </a:r>
            <a:r>
              <a:rPr lang="en-US" altLang="zh-CN" sz="2000" b="1" dirty="0">
                <a:latin typeface="微软雅黑" panose="020B0503020204020204" pitchFamily="34" charset="-122"/>
                <a:ea typeface="微软雅黑" panose="020B0503020204020204" pitchFamily="34" charset="-122"/>
                <a:sym typeface="+mn-ea"/>
              </a:rPr>
              <a:t>“</a:t>
            </a:r>
            <a:r>
              <a:rPr lang="zh-CN" altLang="en-US" sz="2000" b="1" dirty="0">
                <a:latin typeface="微软雅黑" panose="020B0503020204020204" pitchFamily="34" charset="-122"/>
                <a:ea typeface="微软雅黑" panose="020B0503020204020204" pitchFamily="34" charset="-122"/>
                <a:sym typeface="+mn-ea"/>
              </a:rPr>
              <a:t>选调生招录</a:t>
            </a:r>
            <a:r>
              <a:rPr lang="en-US" altLang="zh-CN" sz="2000" b="1" dirty="0">
                <a:latin typeface="微软雅黑" panose="020B0503020204020204" pitchFamily="34" charset="-122"/>
                <a:ea typeface="微软雅黑" panose="020B0503020204020204" pitchFamily="34" charset="-122"/>
                <a:sym typeface="+mn-ea"/>
              </a:rPr>
              <a:t>”</a:t>
            </a:r>
            <a:r>
              <a:rPr lang="zh-CN" altLang="en-US" sz="2000" b="1" dirty="0">
                <a:latin typeface="微软雅黑" panose="020B0503020204020204" pitchFamily="34" charset="-122"/>
                <a:ea typeface="微软雅黑" panose="020B0503020204020204" pitchFamily="34" charset="-122"/>
                <a:sym typeface="+mn-ea"/>
              </a:rPr>
              <a:t>栏目公布</a:t>
            </a: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290320" y="391160"/>
            <a:ext cx="9404985" cy="5212080"/>
          </a:xfrm>
          <a:prstGeom prst="rect">
            <a:avLst/>
          </a:prstGeom>
          <a:noFill/>
        </p:spPr>
        <p:txBody>
          <a:bodyPr wrap="square" rtlCol="0">
            <a:spAutoFit/>
          </a:bodyPr>
          <a:p>
            <a:pPr marR="0" lvl="0" algn="ctr" rtl="0">
              <a:lnSpc>
                <a:spcPct val="150000"/>
              </a:lnSpc>
              <a:spcAft>
                <a:spcPct val="0"/>
              </a:spcAft>
              <a:buNone/>
            </a:pPr>
            <a:r>
              <a:rPr lang="zh-CN" altLang="en-US" sz="3200" b="1" dirty="0">
                <a:solidFill>
                  <a:srgbClr val="000000"/>
                </a:solidFill>
                <a:latin typeface="微软雅黑" panose="020B0503020204020204" pitchFamily="34" charset="-122"/>
                <a:ea typeface="微软雅黑" panose="020B0503020204020204" pitchFamily="34" charset="-122"/>
                <a:sym typeface="+mn-ea"/>
              </a:rPr>
              <a:t>考生注意事项</a:t>
            </a:r>
            <a:endParaRPr lang="zh-CN" altLang="en-US" sz="3200" b="1" dirty="0">
              <a:solidFill>
                <a:srgbClr val="000000"/>
              </a:solidFill>
              <a:latin typeface="微软雅黑" panose="020B0503020204020204" pitchFamily="34" charset="-122"/>
              <a:ea typeface="微软雅黑" panose="020B0503020204020204" pitchFamily="34" charset="-122"/>
              <a:sym typeface="+mn-ea"/>
            </a:endParaRPr>
          </a:p>
          <a:p>
            <a:pPr marR="0" lvl="0" algn="ctr" rtl="0">
              <a:lnSpc>
                <a:spcPct val="150000"/>
              </a:lnSpc>
              <a:spcAft>
                <a:spcPct val="0"/>
              </a:spcAft>
              <a:buNone/>
            </a:pPr>
            <a:endParaRPr lang="zh-CN" altLang="en-US" sz="3200" b="1" dirty="0">
              <a:solidFill>
                <a:srgbClr val="000000"/>
              </a:solidFill>
              <a:latin typeface="微软雅黑" panose="020B0503020204020204" pitchFamily="34" charset="-122"/>
              <a:ea typeface="微软雅黑" panose="020B0503020204020204" pitchFamily="34" charset="-122"/>
              <a:sym typeface="+mn-ea"/>
            </a:endParaRPr>
          </a:p>
          <a:p>
            <a:pPr marR="0" lvl="0" rtl="0">
              <a:lnSpc>
                <a:spcPct val="150000"/>
              </a:lnSpc>
              <a:spcAft>
                <a:spcPct val="0"/>
              </a:spcAft>
              <a:buNone/>
            </a:pPr>
            <a:r>
              <a:rPr lang="zh-CN" altLang="en-US" sz="2000" dirty="0">
                <a:solidFill>
                  <a:srgbClr val="000000"/>
                </a:solidFill>
                <a:latin typeface="微软雅黑" panose="020B0503020204020204" pitchFamily="34" charset="-122"/>
                <a:ea typeface="微软雅黑" panose="020B0503020204020204" pitchFamily="34" charset="-122"/>
                <a:sym typeface="+mn-ea"/>
              </a:rPr>
              <a:t>1、报名时应</a:t>
            </a:r>
            <a:r>
              <a:rPr lang="zh-CN" altLang="en-US" sz="2000" b="1" dirty="0">
                <a:solidFill>
                  <a:srgbClr val="FF0000"/>
                </a:solidFill>
                <a:latin typeface="微软雅黑" panose="020B0503020204020204" pitchFamily="34" charset="-122"/>
                <a:ea typeface="微软雅黑" panose="020B0503020204020204" pitchFamily="34" charset="-122"/>
                <a:sym typeface="+mn-ea"/>
              </a:rPr>
              <a:t>根据本人最高学历所学专业报考</a:t>
            </a:r>
            <a:r>
              <a:rPr lang="zh-CN" altLang="en-US" sz="2000" dirty="0">
                <a:solidFill>
                  <a:srgbClr val="000000"/>
                </a:solidFill>
                <a:latin typeface="微软雅黑" panose="020B0503020204020204" pitchFamily="34" charset="-122"/>
                <a:ea typeface="微软雅黑" panose="020B0503020204020204" pitchFamily="34" charset="-122"/>
                <a:sym typeface="+mn-ea"/>
              </a:rPr>
              <a:t>，同时建议选择</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dirty="0">
                <a:solidFill>
                  <a:srgbClr val="000000"/>
                </a:solidFill>
                <a:latin typeface="微软雅黑" panose="020B0503020204020204" pitchFamily="34" charset="-122"/>
                <a:ea typeface="微软雅黑" panose="020B0503020204020204" pitchFamily="34" charset="-122"/>
                <a:sym typeface="+mn-ea"/>
              </a:rPr>
              <a:t>服从调剂</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dirty="0">
                <a:solidFill>
                  <a:srgbClr val="000000"/>
                </a:solidFill>
                <a:latin typeface="微软雅黑" panose="020B0503020204020204" pitchFamily="34" charset="-122"/>
                <a:ea typeface="微软雅黑" panose="020B0503020204020204" pitchFamily="34" charset="-122"/>
                <a:sym typeface="+mn-ea"/>
              </a:rPr>
              <a:t>；</a:t>
            </a:r>
            <a:endParaRPr lang="en-US" altLang="zh-CN" sz="2000" dirty="0">
              <a:solidFill>
                <a:srgbClr val="000000"/>
              </a:solidFill>
              <a:latin typeface="微软雅黑" panose="020B0503020204020204" pitchFamily="34" charset="-122"/>
              <a:ea typeface="微软雅黑" panose="020B0503020204020204" pitchFamily="34" charset="-122"/>
            </a:endParaRPr>
          </a:p>
          <a:p>
            <a:pPr marR="0" lvl="0" rtl="0">
              <a:lnSpc>
                <a:spcPct val="150000"/>
              </a:lnSpc>
              <a:spcAft>
                <a:spcPct val="0"/>
              </a:spcAft>
              <a:buNone/>
            </a:pPr>
            <a:endParaRPr lang="en-US" altLang="x-none" sz="2000" dirty="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a:p>
            <a:pPr marR="0" lvl="0" rtl="0">
              <a:lnSpc>
                <a:spcPct val="150000"/>
              </a:lnSpc>
              <a:spcAft>
                <a:spcPct val="0"/>
              </a:spcAft>
              <a:buNone/>
            </a:pPr>
            <a:r>
              <a:rPr lang="zh-CN" altLang="en-US" sz="2000" dirty="0">
                <a:solidFill>
                  <a:srgbClr val="000000"/>
                </a:solidFill>
                <a:latin typeface="微软雅黑" panose="020B0503020204020204" pitchFamily="34" charset="-122"/>
                <a:ea typeface="微软雅黑" panose="020B0503020204020204" pitchFamily="34" charset="-122"/>
                <a:sym typeface="+mn-ea"/>
              </a:rPr>
              <a:t>2、报名时间并不紧张，可以根据岗位的所在地域、专业限制、招录人数及已报人数结合自身情况选择；</a:t>
            </a:r>
            <a:endParaRPr lang="en-US" altLang="zh-CN" sz="2000" dirty="0">
              <a:solidFill>
                <a:srgbClr val="000000"/>
              </a:solidFill>
              <a:latin typeface="微软雅黑" panose="020B0503020204020204" pitchFamily="34" charset="-122"/>
              <a:ea typeface="微软雅黑" panose="020B0503020204020204" pitchFamily="34" charset="-122"/>
            </a:endParaRPr>
          </a:p>
          <a:p>
            <a:pPr marR="0" lvl="0" rtl="0">
              <a:lnSpc>
                <a:spcPct val="150000"/>
              </a:lnSpc>
              <a:spcAft>
                <a:spcPct val="0"/>
              </a:spcAft>
              <a:buNone/>
            </a:pPr>
            <a:endParaRPr lang="en-US" altLang="x-none" sz="2000" dirty="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a:p>
            <a:pPr marR="0" lvl="0" rtl="0">
              <a:lnSpc>
                <a:spcPct val="150000"/>
              </a:lnSpc>
              <a:spcAft>
                <a:spcPct val="0"/>
              </a:spcAft>
              <a:buNone/>
            </a:pPr>
            <a:r>
              <a:rPr lang="zh-CN" altLang="en-US" sz="2000" dirty="0">
                <a:solidFill>
                  <a:srgbClr val="000000"/>
                </a:solidFill>
                <a:latin typeface="微软雅黑" panose="020B0503020204020204" pitchFamily="34" charset="-122"/>
                <a:ea typeface="微软雅黑" panose="020B0503020204020204" pitchFamily="34" charset="-122"/>
                <a:sym typeface="+mn-ea"/>
              </a:rPr>
              <a:t>3、</a:t>
            </a:r>
            <a:r>
              <a:rPr lang="zh-CN" altLang="en-US" sz="2000" b="1" dirty="0">
                <a:solidFill>
                  <a:srgbClr val="FF0000"/>
                </a:solidFill>
                <a:latin typeface="微软雅黑" panose="020B0503020204020204" pitchFamily="34" charset="-122"/>
                <a:ea typeface="微软雅黑" panose="020B0503020204020204" pitchFamily="34" charset="-122"/>
                <a:sym typeface="+mn-ea"/>
              </a:rPr>
              <a:t>按</a:t>
            </a:r>
            <a:r>
              <a:rPr lang="en-US" altLang="zh-CN" sz="2000" b="1" dirty="0">
                <a:solidFill>
                  <a:srgbClr val="FF0000"/>
                </a:solidFill>
                <a:latin typeface="微软雅黑" panose="020B0503020204020204" pitchFamily="34" charset="-122"/>
                <a:ea typeface="微软雅黑" panose="020B0503020204020204" pitchFamily="34" charset="-122"/>
                <a:sym typeface="Verdana" panose="020B0604030504040204" pitchFamily="34" charset="0"/>
              </a:rPr>
              <a:t>3:1</a:t>
            </a:r>
            <a:r>
              <a:rPr lang="zh-CN" altLang="en-US" sz="2000" b="1" dirty="0">
                <a:solidFill>
                  <a:srgbClr val="FF0000"/>
                </a:solidFill>
                <a:latin typeface="微软雅黑" panose="020B0503020204020204" pitchFamily="34" charset="-122"/>
                <a:ea typeface="微软雅黑" panose="020B0503020204020204" pitchFamily="34" charset="-122"/>
                <a:sym typeface="+mn-ea"/>
              </a:rPr>
              <a:t>的比例进入面试</a:t>
            </a:r>
            <a:r>
              <a:rPr lang="zh-CN" altLang="en-US" sz="2000" dirty="0">
                <a:solidFill>
                  <a:srgbClr val="000000"/>
                </a:solidFill>
                <a:latin typeface="微软雅黑" panose="020B0503020204020204" pitchFamily="34" charset="-122"/>
                <a:ea typeface="微软雅黑" panose="020B0503020204020204" pitchFamily="34" charset="-122"/>
                <a:sym typeface="+mn-ea"/>
              </a:rPr>
              <a:t>，</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无领导小组讨论</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dirty="0">
                <a:solidFill>
                  <a:srgbClr val="000000"/>
                </a:solidFill>
                <a:latin typeface="微软雅黑" panose="020B0503020204020204" pitchFamily="34" charset="-122"/>
                <a:ea typeface="微软雅黑" panose="020B0503020204020204" pitchFamily="34" charset="-122"/>
                <a:sym typeface="+mn-ea"/>
              </a:rPr>
              <a:t>的面试形式需要提前了解学习，做到有备无患。</a:t>
            </a:r>
            <a:endParaRPr lang="en-US" altLang="zh-CN" sz="2000" dirty="0">
              <a:solidFill>
                <a:srgbClr val="000000"/>
              </a:solidFill>
              <a:latin typeface="微软雅黑" panose="020B0503020204020204" pitchFamily="34" charset="-122"/>
              <a:ea typeface="微软雅黑" panose="020B0503020204020204" pitchFamily="34" charset="-122"/>
            </a:endParaRPr>
          </a:p>
          <a:p>
            <a:pPr marR="0" lvl="0" rtl="0">
              <a:lnSpc>
                <a:spcPct val="150000"/>
              </a:lnSpc>
              <a:spcAft>
                <a:spcPct val="0"/>
              </a:spcAft>
              <a:buNone/>
            </a:pP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考纲分析</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 name="组合 1"/>
          <p:cNvGrpSpPr/>
          <p:nvPr/>
        </p:nvGrpSpPr>
        <p:grpSpPr>
          <a:xfrm>
            <a:off x="2774112" y="2836704"/>
            <a:ext cx="1100886" cy="1203643"/>
            <a:chOff x="1689939" y="6103028"/>
            <a:chExt cx="299280" cy="327215"/>
          </a:xfrm>
          <a:solidFill>
            <a:schemeClr val="tx1">
              <a:lumMod val="75000"/>
              <a:lumOff val="25000"/>
            </a:schemeClr>
          </a:solidFill>
        </p:grpSpPr>
        <p:sp>
          <p:nvSpPr>
            <p:cNvPr id="3" name="Freeform 217"/>
            <p:cNvSpPr/>
            <p:nvPr/>
          </p:nvSpPr>
          <p:spPr bwMode="auto">
            <a:xfrm>
              <a:off x="1689939" y="6103028"/>
              <a:ext cx="299280" cy="229449"/>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4" name="Rectangle 218"/>
            <p:cNvSpPr>
              <a:spLocks noChangeArrowheads="1"/>
            </p:cNvSpPr>
            <p:nvPr/>
          </p:nvSpPr>
          <p:spPr bwMode="auto">
            <a:xfrm>
              <a:off x="1717871" y="6350433"/>
              <a:ext cx="39904" cy="79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6" name="Rectangle 219"/>
            <p:cNvSpPr>
              <a:spLocks noChangeArrowheads="1"/>
            </p:cNvSpPr>
            <p:nvPr/>
          </p:nvSpPr>
          <p:spPr bwMode="auto">
            <a:xfrm>
              <a:off x="1787703" y="6312525"/>
              <a:ext cx="41900" cy="117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7" name="Rectangle 220"/>
            <p:cNvSpPr>
              <a:spLocks noChangeArrowheads="1"/>
            </p:cNvSpPr>
            <p:nvPr/>
          </p:nvSpPr>
          <p:spPr bwMode="auto">
            <a:xfrm>
              <a:off x="1861525" y="6272621"/>
              <a:ext cx="41900" cy="1576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9" name="Rectangle 221"/>
            <p:cNvSpPr>
              <a:spLocks noChangeArrowheads="1"/>
            </p:cNvSpPr>
            <p:nvPr/>
          </p:nvSpPr>
          <p:spPr bwMode="auto">
            <a:xfrm>
              <a:off x="1931359" y="6234711"/>
              <a:ext cx="43894" cy="195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pic>
        <p:nvPicPr>
          <p:cNvPr id="10" name="图片 9" descr="QQ图片2020052109274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a:t>
            </a:r>
            <a:endParaRPr lang="en-US" altLang="zh-CN"/>
          </a:p>
        </p:txBody>
      </p:sp>
      <p:sp>
        <p:nvSpPr>
          <p:cNvPr id="4" name="TextBox 3"/>
          <p:cNvSpPr txBox="1"/>
          <p:nvPr/>
        </p:nvSpPr>
        <p:spPr>
          <a:xfrm>
            <a:off x="1998928" y="397973"/>
            <a:ext cx="1534160" cy="500380"/>
          </a:xfrm>
          <a:prstGeom prst="rect">
            <a:avLst/>
          </a:prstGeom>
          <a:noFill/>
        </p:spPr>
        <p:txBody>
          <a:bodyPr wrap="none" rtlCol="0">
            <a:spAutoFit/>
          </a:bodyPr>
          <a:p>
            <a:pPr algn="l"/>
            <a:r>
              <a:rPr lang="zh-CN" altLang="en-US" sz="266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幼圆" charset="0"/>
              </a:rPr>
              <a:t>备考建议</a:t>
            </a:r>
            <a:endParaRPr lang="zh-CN" altLang="en-US" sz="266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幼圆" charset="0"/>
            </a:endParaRPr>
          </a:p>
        </p:txBody>
      </p:sp>
      <p:pic>
        <p:nvPicPr>
          <p:cNvPr id="8" name="图片 7" descr="logo-新-透明背景"/>
          <p:cNvPicPr>
            <a:picLocks noChangeAspect="1"/>
          </p:cNvPicPr>
          <p:nvPr/>
        </p:nvPicPr>
        <p:blipFill>
          <a:blip r:embed="rId1"/>
          <a:stretch>
            <a:fillRect/>
          </a:stretch>
        </p:blipFill>
        <p:spPr>
          <a:xfrm>
            <a:off x="9769475" y="168275"/>
            <a:ext cx="2258695" cy="960120"/>
          </a:xfrm>
          <a:prstGeom prst="rect">
            <a:avLst/>
          </a:prstGeom>
        </p:spPr>
      </p:pic>
      <p:sp>
        <p:nvSpPr>
          <p:cNvPr id="5" name="文本框 4"/>
          <p:cNvSpPr txBox="1"/>
          <p:nvPr/>
        </p:nvSpPr>
        <p:spPr>
          <a:xfrm>
            <a:off x="3533140" y="1343660"/>
            <a:ext cx="4418965" cy="398780"/>
          </a:xfrm>
          <a:prstGeom prst="rect">
            <a:avLst/>
          </a:prstGeom>
          <a:noFill/>
        </p:spPr>
        <p:txBody>
          <a:bodyPr wrap="square" rtlCol="0" anchor="t">
            <a:spAutoFit/>
          </a:bodyPr>
          <a:p>
            <a:pPr algn="dist"/>
            <a:r>
              <a:rPr lang="zh-CN" sz="2000" b="1">
                <a:latin typeface="微软雅黑" panose="020B0503020204020204" pitchFamily="34" charset="-122"/>
                <a:ea typeface="微软雅黑" panose="020B0503020204020204" pitchFamily="34" charset="-122"/>
                <a:cs typeface="微软雅黑" panose="020B0503020204020204" pitchFamily="34" charset="-122"/>
                <a:sym typeface="幼圆" charset="0"/>
              </a:rPr>
              <a:t>重庆选调生考试</a:t>
            </a:r>
            <a:r>
              <a:rPr lang="zh-CN"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幼圆" charset="0"/>
              </a:rPr>
              <a:t>行测</a:t>
            </a:r>
            <a:r>
              <a:rPr lang="zh-CN" sz="2000" b="1">
                <a:latin typeface="微软雅黑" panose="020B0503020204020204" pitchFamily="34" charset="-122"/>
                <a:ea typeface="微软雅黑" panose="020B0503020204020204" pitchFamily="34" charset="-122"/>
                <a:cs typeface="微软雅黑" panose="020B0503020204020204" pitchFamily="34" charset="-122"/>
                <a:sym typeface="幼圆" charset="0"/>
              </a:rPr>
              <a:t>题量分布</a:t>
            </a:r>
            <a:endParaRPr lang="zh-CN" sz="2000" b="1">
              <a:latin typeface="微软雅黑" panose="020B0503020204020204" pitchFamily="34" charset="-122"/>
              <a:ea typeface="微软雅黑" panose="020B0503020204020204" pitchFamily="34" charset="-122"/>
              <a:cs typeface="微软雅黑" panose="020B0503020204020204" pitchFamily="34" charset="-122"/>
              <a:sym typeface="幼圆" charset="0"/>
            </a:endParaRPr>
          </a:p>
        </p:txBody>
      </p:sp>
      <p:graphicFrame>
        <p:nvGraphicFramePr>
          <p:cNvPr id="6" name="表格 5"/>
          <p:cNvGraphicFramePr/>
          <p:nvPr>
            <p:custDataLst>
              <p:tags r:id="rId2"/>
            </p:custDataLst>
          </p:nvPr>
        </p:nvGraphicFramePr>
        <p:xfrm>
          <a:off x="2427605" y="2038985"/>
          <a:ext cx="6859270" cy="3625850"/>
        </p:xfrm>
        <a:graphic>
          <a:graphicData uri="http://schemas.openxmlformats.org/drawingml/2006/table">
            <a:tbl>
              <a:tblPr firstRow="1" bandRow="1">
                <a:effectLst/>
                <a:tableStyleId>{5940675A-B579-460E-94D1-54222C63F5DA}</a:tableStyleId>
              </a:tblPr>
              <a:tblGrid>
                <a:gridCol w="1735455"/>
                <a:gridCol w="2302510"/>
                <a:gridCol w="1491615"/>
                <a:gridCol w="1329690"/>
              </a:tblGrid>
              <a:tr h="335280">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题 型</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题 量</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分 值</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总 分</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07340">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常  识</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rPr>
                        <a:t>15</a:t>
                      </a:r>
                      <a:endParaRPr lang="zh-CN" altLang="en-US" sz="1600" b="1">
                        <a:solidFill>
                          <a:srgbClr val="FF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1分/题</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altLang="zh-CN" sz="1600" b="0">
                          <a:solidFill>
                            <a:srgbClr val="000000"/>
                          </a:solidFill>
                          <a:latin typeface="微软雅黑" panose="020B0503020204020204" pitchFamily="34" charset="-122"/>
                          <a:ea typeface="微软雅黑" panose="020B0503020204020204" pitchFamily="34" charset="-122"/>
                        </a:rPr>
                        <a:t>15</a:t>
                      </a:r>
                      <a:endParaRPr lang="en-US" altLang="zh-CN"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07340">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rPr>
                        <a:t>言语理解</a:t>
                      </a:r>
                      <a:endParaRPr lang="zh-CN" altLang="en-US"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rPr>
                        <a:t>30</a:t>
                      </a:r>
                      <a:endParaRPr lang="zh-CN" altLang="en-US" sz="1600" b="1">
                        <a:solidFill>
                          <a:srgbClr val="FF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1分/题</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altLang="zh-CN" sz="1600" b="0">
                          <a:solidFill>
                            <a:srgbClr val="000000"/>
                          </a:solidFill>
                          <a:latin typeface="微软雅黑" panose="020B0503020204020204" pitchFamily="34" charset="-122"/>
                          <a:ea typeface="微软雅黑" panose="020B0503020204020204" pitchFamily="34" charset="-122"/>
                        </a:rPr>
                        <a:t>30</a:t>
                      </a:r>
                      <a:endParaRPr lang="en-US" altLang="zh-CN"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415925">
                <a:tc rowSpan="2">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rPr>
                        <a:t>数量关系</a:t>
                      </a:r>
                      <a:endParaRPr lang="zh-CN" altLang="en-US"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数字推理：</a:t>
                      </a: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5</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1分/题</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p>
                      <a:pPr indent="0" algn="ctr">
                        <a:buNone/>
                      </a:pPr>
                      <a:r>
                        <a:rPr lang="en-US" altLang="zh-CN" sz="1600" b="0">
                          <a:solidFill>
                            <a:srgbClr val="000000"/>
                          </a:solidFill>
                          <a:latin typeface="微软雅黑" panose="020B0503020204020204" pitchFamily="34" charset="-122"/>
                          <a:ea typeface="微软雅黑" panose="020B0503020204020204" pitchFamily="34" charset="-122"/>
                        </a:rPr>
                        <a:t>15</a:t>
                      </a:r>
                      <a:endParaRPr lang="en-US" altLang="zh-CN"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0734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数学运算：</a:t>
                      </a: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10</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415925">
                <a:tc rowSpan="4">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rPr>
                        <a:t>判断推理</a:t>
                      </a:r>
                      <a:endParaRPr lang="zh-CN" altLang="en-US"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图形推理：</a:t>
                      </a: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5</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1分/题</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p>
                      <a:pPr indent="0" algn="ctr">
                        <a:buNone/>
                      </a:pPr>
                      <a:r>
                        <a:rPr lang="en-US" altLang="zh-CN" sz="1600" b="0">
                          <a:solidFill>
                            <a:srgbClr val="000000"/>
                          </a:solidFill>
                          <a:latin typeface="微软雅黑" panose="020B0503020204020204" pitchFamily="34" charset="-122"/>
                          <a:ea typeface="微软雅黑" panose="020B0503020204020204" pitchFamily="34" charset="-122"/>
                        </a:rPr>
                        <a:t>30</a:t>
                      </a:r>
                      <a:endParaRPr lang="en-US" altLang="zh-CN"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0734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定义判断：</a:t>
                      </a: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5</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30734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逻辑判断：</a:t>
                      </a: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10</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30734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类比推理：</a:t>
                      </a: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10</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307340">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rPr>
                        <a:t>资料分析</a:t>
                      </a:r>
                      <a:endParaRPr lang="zh-CN" altLang="en-US"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rPr>
                        <a:t>10</a:t>
                      </a:r>
                      <a:endParaRPr lang="zh-CN" altLang="en-US" sz="1600" b="1">
                        <a:solidFill>
                          <a:srgbClr val="FF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1分/题</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altLang="zh-CN" sz="1600" b="0">
                          <a:solidFill>
                            <a:srgbClr val="000000"/>
                          </a:solidFill>
                          <a:latin typeface="微软雅黑" panose="020B0503020204020204" pitchFamily="34" charset="-122"/>
                          <a:ea typeface="微软雅黑" panose="020B0503020204020204" pitchFamily="34" charset="-122"/>
                        </a:rPr>
                        <a:t>10</a:t>
                      </a:r>
                      <a:endParaRPr lang="en-US" altLang="zh-CN" sz="1600" b="0">
                        <a:solidFill>
                          <a:srgbClr val="00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07340">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rPr>
                        <a:t>合计</a:t>
                      </a:r>
                      <a:endParaRPr lang="zh-CN" altLang="en-US" sz="1600" b="1">
                        <a:solidFill>
                          <a:srgbClr val="FF0000"/>
                        </a:solidFill>
                        <a:latin typeface="微软雅黑" panose="020B0503020204020204" pitchFamily="34" charset="-122"/>
                        <a:ea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5DEDB"/>
                    </a:solidFill>
                  </a:tcPr>
                </a:tc>
                <a:tc>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100题</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5DEDB"/>
                    </a:solidFill>
                  </a:tcPr>
                </a:tc>
                <a:tc gridSpan="2">
                  <a:txBody>
                    <a:bodyPr/>
                    <a:p>
                      <a:pPr indent="0" algn="ctr">
                        <a:buNone/>
                      </a:pPr>
                      <a:r>
                        <a:rPr lang="zh-CN"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100分</a:t>
                      </a:r>
                      <a:endParaRPr lang="zh-CN" altLang="en-US" sz="16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5DEDB"/>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7200265" cy="583565"/>
          </a:xfrm>
          <a:prstGeom prst="rect">
            <a:avLst/>
          </a:prstGeom>
          <a:noFill/>
        </p:spPr>
        <p:txBody>
          <a:bodyPr wrap="square" rtlCol="0">
            <a:spAutoFit/>
          </a:bodyPr>
          <a:p>
            <a:r>
              <a:rPr lang="zh-CN" altLang="en-US" sz="3200">
                <a:latin typeface="微软雅黑" panose="020B0503020204020204" pitchFamily="34" charset="-122"/>
                <a:ea typeface="微软雅黑" panose="020B0503020204020204" pitchFamily="34" charset="-122"/>
              </a:rPr>
              <a:t>知识全面，政治、经济、法律倍受青睐</a:t>
            </a:r>
            <a:endParaRPr lang="zh-CN" altLang="en-US" sz="3200">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481830" cy="70675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常识判断（</a:t>
            </a:r>
            <a:r>
              <a:rPr lang="en-US" altLang="zh-CN" sz="4000">
                <a:latin typeface="微软雅黑" panose="020B0503020204020204" pitchFamily="34" charset="-122"/>
                <a:ea typeface="微软雅黑" panose="020B0503020204020204" pitchFamily="34" charset="-122"/>
              </a:rPr>
              <a:t>15</a:t>
            </a:r>
            <a:r>
              <a:rPr lang="zh-CN" altLang="en-US" sz="4000">
                <a:latin typeface="微软雅黑" panose="020B0503020204020204" pitchFamily="34" charset="-122"/>
                <a:ea typeface="微软雅黑" panose="020B0503020204020204" pitchFamily="34" charset="-122"/>
              </a:rPr>
              <a:t>）</a:t>
            </a:r>
            <a:endParaRPr lang="zh-CN" altLang="en-US" sz="4000">
              <a:latin typeface="微软雅黑" panose="020B0503020204020204" pitchFamily="34" charset="-122"/>
              <a:ea typeface="微软雅黑" panose="020B0503020204020204" pitchFamily="34" charset="-122"/>
            </a:endParaRPr>
          </a:p>
        </p:txBody>
      </p:sp>
      <p:pic>
        <p:nvPicPr>
          <p:cNvPr id="2" name="图片 1"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688403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逻辑填空</a:t>
            </a:r>
            <a:r>
              <a:rPr lang="zh-CN" altLang="en-US" sz="3200">
                <a:solidFill>
                  <a:srgbClr val="39BD91"/>
                </a:solidFill>
                <a:effectLst>
                  <a:outerShdw blurRad="38100" dist="25400" dir="5400000" algn="ctr" rotWithShape="0">
                    <a:srgbClr val="6E747A">
                      <a:alpha val="43000"/>
                    </a:srgbClr>
                  </a:outerShdw>
                </a:effectLst>
              </a:rPr>
              <a:t>：</a:t>
            </a:r>
            <a:r>
              <a:rPr lang="zh-CN" altLang="en-US" sz="3200">
                <a:latin typeface="微软雅黑" panose="020B0503020204020204" pitchFamily="34" charset="-122"/>
                <a:ea typeface="微软雅黑" panose="020B0503020204020204" pitchFamily="34" charset="-122"/>
              </a:rPr>
              <a:t>词语积累与语境把握并重</a:t>
            </a:r>
            <a:endParaRPr lang="zh-CN" altLang="en-US" sz="3200">
              <a:latin typeface="微软雅黑" panose="020B0503020204020204" pitchFamily="34" charset="-122"/>
              <a:ea typeface="微软雅黑" panose="020B0503020204020204" pitchFamily="34" charset="-122"/>
            </a:endParaRPr>
          </a:p>
        </p:txBody>
      </p:sp>
      <p:sp>
        <p:nvSpPr>
          <p:cNvPr id="5" name="文本框 4"/>
          <p:cNvSpPr txBox="1"/>
          <p:nvPr/>
        </p:nvSpPr>
        <p:spPr>
          <a:xfrm>
            <a:off x="1697355" y="3672840"/>
            <a:ext cx="7908925" cy="107632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片段阅读：</a:t>
            </a:r>
            <a:r>
              <a:rPr lang="zh-CN" altLang="en-US" sz="3200">
                <a:latin typeface="微软雅黑" panose="020B0503020204020204" pitchFamily="34" charset="-122"/>
                <a:ea typeface="微软雅黑" panose="020B0503020204020204" pitchFamily="34" charset="-122"/>
              </a:rPr>
              <a:t>主旨判断重点明晰，难度较小</a:t>
            </a:r>
            <a:endParaRPr lang="zh-CN" altLang="en-US" sz="3200">
              <a:latin typeface="微软雅黑" panose="020B0503020204020204" pitchFamily="34" charset="-122"/>
              <a:ea typeface="微软雅黑" panose="020B0503020204020204" pitchFamily="34" charset="-122"/>
            </a:endParaRPr>
          </a:p>
          <a:p>
            <a:endParaRPr lang="zh-CN" altLang="en-US" sz="3200">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5574665" cy="70675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言语理解与表达（</a:t>
            </a:r>
            <a:r>
              <a:rPr lang="en-US" altLang="zh-CN" sz="4000">
                <a:latin typeface="微软雅黑" panose="020B0503020204020204" pitchFamily="34" charset="-122"/>
                <a:ea typeface="微软雅黑" panose="020B0503020204020204" pitchFamily="34" charset="-122"/>
              </a:rPr>
              <a:t>30</a:t>
            </a:r>
            <a:r>
              <a:rPr lang="zh-CN" altLang="en-US" sz="4000">
                <a:latin typeface="微软雅黑" panose="020B0503020204020204" pitchFamily="34" charset="-122"/>
                <a:ea typeface="微软雅黑" panose="020B0503020204020204" pitchFamily="34" charset="-122"/>
              </a:rPr>
              <a:t>）</a:t>
            </a:r>
            <a:endParaRPr lang="zh-CN" altLang="en-US" sz="4000">
              <a:latin typeface="微软雅黑" panose="020B0503020204020204" pitchFamily="34" charset="-122"/>
              <a:ea typeface="微软雅黑" panose="020B0503020204020204" pitchFamily="34" charset="-122"/>
            </a:endParaRPr>
          </a:p>
        </p:txBody>
      </p:sp>
      <p:sp>
        <p:nvSpPr>
          <p:cNvPr id="2" name="文本框 1"/>
          <p:cNvSpPr txBox="1"/>
          <p:nvPr/>
        </p:nvSpPr>
        <p:spPr>
          <a:xfrm>
            <a:off x="1697355" y="4892675"/>
            <a:ext cx="7908925" cy="583565"/>
          </a:xfrm>
          <a:prstGeom prst="rect">
            <a:avLst/>
          </a:prstGeom>
          <a:noFill/>
        </p:spPr>
        <p:txBody>
          <a:bodyPr wrap="square" rtlCol="0">
            <a:spAutoFit/>
          </a:bodyPr>
          <a:p>
            <a:pPr algn="l"/>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其他题型：</a:t>
            </a:r>
            <a:r>
              <a:rPr lang="zh-CN" altLang="en-US" sz="3200">
                <a:solidFill>
                  <a:schemeClr val="tx1"/>
                </a:solidFill>
                <a:latin typeface="微软雅黑" panose="020B0503020204020204" pitchFamily="34" charset="-122"/>
                <a:ea typeface="微软雅黑" panose="020B0503020204020204" pitchFamily="34" charset="-122"/>
              </a:rPr>
              <a:t>病句辨析、成语辨析、语句排序</a:t>
            </a:r>
            <a:endParaRPr lang="zh-CN" altLang="en-US" sz="3200">
              <a:solidFill>
                <a:schemeClr val="tx1"/>
              </a:solidFill>
              <a:latin typeface="微软雅黑" panose="020B0503020204020204" pitchFamily="34" charset="-122"/>
              <a:ea typeface="微软雅黑" panose="020B0503020204020204" pitchFamily="34" charset="-122"/>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6884035" cy="58356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图形推理：</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常规与创新结合（</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5</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697355" y="4553585"/>
            <a:ext cx="7908925" cy="58356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类比推理：</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考点全面、少</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深难</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题（</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10</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824095" cy="70675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逻辑判断（</a:t>
            </a:r>
            <a:r>
              <a:rPr lang="en-US" altLang="zh-CN" sz="4000">
                <a:latin typeface="微软雅黑" panose="020B0503020204020204" pitchFamily="34" charset="-122"/>
                <a:ea typeface="微软雅黑" panose="020B0503020204020204" pitchFamily="34" charset="-122"/>
              </a:rPr>
              <a:t>30</a:t>
            </a:r>
            <a:r>
              <a:rPr lang="zh-CN" altLang="en-US" sz="4000">
                <a:latin typeface="微软雅黑" panose="020B0503020204020204" pitchFamily="34" charset="-122"/>
                <a:ea typeface="微软雅黑" panose="020B0503020204020204" pitchFamily="34" charset="-122"/>
              </a:rPr>
              <a:t>）</a:t>
            </a:r>
            <a:endParaRPr lang="zh-CN" altLang="en-US" sz="4000">
              <a:latin typeface="微软雅黑" panose="020B0503020204020204" pitchFamily="34" charset="-122"/>
              <a:ea typeface="微软雅黑" panose="020B0503020204020204" pitchFamily="34" charset="-122"/>
            </a:endParaRPr>
          </a:p>
        </p:txBody>
      </p:sp>
      <p:sp>
        <p:nvSpPr>
          <p:cNvPr id="2" name="文本框 1"/>
          <p:cNvSpPr txBox="1"/>
          <p:nvPr/>
        </p:nvSpPr>
        <p:spPr>
          <a:xfrm>
            <a:off x="1697355" y="3574415"/>
            <a:ext cx="6884035" cy="58356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定义判断：</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简明、障碍选项少（</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5</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702435" y="5518785"/>
            <a:ext cx="7908925" cy="58356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逻辑推理：</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重逻辑分析、轻常规判断（</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10</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pic>
        <p:nvPicPr>
          <p:cNvPr id="7" name="图片 6"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8689340" cy="58356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数字推理：</a:t>
            </a:r>
            <a:r>
              <a:rPr lang="zh-CN" altLang="en-US" sz="320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考点集中</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、数字运算敏感要求高（</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5</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824095" cy="70675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数量关系（</a:t>
            </a:r>
            <a:r>
              <a:rPr lang="en-US" altLang="zh-CN" sz="4000">
                <a:latin typeface="微软雅黑" panose="020B0503020204020204" pitchFamily="34" charset="-122"/>
                <a:ea typeface="微软雅黑" panose="020B0503020204020204" pitchFamily="34" charset="-122"/>
              </a:rPr>
              <a:t>15</a:t>
            </a:r>
            <a:r>
              <a:rPr lang="zh-CN" altLang="en-US" sz="4000">
                <a:latin typeface="微软雅黑" panose="020B0503020204020204" pitchFamily="34" charset="-122"/>
                <a:ea typeface="微软雅黑" panose="020B0503020204020204" pitchFamily="34" charset="-122"/>
              </a:rPr>
              <a:t>）</a:t>
            </a:r>
            <a:endParaRPr lang="zh-CN" altLang="en-US" sz="4000">
              <a:latin typeface="微软雅黑" panose="020B0503020204020204" pitchFamily="34" charset="-122"/>
              <a:ea typeface="微软雅黑" panose="020B0503020204020204" pitchFamily="34" charset="-122"/>
            </a:endParaRPr>
          </a:p>
        </p:txBody>
      </p:sp>
      <p:sp>
        <p:nvSpPr>
          <p:cNvPr id="2" name="文本框 1"/>
          <p:cNvSpPr txBox="1"/>
          <p:nvPr/>
        </p:nvSpPr>
        <p:spPr>
          <a:xfrm>
            <a:off x="1697355" y="3574415"/>
            <a:ext cx="8077200" cy="583565"/>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数学运算：</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侧重于基础运算（</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10</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pic>
        <p:nvPicPr>
          <p:cNvPr id="3" name="图片 2"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9576435" cy="110109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普通计算：</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列式难度小、计算技巧性较高</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915535" cy="70675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资料分析（</a:t>
            </a:r>
            <a:r>
              <a:rPr lang="en-US" altLang="zh-CN" sz="4000">
                <a:latin typeface="微软雅黑" panose="020B0503020204020204" pitchFamily="34" charset="-122"/>
                <a:ea typeface="微软雅黑" panose="020B0503020204020204" pitchFamily="34" charset="-122"/>
              </a:rPr>
              <a:t>10</a:t>
            </a:r>
            <a:r>
              <a:rPr lang="zh-CN" altLang="en-US" sz="4000">
                <a:latin typeface="微软雅黑" panose="020B0503020204020204" pitchFamily="34" charset="-122"/>
                <a:ea typeface="微软雅黑" panose="020B0503020204020204" pitchFamily="34" charset="-122"/>
              </a:rPr>
              <a:t>）</a:t>
            </a:r>
            <a:endParaRPr lang="zh-CN" altLang="en-US" sz="4000">
              <a:latin typeface="微软雅黑" panose="020B0503020204020204" pitchFamily="34" charset="-122"/>
              <a:ea typeface="微软雅黑" panose="020B0503020204020204" pitchFamily="34" charset="-122"/>
            </a:endParaRPr>
          </a:p>
        </p:txBody>
      </p:sp>
      <p:sp>
        <p:nvSpPr>
          <p:cNvPr id="3" name="文本框 2"/>
          <p:cNvSpPr txBox="1"/>
          <p:nvPr/>
        </p:nvSpPr>
        <p:spPr>
          <a:xfrm>
            <a:off x="1702435" y="4402455"/>
            <a:ext cx="864298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综合判断：</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重查找、轻计算、难度小</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pic>
        <p:nvPicPr>
          <p:cNvPr id="2" name="图片 1" descr="QQ图片2020052109274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838200" y="364490"/>
            <a:ext cx="8674735" cy="6165215"/>
          </a:xfrm>
          <a:prstGeom prst="rect">
            <a:avLst/>
          </a:prstGeom>
        </p:spPr>
      </p:pic>
      <p:pic>
        <p:nvPicPr>
          <p:cNvPr id="5" name="图片 4" descr="QQ图片20200521092743"/>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p:cNvGrpSpPr/>
          <p:nvPr/>
        </p:nvGrpSpPr>
        <p:grpSpPr>
          <a:xfrm>
            <a:off x="-1"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组合 115"/>
          <p:cNvGrpSpPr/>
          <p:nvPr/>
        </p:nvGrpSpPr>
        <p:grpSpPr>
          <a:xfrm>
            <a:off x="5867400" y="2366351"/>
            <a:ext cx="6324601" cy="3953259"/>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2" name="图片 1" descr="LOGO2"/>
          <p:cNvPicPr>
            <a:picLocks noChangeAspect="1"/>
          </p:cNvPicPr>
          <p:nvPr/>
        </p:nvPicPr>
        <p:blipFill>
          <a:blip r:embed="rId1"/>
          <a:stretch>
            <a:fillRect/>
          </a:stretch>
        </p:blipFill>
        <p:spPr>
          <a:xfrm>
            <a:off x="708025" y="4381500"/>
            <a:ext cx="2259330" cy="2093595"/>
          </a:xfrm>
          <a:prstGeom prst="rect">
            <a:avLst/>
          </a:prstGeom>
          <a:effectLst>
            <a:outerShdw blurRad="76200" dir="13500000" sy="23000" kx="1200000" algn="br" rotWithShape="0">
              <a:schemeClr val="bg2">
                <a:lumMod val="90000"/>
                <a:alpha val="20000"/>
              </a:schemeClr>
            </a:outerShdw>
          </a:effectLst>
        </p:spPr>
      </p:pic>
      <p:pic>
        <p:nvPicPr>
          <p:cNvPr id="3" name="图片 2" descr="qrcode_for_gh_85fbe125b027_430"/>
          <p:cNvPicPr>
            <a:picLocks noChangeAspect="1"/>
          </p:cNvPicPr>
          <p:nvPr/>
        </p:nvPicPr>
        <p:blipFill>
          <a:blip r:embed="rId2"/>
          <a:stretch>
            <a:fillRect/>
          </a:stretch>
        </p:blipFill>
        <p:spPr>
          <a:xfrm>
            <a:off x="3636010" y="4433570"/>
            <a:ext cx="2041525" cy="2041525"/>
          </a:xfrm>
          <a:prstGeom prst="rect">
            <a:avLst/>
          </a:prstGeom>
          <a:effectLst>
            <a:outerShdw blurRad="76200" dir="13500000" sy="23000" kx="1200000" algn="br" rotWithShape="0">
              <a:schemeClr val="bg2">
                <a:alpha val="20000"/>
              </a:schemeClr>
            </a:outerShdw>
          </a:effectLst>
        </p:spPr>
      </p:pic>
      <p:sp>
        <p:nvSpPr>
          <p:cNvPr id="5" name="文本框 4"/>
          <p:cNvSpPr txBox="1"/>
          <p:nvPr/>
        </p:nvSpPr>
        <p:spPr>
          <a:xfrm>
            <a:off x="1483486" y="886098"/>
            <a:ext cx="3570208" cy="1107996"/>
          </a:xfrm>
          <a:prstGeom prst="rect">
            <a:avLst/>
          </a:prstGeom>
          <a:noFill/>
        </p:spPr>
        <p:txBody>
          <a:bodyPr wrap="none" rtlCol="0">
            <a:spAutoFit/>
          </a:bodyPr>
          <a:p>
            <a:pPr algn="ctr"/>
            <a:r>
              <a:rPr lang="zh-CN" altLang="en-US" sz="6600" b="1" dirty="0">
                <a:solidFill>
                  <a:schemeClr val="accent6">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endParaRPr lang="zh-CN" altLang="en-US" sz="6600" b="1" dirty="0">
              <a:solidFill>
                <a:schemeClr val="accent6">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591550" y="1925762"/>
            <a:ext cx="3346685" cy="369332"/>
          </a:xfrm>
          <a:prstGeom prst="rect">
            <a:avLst/>
          </a:prstGeom>
          <a:noFill/>
        </p:spPr>
        <p:txBody>
          <a:bodyPr wrap="none">
            <a:spAutoFit/>
          </a:bodyPr>
          <a:p>
            <a:pPr algn="ctr">
              <a:defRPr/>
            </a:pPr>
            <a:r>
              <a:rPr lang="en-US" altLang="zh-CN" dirty="0">
                <a:solidFill>
                  <a:schemeClr val="bg1"/>
                </a:solidFill>
                <a:latin typeface="微软雅黑" panose="020B0503020204020204" pitchFamily="34" charset="-122"/>
                <a:ea typeface="微软雅黑" panose="020B0503020204020204" pitchFamily="34" charset="-122"/>
              </a:rPr>
              <a:t>THANK YOU FOR LISTENING</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 name="圆角矩形 7"/>
          <p:cNvSpPr/>
          <p:nvPr/>
        </p:nvSpPr>
        <p:spPr>
          <a:xfrm>
            <a:off x="1346835" y="792480"/>
            <a:ext cx="3842385" cy="2962910"/>
          </a:xfrm>
          <a:prstGeom prst="roundRect">
            <a:avLst>
              <a:gd name="adj" fmla="val 0"/>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576705" y="2475865"/>
            <a:ext cx="3440430" cy="1310640"/>
          </a:xfrm>
          <a:prstGeom prst="rect">
            <a:avLst/>
          </a:prstGeom>
          <a:noFill/>
        </p:spPr>
        <p:txBody>
          <a:bodyPr wrap="none" rtlCol="0">
            <a:spAutoFit/>
          </a:bodyPr>
          <a:p>
            <a:pPr algn="l" defTabSz="914400" fontAlgn="auto">
              <a:lnSpc>
                <a:spcPct val="150000"/>
              </a:lnSpc>
              <a:buFont typeface="Arial" panose="020B0604020202020204" pitchFamily="34" charset="0"/>
              <a:buNone/>
            </a:pPr>
            <a:r>
              <a:rPr lang="zh-CN" altLang="en-US" sz="2000" b="1">
                <a:solidFill>
                  <a:schemeClr val="accent6">
                    <a:lumMod val="60000"/>
                    <a:lumOff val="40000"/>
                  </a:schemeClr>
                </a:solidFill>
                <a:effectLst/>
                <a:latin typeface="微软雅黑" panose="020B0503020204020204" pitchFamily="34" charset="-122"/>
                <a:ea typeface="微软雅黑" panose="020B0503020204020204" pitchFamily="34" charset="-122"/>
              </a:rPr>
              <a:t>联系我们  ：</a:t>
            </a:r>
            <a:r>
              <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rPr>
              <a:t>023-88730955</a:t>
            </a:r>
            <a:endPar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rPr>
              <a:t>咨 询QQ：1050647344</a:t>
            </a:r>
            <a:endPar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a:p>
            <a:endParaRPr lang="en-US" altLang="zh-CN"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607185" y="2475865"/>
            <a:ext cx="3291840"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7" name="图片 116" descr="QQ图片20200521092743"/>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9782175" y="1905"/>
            <a:ext cx="2400300" cy="1019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p:sld>
</file>

<file path=ppt/tags/tag1.xml><?xml version="1.0" encoding="utf-8"?>
<p:tagLst xmlns:p="http://schemas.openxmlformats.org/presentationml/2006/main">
  <p:tag name="MH" val="20150923100414"/>
  <p:tag name="MH_LIBRARY" val="CONTENTS"/>
  <p:tag name="MH_TYPE" val="NUMBER"/>
  <p:tag name="ID" val="547125"/>
  <p:tag name="MH_ORDER" val="2"/>
</p:tagLst>
</file>

<file path=ppt/tags/tag2.xml><?xml version="1.0" encoding="utf-8"?>
<p:tagLst xmlns:p="http://schemas.openxmlformats.org/presentationml/2006/main">
  <p:tag name="MH" val="20150923100414"/>
  <p:tag name="MH_LIBRARY" val="CONTENTS"/>
  <p:tag name="MH_TYPE" val="ENTRY"/>
  <p:tag name="ID" val="547125"/>
  <p:tag name="MH_ORDER" val="2"/>
</p:tagLst>
</file>

<file path=ppt/tags/tag3.xml><?xml version="1.0" encoding="utf-8"?>
<p:tagLst xmlns:p="http://schemas.openxmlformats.org/presentationml/2006/main">
  <p:tag name="MH" val="20150923100414"/>
  <p:tag name="MH_LIBRARY" val="CONTENTS"/>
  <p:tag name="MH_TYPE" val="NUMBER"/>
  <p:tag name="ID" val="547125"/>
  <p:tag name="MH_ORDER" val="4"/>
</p:tagLst>
</file>

<file path=ppt/tags/tag4.xml><?xml version="1.0" encoding="utf-8"?>
<p:tagLst xmlns:p="http://schemas.openxmlformats.org/presentationml/2006/main">
  <p:tag name="MH" val="20150923100414"/>
  <p:tag name="MH_LIBRARY" val="CONTENTS"/>
  <p:tag name="MH_TYPE" val="ENTRY"/>
  <p:tag name="ID" val="547125"/>
  <p:tag name="MH_ORDER" val="3"/>
</p:tagLst>
</file>

<file path=ppt/tags/tag5.xml><?xml version="1.0" encoding="utf-8"?>
<p:tagLst xmlns:p="http://schemas.openxmlformats.org/presentationml/2006/main">
  <p:tag name="MH" val="20150923100414"/>
  <p:tag name="MH_LIBRARY" val="CONTENTS"/>
  <p:tag name="MH_TYPE" val="NUMBER"/>
  <p:tag name="ID" val="547125"/>
  <p:tag name="MH_ORDER" val="1"/>
</p:tagLst>
</file>

<file path=ppt/tags/tag6.xml><?xml version="1.0" encoding="utf-8"?>
<p:tagLst xmlns:p="http://schemas.openxmlformats.org/presentationml/2006/main">
  <p:tag name="MH" val="20150923100414"/>
  <p:tag name="MH_LIBRARY" val="CONTENTS"/>
  <p:tag name="MH_TYPE" val="ENTRY"/>
  <p:tag name="ID" val="547125"/>
  <p:tag name="MH_ORDER" val="1"/>
</p:tagLst>
</file>

<file path=ppt/tags/tag7.xml><?xml version="1.0" encoding="utf-8"?>
<p:tagLst xmlns:p="http://schemas.openxmlformats.org/presentationml/2006/main">
  <p:tag name="MH" val="20150923100414"/>
  <p:tag name="MH_LIBRARY" val="CONTENTS"/>
  <p:tag name="MH_TYPE" val="NUMBER"/>
  <p:tag name="ID" val="547125"/>
  <p:tag name="MH_ORDER" val="3"/>
</p:tagLst>
</file>

<file path=ppt/tags/tag8.xml><?xml version="1.0" encoding="utf-8"?>
<p:tagLst xmlns:p="http://schemas.openxmlformats.org/presentationml/2006/main">
  <p:tag name="MH" val="20150923100414"/>
  <p:tag name="MH_LIBRARY" val="CONTENTS"/>
  <p:tag name="MH_TYPE" val="ENTRY"/>
  <p:tag name="ID" val="547125"/>
  <p:tag name="MH_ORDER" val="4"/>
</p:tagLst>
</file>

<file path=ppt/tags/tag9.xml><?xml version="1.0" encoding="utf-8"?>
<p:tagLst xmlns:p="http://schemas.openxmlformats.org/presentationml/2006/main">
  <p:tag name="MH" val="20150923100414"/>
  <p:tag name="MH_LIBRARY" val="CONTENTS"/>
  <p:tag name="MH_TYPE" val="ENTRY"/>
  <p:tag name="ID" val="547125"/>
  <p:tag name="MH_ORDER" val="1"/>
</p:tagLst>
</file>

<file path=ppt/tags/tag10.xml><?xml version="1.0" encoding="utf-8"?>
<p:tagLst xmlns:p="http://schemas.openxmlformats.org/presentationml/2006/main">
  <p:tag name="MH" val="20150923100414"/>
  <p:tag name="MH_LIBRARY" val="CONTENTS"/>
  <p:tag name="MH_TYPE" val="ENTRY"/>
  <p:tag name="ID" val="547125"/>
  <p:tag name="MH_ORDER" val="1"/>
</p:tagLst>
</file>

<file path=ppt/tags/tag11.xml><?xml version="1.0" encoding="utf-8"?>
<p:tagLst xmlns:p="http://schemas.openxmlformats.org/presentationml/2006/main">
  <p:tag name="MH" val="20150923100414"/>
  <p:tag name="MH_LIBRARY" val="CONTENTS"/>
  <p:tag name="MH_TYPE" val="ENTRY"/>
  <p:tag name="ID" val="547125"/>
  <p:tag name="MH_ORDER" val="1"/>
</p:tagLst>
</file>

<file path=ppt/tags/tag12.xml><?xml version="1.0" encoding="utf-8"?>
<p:tagLst xmlns:p="http://schemas.openxmlformats.org/presentationml/2006/main">
  <p:tag name="KSO_WM_UNIT_TABLE_BEAUTIFY" val="smartTable{ba75b807-65ca-40fb-999b-f31a4222ed8e}"/>
  <p:tag name="TABLE_ENDDRAG_ORIGIN_RECT" val="894*281"/>
  <p:tag name="TABLE_ENDDRAG_RECT" val="41*239*894*281"/>
</p:tagLst>
</file>

<file path=ppt/tags/tag13.xml><?xml version="1.0" encoding="utf-8"?>
<p:tagLst xmlns:p="http://schemas.openxmlformats.org/presentationml/2006/main">
  <p:tag name="MH" val="20150923100414"/>
  <p:tag name="MH_LIBRARY" val="CONTENTS"/>
  <p:tag name="MH_TYPE" val="ENTRY"/>
  <p:tag name="ID" val="547125"/>
  <p:tag name="MH_ORDER" val="1"/>
</p:tagLst>
</file>

<file path=ppt/tags/tag14.xml><?xml version="1.0" encoding="utf-8"?>
<p:tagLst xmlns:p="http://schemas.openxmlformats.org/presentationml/2006/main">
  <p:tag name="KSO_WM_UNIT_TABLE_BEAUTIFY" val="smartTable{e1dc86d9-773f-4731-ba0f-7556df9a728b}"/>
</p:tagLst>
</file>

<file path=ppt/tags/tag15.xml><?xml version="1.0" encoding="utf-8"?>
<p:tagLst xmlns:p="http://schemas.openxmlformats.org/presentationml/2006/main">
  <p:tag name="KSO_WM_UNIT_PLACING_PICTURE_USER_VIEWPORT" val="{&quot;height&quot;:6853,&quot;width&quot;:685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5782</Words>
  <Application>WPS 演示</Application>
  <PresentationFormat>宽屏</PresentationFormat>
  <Paragraphs>463</Paragraphs>
  <Slides>38</Slides>
  <Notes>3</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38</vt:i4>
      </vt:variant>
    </vt:vector>
  </HeadingPairs>
  <TitlesOfParts>
    <vt:vector size="57" baseType="lpstr">
      <vt:lpstr>Arial</vt:lpstr>
      <vt:lpstr>宋体</vt:lpstr>
      <vt:lpstr>Wingdings</vt:lpstr>
      <vt:lpstr>微软雅黑</vt:lpstr>
      <vt:lpstr>Calibri</vt:lpstr>
      <vt:lpstr>Times New Roman</vt:lpstr>
      <vt:lpstr>幼圆</vt:lpstr>
      <vt:lpstr>Webdings</vt:lpstr>
      <vt:lpstr>黑体</vt:lpstr>
      <vt:lpstr>Gill Sans</vt:lpstr>
      <vt:lpstr>Arial Unicode MS</vt:lpstr>
      <vt:lpstr>Calibri Light</vt:lpstr>
      <vt:lpstr>方正黑体_GBK</vt:lpstr>
      <vt:lpstr>方正仿宋_GBK</vt:lpstr>
      <vt:lpstr>Verdana</vt:lpstr>
      <vt:lpstr>Segoe Print</vt:lpstr>
      <vt:lpstr>幼圆</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ZhuLong</dc:creator>
  <cp:lastModifiedBy>文艺不起来的猫</cp:lastModifiedBy>
  <cp:revision>123</cp:revision>
  <dcterms:created xsi:type="dcterms:W3CDTF">2016-02-22T05:47:00Z</dcterms:created>
  <dcterms:modified xsi:type="dcterms:W3CDTF">2021-01-04T07:07:54Z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